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5"/>
  </p:sldMasterIdLst>
  <p:notesMasterIdLst>
    <p:notesMasterId r:id="rId68"/>
  </p:notesMasterIdLst>
  <p:handoutMasterIdLst>
    <p:handoutMasterId r:id="rId69"/>
  </p:handoutMasterIdLst>
  <p:sldIdLst>
    <p:sldId id="365" r:id="rId6"/>
    <p:sldId id="1621" r:id="rId7"/>
    <p:sldId id="1576" r:id="rId8"/>
    <p:sldId id="1583" r:id="rId9"/>
    <p:sldId id="1615" r:id="rId10"/>
    <p:sldId id="1378" r:id="rId11"/>
    <p:sldId id="1523" r:id="rId12"/>
    <p:sldId id="1379" r:id="rId13"/>
    <p:sldId id="1616" r:id="rId14"/>
    <p:sldId id="1381" r:id="rId15"/>
    <p:sldId id="1824" r:id="rId16"/>
    <p:sldId id="1118" r:id="rId17"/>
    <p:sldId id="1112" r:id="rId18"/>
    <p:sldId id="3294" r:id="rId19"/>
    <p:sldId id="1617" r:id="rId20"/>
    <p:sldId id="1587" r:id="rId21"/>
    <p:sldId id="3295" r:id="rId22"/>
    <p:sldId id="1618" r:id="rId23"/>
    <p:sldId id="1386" r:id="rId24"/>
    <p:sldId id="1553" r:id="rId25"/>
    <p:sldId id="3346" r:id="rId26"/>
    <p:sldId id="3347" r:id="rId27"/>
    <p:sldId id="3350" r:id="rId28"/>
    <p:sldId id="3356" r:id="rId29"/>
    <p:sldId id="3375" r:id="rId30"/>
    <p:sldId id="1614" r:id="rId31"/>
    <p:sldId id="1619" r:id="rId32"/>
    <p:sldId id="1613" r:id="rId33"/>
    <p:sldId id="1612" r:id="rId34"/>
    <p:sldId id="1620" r:id="rId35"/>
    <p:sldId id="287" r:id="rId36"/>
    <p:sldId id="3376" r:id="rId37"/>
    <p:sldId id="286" r:id="rId38"/>
    <p:sldId id="288" r:id="rId39"/>
    <p:sldId id="289" r:id="rId40"/>
    <p:sldId id="290" r:id="rId41"/>
    <p:sldId id="517" r:id="rId42"/>
    <p:sldId id="518" r:id="rId43"/>
    <p:sldId id="474" r:id="rId44"/>
    <p:sldId id="392" r:id="rId45"/>
    <p:sldId id="393" r:id="rId46"/>
    <p:sldId id="394" r:id="rId47"/>
    <p:sldId id="472" r:id="rId48"/>
    <p:sldId id="513" r:id="rId49"/>
    <p:sldId id="514" r:id="rId50"/>
    <p:sldId id="515" r:id="rId51"/>
    <p:sldId id="516" r:id="rId52"/>
    <p:sldId id="389" r:id="rId53"/>
    <p:sldId id="294" r:id="rId54"/>
    <p:sldId id="295" r:id="rId55"/>
    <p:sldId id="296" r:id="rId56"/>
    <p:sldId id="477" r:id="rId57"/>
    <p:sldId id="297" r:id="rId58"/>
    <p:sldId id="300" r:id="rId59"/>
    <p:sldId id="301" r:id="rId60"/>
    <p:sldId id="302" r:id="rId61"/>
    <p:sldId id="298" r:id="rId62"/>
    <p:sldId id="299" r:id="rId63"/>
    <p:sldId id="303" r:id="rId64"/>
    <p:sldId id="304" r:id="rId65"/>
    <p:sldId id="305" r:id="rId66"/>
    <p:sldId id="268" r:id="rId6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Mark Short" initials="MS" lastIdx="3" clrIdx="4">
    <p:extLst>
      <p:ext uri="{19B8F6BF-5375-455C-9EA6-DF929625EA0E}">
        <p15:presenceInfo xmlns:p15="http://schemas.microsoft.com/office/powerpoint/2012/main" userId="S-1-5-21-2127521184-1604012920-1887927527-22875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626262"/>
    <a:srgbClr val="0078D7"/>
    <a:srgbClr val="00188F"/>
    <a:srgbClr val="107C10"/>
    <a:srgbClr val="008272"/>
    <a:srgbClr val="B4009E"/>
    <a:srgbClr val="002050"/>
    <a:srgbClr val="00BCF2"/>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D82B36-6C7F-4465-934C-5AE74ECAC6D4}" v="1" dt="2019-01-10T06:27:59.521"/>
    <p1510:client id="{03427525-7056-44B2-8DD7-409BC82D88A1}" v="21" dt="2019-01-10T15:14:08.1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0" autoAdjust="0"/>
    <p:restoredTop sz="88265" autoAdjust="0"/>
  </p:normalViewPr>
  <p:slideViewPr>
    <p:cSldViewPr>
      <p:cViewPr varScale="1">
        <p:scale>
          <a:sx n="86" d="100"/>
          <a:sy n="86" d="100"/>
        </p:scale>
        <p:origin x="30" y="51"/>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86" d="100"/>
          <a:sy n="86" d="100"/>
        </p:scale>
        <p:origin x="379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tableStyles" Target="tableStyles.xml"/><Relationship Id="rId5" Type="http://schemas.openxmlformats.org/officeDocument/2006/relationships/slideMaster" Target="slideMasters/slideMaster1.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commentAuthors" Target="commentAuthors.xml"/><Relationship Id="rId75"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microsoft.com/office/2015/10/relationships/revisionInfo" Target="revisionInfo.xml"/><Relationship Id="rId7" Type="http://schemas.openxmlformats.org/officeDocument/2006/relationships/slide" Target="slides/slide2.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adley Ball (MICROSOFT)" userId="2a24a03a-d05e-4e6f-b624-2fe1b32dbdf4" providerId="ADAL" clId="{8050989F-B20D-4E5C-989E-A68A0A14F135}"/>
    <pc:docChg chg="custSel addSld delSld modSld sldOrd">
      <pc:chgData name="Bradley Ball (MICROSOFT)" userId="2a24a03a-d05e-4e6f-b624-2fe1b32dbdf4" providerId="ADAL" clId="{8050989F-B20D-4E5C-989E-A68A0A14F135}" dt="2018-09-12T14:28:49.916" v="163" actId="20577"/>
      <pc:docMkLst>
        <pc:docMk/>
      </pc:docMkLst>
      <pc:sldChg chg="modSp">
        <pc:chgData name="Bradley Ball (MICROSOFT)" userId="2a24a03a-d05e-4e6f-b624-2fe1b32dbdf4" providerId="ADAL" clId="{8050989F-B20D-4E5C-989E-A68A0A14F135}" dt="2018-09-12T13:40:06.542" v="134" actId="20577"/>
        <pc:sldMkLst>
          <pc:docMk/>
          <pc:sldMk cId="1429803972" sldId="294"/>
        </pc:sldMkLst>
        <pc:spChg chg="mod">
          <ac:chgData name="Bradley Ball (MICROSOFT)" userId="2a24a03a-d05e-4e6f-b624-2fe1b32dbdf4" providerId="ADAL" clId="{8050989F-B20D-4E5C-989E-A68A0A14F135}" dt="2018-09-12T13:40:06.542" v="134" actId="20577"/>
          <ac:spMkLst>
            <pc:docMk/>
            <pc:sldMk cId="1429803972" sldId="294"/>
            <ac:spMk id="3" creationId="{00000000-0000-0000-0000-000000000000}"/>
          </ac:spMkLst>
        </pc:spChg>
      </pc:sldChg>
      <pc:sldChg chg="modSp">
        <pc:chgData name="Bradley Ball (MICROSOFT)" userId="2a24a03a-d05e-4e6f-b624-2fe1b32dbdf4" providerId="ADAL" clId="{8050989F-B20D-4E5C-989E-A68A0A14F135}" dt="2018-09-12T13:38:23.736" v="111" actId="404"/>
        <pc:sldMkLst>
          <pc:docMk/>
          <pc:sldMk cId="4249967474" sldId="513"/>
        </pc:sldMkLst>
        <pc:spChg chg="mod">
          <ac:chgData name="Bradley Ball (MICROSOFT)" userId="2a24a03a-d05e-4e6f-b624-2fe1b32dbdf4" providerId="ADAL" clId="{8050989F-B20D-4E5C-989E-A68A0A14F135}" dt="2018-09-12T13:38:23.736" v="111" actId="404"/>
          <ac:spMkLst>
            <pc:docMk/>
            <pc:sldMk cId="4249967474" sldId="513"/>
            <ac:spMk id="2" creationId="{52794916-F66A-4746-9D74-A84E3E3797EC}"/>
          </ac:spMkLst>
        </pc:spChg>
      </pc:sldChg>
      <pc:sldChg chg="modSp add ord">
        <pc:chgData name="Bradley Ball (MICROSOFT)" userId="2a24a03a-d05e-4e6f-b624-2fe1b32dbdf4" providerId="ADAL" clId="{8050989F-B20D-4E5C-989E-A68A0A14F135}" dt="2018-09-12T14:28:49.916" v="163" actId="20577"/>
        <pc:sldMkLst>
          <pc:docMk/>
          <pc:sldMk cId="130647429" sldId="519"/>
        </pc:sldMkLst>
        <pc:spChg chg="mod">
          <ac:chgData name="Bradley Ball (MICROSOFT)" userId="2a24a03a-d05e-4e6f-b624-2fe1b32dbdf4" providerId="ADAL" clId="{8050989F-B20D-4E5C-989E-A68A0A14F135}" dt="2018-09-12T14:28:49.916" v="163" actId="20577"/>
          <ac:spMkLst>
            <pc:docMk/>
            <pc:sldMk cId="130647429" sldId="519"/>
            <ac:spMk id="2" creationId="{6AD1CC94-A127-4FA3-9773-FFB71C349009}"/>
          </ac:spMkLst>
        </pc:spChg>
        <pc:spChg chg="mod">
          <ac:chgData name="Bradley Ball (MICROSOFT)" userId="2a24a03a-d05e-4e6f-b624-2fe1b32dbdf4" providerId="ADAL" clId="{8050989F-B20D-4E5C-989E-A68A0A14F135}" dt="2018-08-29T14:11:16.908" v="19" actId="20577"/>
          <ac:spMkLst>
            <pc:docMk/>
            <pc:sldMk cId="130647429" sldId="519"/>
            <ac:spMk id="3" creationId="{23E689E0-9A1D-48E9-B101-2F08EB046CBF}"/>
          </ac:spMkLst>
        </pc:spChg>
      </pc:sldChg>
    </pc:docChg>
  </pc:docChgLst>
  <pc:docChgLst>
    <pc:chgData name="Bradley Ball (MICROSOFT)" userId="2a24a03a-d05e-4e6f-b624-2fe1b32dbdf4" providerId="ADAL" clId="{7AD82B36-6C7F-4465-934C-5AE74ECAC6D4}"/>
    <pc:docChg chg="modSld">
      <pc:chgData name="Bradley Ball (MICROSOFT)" userId="2a24a03a-d05e-4e6f-b624-2fe1b32dbdf4" providerId="ADAL" clId="{7AD82B36-6C7F-4465-934C-5AE74ECAC6D4}" dt="2019-01-10T06:27:59.521" v="12"/>
      <pc:docMkLst>
        <pc:docMk/>
      </pc:docMkLst>
      <pc:sldChg chg="modSp">
        <pc:chgData name="Bradley Ball (MICROSOFT)" userId="2a24a03a-d05e-4e6f-b624-2fe1b32dbdf4" providerId="ADAL" clId="{7AD82B36-6C7F-4465-934C-5AE74ECAC6D4}" dt="2019-01-10T06:27:49.680" v="11" actId="20577"/>
        <pc:sldMkLst>
          <pc:docMk/>
          <pc:sldMk cId="1325058836" sldId="365"/>
        </pc:sldMkLst>
        <pc:spChg chg="mod">
          <ac:chgData name="Bradley Ball (MICROSOFT)" userId="2a24a03a-d05e-4e6f-b624-2fe1b32dbdf4" providerId="ADAL" clId="{7AD82B36-6C7F-4465-934C-5AE74ECAC6D4}" dt="2019-01-10T06:27:49.680" v="11" actId="20577"/>
          <ac:spMkLst>
            <pc:docMk/>
            <pc:sldMk cId="1325058836" sldId="365"/>
            <ac:spMk id="6" creationId="{00000000-0000-0000-0000-000000000000}"/>
          </ac:spMkLst>
        </pc:spChg>
      </pc:sldChg>
      <pc:sldChg chg="modTransition">
        <pc:chgData name="Bradley Ball (MICROSOFT)" userId="2a24a03a-d05e-4e6f-b624-2fe1b32dbdf4" providerId="ADAL" clId="{7AD82B36-6C7F-4465-934C-5AE74ECAC6D4}" dt="2019-01-10T06:27:59.521" v="12"/>
        <pc:sldMkLst>
          <pc:docMk/>
          <pc:sldMk cId="130647429" sldId="519"/>
        </pc:sldMkLst>
      </pc:sldChg>
    </pc:docChg>
  </pc:docChgLst>
  <pc:docChgLst>
    <pc:chgData name="Bradley Ball (MICROSOFT)" userId="2a24a03a-d05e-4e6f-b624-2fe1b32dbdf4" providerId="ADAL" clId="{26522828-E617-4023-9893-D2965BAFB363}"/>
    <pc:docChg chg="addSld delSld modSld sldOrd">
      <pc:chgData name="Bradley Ball (MICROSOFT)" userId="2a24a03a-d05e-4e6f-b624-2fe1b32dbdf4" providerId="ADAL" clId="{26522828-E617-4023-9893-D2965BAFB363}" dt="2018-08-29T03:08:23.456" v="56"/>
      <pc:docMkLst>
        <pc:docMk/>
      </pc:docMkLst>
      <pc:sldChg chg="ord">
        <pc:chgData name="Bradley Ball (MICROSOFT)" userId="2a24a03a-d05e-4e6f-b624-2fe1b32dbdf4" providerId="ADAL" clId="{26522828-E617-4023-9893-D2965BAFB363}" dt="2018-08-29T03:08:23.456" v="56"/>
        <pc:sldMkLst>
          <pc:docMk/>
          <pc:sldMk cId="1966884372" sldId="289"/>
        </pc:sldMkLst>
      </pc:sldChg>
      <pc:sldChg chg="ord">
        <pc:chgData name="Bradley Ball (MICROSOFT)" userId="2a24a03a-d05e-4e6f-b624-2fe1b32dbdf4" providerId="ADAL" clId="{26522828-E617-4023-9893-D2965BAFB363}" dt="2018-08-29T03:07:26.892" v="54"/>
        <pc:sldMkLst>
          <pc:docMk/>
          <pc:sldMk cId="2505175547" sldId="290"/>
        </pc:sldMkLst>
      </pc:sldChg>
      <pc:sldChg chg="ord">
        <pc:chgData name="Bradley Ball (MICROSOFT)" userId="2a24a03a-d05e-4e6f-b624-2fe1b32dbdf4" providerId="ADAL" clId="{26522828-E617-4023-9893-D2965BAFB363}" dt="2018-08-29T03:04:20.040" v="17"/>
        <pc:sldMkLst>
          <pc:docMk/>
          <pc:sldMk cId="1429803972" sldId="294"/>
        </pc:sldMkLst>
      </pc:sldChg>
      <pc:sldChg chg="ord">
        <pc:chgData name="Bradley Ball (MICROSOFT)" userId="2a24a03a-d05e-4e6f-b624-2fe1b32dbdf4" providerId="ADAL" clId="{26522828-E617-4023-9893-D2965BAFB363}" dt="2018-08-29T03:04:47.150" v="19"/>
        <pc:sldMkLst>
          <pc:docMk/>
          <pc:sldMk cId="258155543" sldId="300"/>
        </pc:sldMkLst>
      </pc:sldChg>
      <pc:sldChg chg="ord">
        <pc:chgData name="Bradley Ball (MICROSOFT)" userId="2a24a03a-d05e-4e6f-b624-2fe1b32dbdf4" providerId="ADAL" clId="{26522828-E617-4023-9893-D2965BAFB363}" dt="2018-08-29T03:05:15.969" v="21"/>
        <pc:sldMkLst>
          <pc:docMk/>
          <pc:sldMk cId="4009178713" sldId="301"/>
        </pc:sldMkLst>
      </pc:sldChg>
      <pc:sldChg chg="ord">
        <pc:chgData name="Bradley Ball (MICROSOFT)" userId="2a24a03a-d05e-4e6f-b624-2fe1b32dbdf4" providerId="ADAL" clId="{26522828-E617-4023-9893-D2965BAFB363}" dt="2018-08-29T03:05:10.175" v="20"/>
        <pc:sldMkLst>
          <pc:docMk/>
          <pc:sldMk cId="3633275332" sldId="302"/>
        </pc:sldMkLst>
      </pc:sldChg>
      <pc:sldChg chg="modSp">
        <pc:chgData name="Bradley Ball (MICROSOFT)" userId="2a24a03a-d05e-4e6f-b624-2fe1b32dbdf4" providerId="ADAL" clId="{26522828-E617-4023-9893-D2965BAFB363}" dt="2018-08-29T03:03:02.575" v="12" actId="20577"/>
        <pc:sldMkLst>
          <pc:docMk/>
          <pc:sldMk cId="1325058836" sldId="365"/>
        </pc:sldMkLst>
        <pc:spChg chg="mod">
          <ac:chgData name="Bradley Ball (MICROSOFT)" userId="2a24a03a-d05e-4e6f-b624-2fe1b32dbdf4" providerId="ADAL" clId="{26522828-E617-4023-9893-D2965BAFB363}" dt="2018-08-29T03:03:02.575" v="12" actId="20577"/>
          <ac:spMkLst>
            <pc:docMk/>
            <pc:sldMk cId="1325058836" sldId="365"/>
            <ac:spMk id="6" creationId="{00000000-0000-0000-0000-000000000000}"/>
          </ac:spMkLst>
        </pc:spChg>
      </pc:sldChg>
      <pc:sldChg chg="add">
        <pc:chgData name="Bradley Ball (MICROSOFT)" userId="2a24a03a-d05e-4e6f-b624-2fe1b32dbdf4" providerId="ADAL" clId="{26522828-E617-4023-9893-D2965BAFB363}" dt="2018-08-29T03:03:52.405" v="13"/>
        <pc:sldMkLst>
          <pc:docMk/>
          <pc:sldMk cId="3100632806" sldId="389"/>
        </pc:sldMkLst>
      </pc:sldChg>
      <pc:sldChg chg="add">
        <pc:chgData name="Bradley Ball (MICROSOFT)" userId="2a24a03a-d05e-4e6f-b624-2fe1b32dbdf4" providerId="ADAL" clId="{26522828-E617-4023-9893-D2965BAFB363}" dt="2018-08-29T03:03:52.405" v="13"/>
        <pc:sldMkLst>
          <pc:docMk/>
          <pc:sldMk cId="3277164530" sldId="392"/>
        </pc:sldMkLst>
      </pc:sldChg>
      <pc:sldChg chg="add">
        <pc:chgData name="Bradley Ball (MICROSOFT)" userId="2a24a03a-d05e-4e6f-b624-2fe1b32dbdf4" providerId="ADAL" clId="{26522828-E617-4023-9893-D2965BAFB363}" dt="2018-08-29T03:03:52.405" v="13"/>
        <pc:sldMkLst>
          <pc:docMk/>
          <pc:sldMk cId="1819919542" sldId="393"/>
        </pc:sldMkLst>
      </pc:sldChg>
      <pc:sldChg chg="add">
        <pc:chgData name="Bradley Ball (MICROSOFT)" userId="2a24a03a-d05e-4e6f-b624-2fe1b32dbdf4" providerId="ADAL" clId="{26522828-E617-4023-9893-D2965BAFB363}" dt="2018-08-29T03:03:52.405" v="13"/>
        <pc:sldMkLst>
          <pc:docMk/>
          <pc:sldMk cId="1924596065" sldId="394"/>
        </pc:sldMkLst>
      </pc:sldChg>
      <pc:sldChg chg="add">
        <pc:chgData name="Bradley Ball (MICROSOFT)" userId="2a24a03a-d05e-4e6f-b624-2fe1b32dbdf4" providerId="ADAL" clId="{26522828-E617-4023-9893-D2965BAFB363}" dt="2018-08-29T03:03:52.405" v="13"/>
        <pc:sldMkLst>
          <pc:docMk/>
          <pc:sldMk cId="3168698070" sldId="472"/>
        </pc:sldMkLst>
      </pc:sldChg>
      <pc:sldChg chg="add">
        <pc:chgData name="Bradley Ball (MICROSOFT)" userId="2a24a03a-d05e-4e6f-b624-2fe1b32dbdf4" providerId="ADAL" clId="{26522828-E617-4023-9893-D2965BAFB363}" dt="2018-08-29T03:03:52.405" v="13"/>
        <pc:sldMkLst>
          <pc:docMk/>
          <pc:sldMk cId="832950043" sldId="474"/>
        </pc:sldMkLst>
      </pc:sldChg>
      <pc:sldChg chg="modSp add ord">
        <pc:chgData name="Bradley Ball (MICROSOFT)" userId="2a24a03a-d05e-4e6f-b624-2fe1b32dbdf4" providerId="ADAL" clId="{26522828-E617-4023-9893-D2965BAFB363}" dt="2018-08-29T03:06:29.836" v="53" actId="122"/>
        <pc:sldMkLst>
          <pc:docMk/>
          <pc:sldMk cId="1585949185" sldId="477"/>
        </pc:sldMkLst>
        <pc:spChg chg="mod">
          <ac:chgData name="Bradley Ball (MICROSOFT)" userId="2a24a03a-d05e-4e6f-b624-2fe1b32dbdf4" providerId="ADAL" clId="{26522828-E617-4023-9893-D2965BAFB363}" dt="2018-08-29T03:06:29.836" v="53" actId="122"/>
          <ac:spMkLst>
            <pc:docMk/>
            <pc:sldMk cId="1585949185" sldId="477"/>
            <ac:spMk id="15" creationId="{00000000-0000-0000-0000-000000000000}"/>
          </ac:spMkLst>
        </pc:spChg>
      </pc:sldChg>
      <pc:sldChg chg="add">
        <pc:chgData name="Bradley Ball (MICROSOFT)" userId="2a24a03a-d05e-4e6f-b624-2fe1b32dbdf4" providerId="ADAL" clId="{26522828-E617-4023-9893-D2965BAFB363}" dt="2018-08-29T03:03:52.405" v="13"/>
        <pc:sldMkLst>
          <pc:docMk/>
          <pc:sldMk cId="4249967474" sldId="513"/>
        </pc:sldMkLst>
      </pc:sldChg>
      <pc:sldChg chg="add">
        <pc:chgData name="Bradley Ball (MICROSOFT)" userId="2a24a03a-d05e-4e6f-b624-2fe1b32dbdf4" providerId="ADAL" clId="{26522828-E617-4023-9893-D2965BAFB363}" dt="2018-08-29T03:03:52.405" v="13"/>
        <pc:sldMkLst>
          <pc:docMk/>
          <pc:sldMk cId="2291381745" sldId="514"/>
        </pc:sldMkLst>
      </pc:sldChg>
      <pc:sldChg chg="add">
        <pc:chgData name="Bradley Ball (MICROSOFT)" userId="2a24a03a-d05e-4e6f-b624-2fe1b32dbdf4" providerId="ADAL" clId="{26522828-E617-4023-9893-D2965BAFB363}" dt="2018-08-29T03:03:52.405" v="13"/>
        <pc:sldMkLst>
          <pc:docMk/>
          <pc:sldMk cId="1640268444" sldId="515"/>
        </pc:sldMkLst>
      </pc:sldChg>
      <pc:sldChg chg="add">
        <pc:chgData name="Bradley Ball (MICROSOFT)" userId="2a24a03a-d05e-4e6f-b624-2fe1b32dbdf4" providerId="ADAL" clId="{26522828-E617-4023-9893-D2965BAFB363}" dt="2018-08-29T03:03:52.405" v="13"/>
        <pc:sldMkLst>
          <pc:docMk/>
          <pc:sldMk cId="524349522" sldId="516"/>
        </pc:sldMkLst>
      </pc:sldChg>
      <pc:sldChg chg="add">
        <pc:chgData name="Bradley Ball (MICROSOFT)" userId="2a24a03a-d05e-4e6f-b624-2fe1b32dbdf4" providerId="ADAL" clId="{26522828-E617-4023-9893-D2965BAFB363}" dt="2018-08-29T03:08:19.571" v="55"/>
        <pc:sldMkLst>
          <pc:docMk/>
          <pc:sldMk cId="2311634832" sldId="517"/>
        </pc:sldMkLst>
      </pc:sldChg>
      <pc:sldChg chg="add">
        <pc:chgData name="Bradley Ball (MICROSOFT)" userId="2a24a03a-d05e-4e6f-b624-2fe1b32dbdf4" providerId="ADAL" clId="{26522828-E617-4023-9893-D2965BAFB363}" dt="2018-08-29T03:08:19.571" v="55"/>
        <pc:sldMkLst>
          <pc:docMk/>
          <pc:sldMk cId="447769991" sldId="518"/>
        </pc:sldMkLst>
      </pc:sldChg>
    </pc:docChg>
  </pc:docChgLst>
  <pc:docChgLst>
    <pc:chgData name="Bradley Ball (MICROSOFT)" userId="2a24a03a-d05e-4e6f-b624-2fe1b32dbdf4" providerId="ADAL" clId="{03427525-7056-44B2-8DD7-409BC82D88A1}"/>
    <pc:docChg chg="custSel addSld delSld modSld sldOrd">
      <pc:chgData name="Bradley Ball (MICROSOFT)" userId="2a24a03a-d05e-4e6f-b624-2fe1b32dbdf4" providerId="ADAL" clId="{03427525-7056-44B2-8DD7-409BC82D88A1}" dt="2019-01-10T15:14:08.138" v="57"/>
      <pc:docMkLst>
        <pc:docMk/>
      </pc:docMkLst>
      <pc:sldChg chg="del">
        <pc:chgData name="Bradley Ball (MICROSOFT)" userId="2a24a03a-d05e-4e6f-b624-2fe1b32dbdf4" providerId="ADAL" clId="{03427525-7056-44B2-8DD7-409BC82D88A1}" dt="2019-01-10T13:55:46.235" v="0" actId="2696"/>
        <pc:sldMkLst>
          <pc:docMk/>
          <pc:sldMk cId="1076368552" sldId="276"/>
        </pc:sldMkLst>
      </pc:sldChg>
      <pc:sldChg chg="ord">
        <pc:chgData name="Bradley Ball (MICROSOFT)" userId="2a24a03a-d05e-4e6f-b624-2fe1b32dbdf4" providerId="ADAL" clId="{03427525-7056-44B2-8DD7-409BC82D88A1}" dt="2019-01-10T15:14:08.138" v="57"/>
        <pc:sldMkLst>
          <pc:docMk/>
          <pc:sldMk cId="3931961460" sldId="286"/>
        </pc:sldMkLst>
      </pc:sldChg>
      <pc:sldChg chg="del">
        <pc:chgData name="Bradley Ball (MICROSOFT)" userId="2a24a03a-d05e-4e6f-b624-2fe1b32dbdf4" providerId="ADAL" clId="{03427525-7056-44B2-8DD7-409BC82D88A1}" dt="2019-01-10T13:55:46.860" v="2" actId="2696"/>
        <pc:sldMkLst>
          <pc:docMk/>
          <pc:sldMk cId="130647429" sldId="519"/>
        </pc:sldMkLst>
      </pc:sldChg>
      <pc:sldChg chg="add">
        <pc:chgData name="Bradley Ball (MICROSOFT)" userId="2a24a03a-d05e-4e6f-b624-2fe1b32dbdf4" providerId="ADAL" clId="{03427525-7056-44B2-8DD7-409BC82D88A1}" dt="2019-01-10T13:57:37.134" v="21"/>
        <pc:sldMkLst>
          <pc:docMk/>
          <pc:sldMk cId="3459525707" sldId="1112"/>
        </pc:sldMkLst>
      </pc:sldChg>
      <pc:sldChg chg="add">
        <pc:chgData name="Bradley Ball (MICROSOFT)" userId="2a24a03a-d05e-4e6f-b624-2fe1b32dbdf4" providerId="ADAL" clId="{03427525-7056-44B2-8DD7-409BC82D88A1}" dt="2019-01-10T13:57:37.134" v="21"/>
        <pc:sldMkLst>
          <pc:docMk/>
          <pc:sldMk cId="293061348" sldId="1118"/>
        </pc:sldMkLst>
      </pc:sldChg>
      <pc:sldChg chg="add">
        <pc:chgData name="Bradley Ball (MICROSOFT)" userId="2a24a03a-d05e-4e6f-b624-2fe1b32dbdf4" providerId="ADAL" clId="{03427525-7056-44B2-8DD7-409BC82D88A1}" dt="2019-01-10T13:57:37.134" v="21"/>
        <pc:sldMkLst>
          <pc:docMk/>
          <pc:sldMk cId="1594957671" sldId="1378"/>
        </pc:sldMkLst>
      </pc:sldChg>
      <pc:sldChg chg="add">
        <pc:chgData name="Bradley Ball (MICROSOFT)" userId="2a24a03a-d05e-4e6f-b624-2fe1b32dbdf4" providerId="ADAL" clId="{03427525-7056-44B2-8DD7-409BC82D88A1}" dt="2019-01-10T13:57:37.134" v="21"/>
        <pc:sldMkLst>
          <pc:docMk/>
          <pc:sldMk cId="2728980985" sldId="1379"/>
        </pc:sldMkLst>
      </pc:sldChg>
      <pc:sldChg chg="add">
        <pc:chgData name="Bradley Ball (MICROSOFT)" userId="2a24a03a-d05e-4e6f-b624-2fe1b32dbdf4" providerId="ADAL" clId="{03427525-7056-44B2-8DD7-409BC82D88A1}" dt="2019-01-10T13:57:37.134" v="21"/>
        <pc:sldMkLst>
          <pc:docMk/>
          <pc:sldMk cId="2051897274" sldId="1381"/>
        </pc:sldMkLst>
      </pc:sldChg>
      <pc:sldChg chg="add">
        <pc:chgData name="Bradley Ball (MICROSOFT)" userId="2a24a03a-d05e-4e6f-b624-2fe1b32dbdf4" providerId="ADAL" clId="{03427525-7056-44B2-8DD7-409BC82D88A1}" dt="2019-01-10T13:57:37.134" v="21"/>
        <pc:sldMkLst>
          <pc:docMk/>
          <pc:sldMk cId="3800592659" sldId="1386"/>
        </pc:sldMkLst>
      </pc:sldChg>
      <pc:sldChg chg="add">
        <pc:chgData name="Bradley Ball (MICROSOFT)" userId="2a24a03a-d05e-4e6f-b624-2fe1b32dbdf4" providerId="ADAL" clId="{03427525-7056-44B2-8DD7-409BC82D88A1}" dt="2019-01-10T13:57:37.134" v="21"/>
        <pc:sldMkLst>
          <pc:docMk/>
          <pc:sldMk cId="3839869194" sldId="1523"/>
        </pc:sldMkLst>
      </pc:sldChg>
      <pc:sldChg chg="add">
        <pc:chgData name="Bradley Ball (MICROSOFT)" userId="2a24a03a-d05e-4e6f-b624-2fe1b32dbdf4" providerId="ADAL" clId="{03427525-7056-44B2-8DD7-409BC82D88A1}" dt="2019-01-10T13:57:37.134" v="21"/>
        <pc:sldMkLst>
          <pc:docMk/>
          <pc:sldMk cId="1137334826" sldId="1553"/>
        </pc:sldMkLst>
      </pc:sldChg>
      <pc:sldChg chg="add">
        <pc:chgData name="Bradley Ball (MICROSOFT)" userId="2a24a03a-d05e-4e6f-b624-2fe1b32dbdf4" providerId="ADAL" clId="{03427525-7056-44B2-8DD7-409BC82D88A1}" dt="2019-01-10T13:56:16.484" v="3"/>
        <pc:sldMkLst>
          <pc:docMk/>
          <pc:sldMk cId="3322485038" sldId="1576"/>
        </pc:sldMkLst>
      </pc:sldChg>
      <pc:sldChg chg="modSp add">
        <pc:chgData name="Bradley Ball (MICROSOFT)" userId="2a24a03a-d05e-4e6f-b624-2fe1b32dbdf4" providerId="ADAL" clId="{03427525-7056-44B2-8DD7-409BC82D88A1}" dt="2019-01-10T13:56:37.183" v="20" actId="20577"/>
        <pc:sldMkLst>
          <pc:docMk/>
          <pc:sldMk cId="735368677" sldId="1583"/>
        </pc:sldMkLst>
        <pc:spChg chg="mod">
          <ac:chgData name="Bradley Ball (MICROSOFT)" userId="2a24a03a-d05e-4e6f-b624-2fe1b32dbdf4" providerId="ADAL" clId="{03427525-7056-44B2-8DD7-409BC82D88A1}" dt="2019-01-10T13:56:37.183" v="20" actId="20577"/>
          <ac:spMkLst>
            <pc:docMk/>
            <pc:sldMk cId="735368677" sldId="1583"/>
            <ac:spMk id="4" creationId="{00000000-0000-0000-0000-000000000000}"/>
          </ac:spMkLst>
        </pc:spChg>
      </pc:sldChg>
      <pc:sldChg chg="add">
        <pc:chgData name="Bradley Ball (MICROSOFT)" userId="2a24a03a-d05e-4e6f-b624-2fe1b32dbdf4" providerId="ADAL" clId="{03427525-7056-44B2-8DD7-409BC82D88A1}" dt="2019-01-10T13:57:37.134" v="21"/>
        <pc:sldMkLst>
          <pc:docMk/>
          <pc:sldMk cId="1050966552" sldId="1587"/>
        </pc:sldMkLst>
      </pc:sldChg>
      <pc:sldChg chg="add">
        <pc:chgData name="Bradley Ball (MICROSOFT)" userId="2a24a03a-d05e-4e6f-b624-2fe1b32dbdf4" providerId="ADAL" clId="{03427525-7056-44B2-8DD7-409BC82D88A1}" dt="2019-01-10T13:57:37.134" v="21"/>
        <pc:sldMkLst>
          <pc:docMk/>
          <pc:sldMk cId="3437515131" sldId="1612"/>
        </pc:sldMkLst>
      </pc:sldChg>
      <pc:sldChg chg="add">
        <pc:chgData name="Bradley Ball (MICROSOFT)" userId="2a24a03a-d05e-4e6f-b624-2fe1b32dbdf4" providerId="ADAL" clId="{03427525-7056-44B2-8DD7-409BC82D88A1}" dt="2019-01-10T13:57:37.134" v="21"/>
        <pc:sldMkLst>
          <pc:docMk/>
          <pc:sldMk cId="1312899726" sldId="1613"/>
        </pc:sldMkLst>
      </pc:sldChg>
      <pc:sldChg chg="add">
        <pc:chgData name="Bradley Ball (MICROSOFT)" userId="2a24a03a-d05e-4e6f-b624-2fe1b32dbdf4" providerId="ADAL" clId="{03427525-7056-44B2-8DD7-409BC82D88A1}" dt="2019-01-10T13:57:37.134" v="21"/>
        <pc:sldMkLst>
          <pc:docMk/>
          <pc:sldMk cId="3521412848" sldId="1614"/>
        </pc:sldMkLst>
      </pc:sldChg>
      <pc:sldChg chg="add">
        <pc:chgData name="Bradley Ball (MICROSOFT)" userId="2a24a03a-d05e-4e6f-b624-2fe1b32dbdf4" providerId="ADAL" clId="{03427525-7056-44B2-8DD7-409BC82D88A1}" dt="2019-01-10T13:57:37.134" v="21"/>
        <pc:sldMkLst>
          <pc:docMk/>
          <pc:sldMk cId="4213068723" sldId="1615"/>
        </pc:sldMkLst>
      </pc:sldChg>
      <pc:sldChg chg="add">
        <pc:chgData name="Bradley Ball (MICROSOFT)" userId="2a24a03a-d05e-4e6f-b624-2fe1b32dbdf4" providerId="ADAL" clId="{03427525-7056-44B2-8DD7-409BC82D88A1}" dt="2019-01-10T13:57:37.134" v="21"/>
        <pc:sldMkLst>
          <pc:docMk/>
          <pc:sldMk cId="2199930873" sldId="1616"/>
        </pc:sldMkLst>
      </pc:sldChg>
      <pc:sldChg chg="add">
        <pc:chgData name="Bradley Ball (MICROSOFT)" userId="2a24a03a-d05e-4e6f-b624-2fe1b32dbdf4" providerId="ADAL" clId="{03427525-7056-44B2-8DD7-409BC82D88A1}" dt="2019-01-10T13:57:37.134" v="21"/>
        <pc:sldMkLst>
          <pc:docMk/>
          <pc:sldMk cId="791443895" sldId="1617"/>
        </pc:sldMkLst>
      </pc:sldChg>
      <pc:sldChg chg="add">
        <pc:chgData name="Bradley Ball (MICROSOFT)" userId="2a24a03a-d05e-4e6f-b624-2fe1b32dbdf4" providerId="ADAL" clId="{03427525-7056-44B2-8DD7-409BC82D88A1}" dt="2019-01-10T13:57:37.134" v="21"/>
        <pc:sldMkLst>
          <pc:docMk/>
          <pc:sldMk cId="2492544453" sldId="1618"/>
        </pc:sldMkLst>
      </pc:sldChg>
      <pc:sldChg chg="add">
        <pc:chgData name="Bradley Ball (MICROSOFT)" userId="2a24a03a-d05e-4e6f-b624-2fe1b32dbdf4" providerId="ADAL" clId="{03427525-7056-44B2-8DD7-409BC82D88A1}" dt="2019-01-10T13:57:37.134" v="21"/>
        <pc:sldMkLst>
          <pc:docMk/>
          <pc:sldMk cId="3551979619" sldId="1619"/>
        </pc:sldMkLst>
      </pc:sldChg>
      <pc:sldChg chg="add">
        <pc:chgData name="Bradley Ball (MICROSOFT)" userId="2a24a03a-d05e-4e6f-b624-2fe1b32dbdf4" providerId="ADAL" clId="{03427525-7056-44B2-8DD7-409BC82D88A1}" dt="2019-01-10T13:57:37.134" v="21"/>
        <pc:sldMkLst>
          <pc:docMk/>
          <pc:sldMk cId="437579928" sldId="1620"/>
        </pc:sldMkLst>
      </pc:sldChg>
      <pc:sldChg chg="add">
        <pc:chgData name="Bradley Ball (MICROSOFT)" userId="2a24a03a-d05e-4e6f-b624-2fe1b32dbdf4" providerId="ADAL" clId="{03427525-7056-44B2-8DD7-409BC82D88A1}" dt="2019-01-10T13:56:16.484" v="3"/>
        <pc:sldMkLst>
          <pc:docMk/>
          <pc:sldMk cId="3558952343" sldId="1621"/>
        </pc:sldMkLst>
      </pc:sldChg>
      <pc:sldChg chg="add">
        <pc:chgData name="Bradley Ball (MICROSOFT)" userId="2a24a03a-d05e-4e6f-b624-2fe1b32dbdf4" providerId="ADAL" clId="{03427525-7056-44B2-8DD7-409BC82D88A1}" dt="2019-01-10T13:57:37.134" v="21"/>
        <pc:sldMkLst>
          <pc:docMk/>
          <pc:sldMk cId="1103526445" sldId="1824"/>
        </pc:sldMkLst>
      </pc:sldChg>
      <pc:sldChg chg="add">
        <pc:chgData name="Bradley Ball (MICROSOFT)" userId="2a24a03a-d05e-4e6f-b624-2fe1b32dbdf4" providerId="ADAL" clId="{03427525-7056-44B2-8DD7-409BC82D88A1}" dt="2019-01-10T13:57:37.134" v="21"/>
        <pc:sldMkLst>
          <pc:docMk/>
          <pc:sldMk cId="2721257262" sldId="3294"/>
        </pc:sldMkLst>
      </pc:sldChg>
      <pc:sldChg chg="add">
        <pc:chgData name="Bradley Ball (MICROSOFT)" userId="2a24a03a-d05e-4e6f-b624-2fe1b32dbdf4" providerId="ADAL" clId="{03427525-7056-44B2-8DD7-409BC82D88A1}" dt="2019-01-10T13:57:37.134" v="21"/>
        <pc:sldMkLst>
          <pc:docMk/>
          <pc:sldMk cId="3934477733" sldId="3295"/>
        </pc:sldMkLst>
      </pc:sldChg>
      <pc:sldChg chg="add">
        <pc:chgData name="Bradley Ball (MICROSOFT)" userId="2a24a03a-d05e-4e6f-b624-2fe1b32dbdf4" providerId="ADAL" clId="{03427525-7056-44B2-8DD7-409BC82D88A1}" dt="2019-01-10T13:57:37.134" v="21"/>
        <pc:sldMkLst>
          <pc:docMk/>
          <pc:sldMk cId="2349884666" sldId="3346"/>
        </pc:sldMkLst>
      </pc:sldChg>
      <pc:sldChg chg="add">
        <pc:chgData name="Bradley Ball (MICROSOFT)" userId="2a24a03a-d05e-4e6f-b624-2fe1b32dbdf4" providerId="ADAL" clId="{03427525-7056-44B2-8DD7-409BC82D88A1}" dt="2019-01-10T13:57:37.134" v="21"/>
        <pc:sldMkLst>
          <pc:docMk/>
          <pc:sldMk cId="3216007743" sldId="3347"/>
        </pc:sldMkLst>
      </pc:sldChg>
      <pc:sldChg chg="add">
        <pc:chgData name="Bradley Ball (MICROSOFT)" userId="2a24a03a-d05e-4e6f-b624-2fe1b32dbdf4" providerId="ADAL" clId="{03427525-7056-44B2-8DD7-409BC82D88A1}" dt="2019-01-10T13:57:37.134" v="21"/>
        <pc:sldMkLst>
          <pc:docMk/>
          <pc:sldMk cId="3570073902" sldId="3350"/>
        </pc:sldMkLst>
      </pc:sldChg>
      <pc:sldChg chg="add">
        <pc:chgData name="Bradley Ball (MICROSOFT)" userId="2a24a03a-d05e-4e6f-b624-2fe1b32dbdf4" providerId="ADAL" clId="{03427525-7056-44B2-8DD7-409BC82D88A1}" dt="2019-01-10T13:57:37.134" v="21"/>
        <pc:sldMkLst>
          <pc:docMk/>
          <pc:sldMk cId="1345304586" sldId="3356"/>
        </pc:sldMkLst>
      </pc:sldChg>
      <pc:sldChg chg="add">
        <pc:chgData name="Bradley Ball (MICROSOFT)" userId="2a24a03a-d05e-4e6f-b624-2fe1b32dbdf4" providerId="ADAL" clId="{03427525-7056-44B2-8DD7-409BC82D88A1}" dt="2019-01-10T13:57:37.134" v="21"/>
        <pc:sldMkLst>
          <pc:docMk/>
          <pc:sldMk cId="707218225" sldId="3375"/>
        </pc:sldMkLst>
      </pc:sldChg>
      <pc:sldChg chg="delSp modSp add">
        <pc:chgData name="Bradley Ball (MICROSOFT)" userId="2a24a03a-d05e-4e6f-b624-2fe1b32dbdf4" providerId="ADAL" clId="{03427525-7056-44B2-8DD7-409BC82D88A1}" dt="2019-01-10T13:58:47.744" v="56" actId="403"/>
        <pc:sldMkLst>
          <pc:docMk/>
          <pc:sldMk cId="3763430199" sldId="3376"/>
        </pc:sldMkLst>
        <pc:spChg chg="mod">
          <ac:chgData name="Bradley Ball (MICROSOFT)" userId="2a24a03a-d05e-4e6f-b624-2fe1b32dbdf4" providerId="ADAL" clId="{03427525-7056-44B2-8DD7-409BC82D88A1}" dt="2019-01-10T13:58:47.744" v="56" actId="403"/>
          <ac:spMkLst>
            <pc:docMk/>
            <pc:sldMk cId="3763430199" sldId="3376"/>
            <ac:spMk id="2" creationId="{8B44DE37-A6F4-4D26-8DF3-38842F78E63F}"/>
          </ac:spMkLst>
        </pc:spChg>
        <pc:spChg chg="del">
          <ac:chgData name="Bradley Ball (MICROSOFT)" userId="2a24a03a-d05e-4e6f-b624-2fe1b32dbdf4" providerId="ADAL" clId="{03427525-7056-44B2-8DD7-409BC82D88A1}" dt="2019-01-10T13:58:31.479" v="50" actId="478"/>
          <ac:spMkLst>
            <pc:docMk/>
            <pc:sldMk cId="3763430199" sldId="3376"/>
            <ac:spMk id="3" creationId="{891EDD3E-6440-4284-9DDF-6AC55879C45A}"/>
          </ac:spMkLst>
        </pc:spChg>
      </pc:sldChg>
      <pc:sldMasterChg chg="delSldLayout">
        <pc:chgData name="Bradley Ball (MICROSOFT)" userId="2a24a03a-d05e-4e6f-b624-2fe1b32dbdf4" providerId="ADAL" clId="{03427525-7056-44B2-8DD7-409BC82D88A1}" dt="2019-01-10T13:55:46.239" v="1" actId="2696"/>
        <pc:sldMasterMkLst>
          <pc:docMk/>
          <pc:sldMasterMk cId="1790270825" sldId="2147484082"/>
        </pc:sldMasterMkLst>
        <pc:sldLayoutChg chg="del">
          <pc:chgData name="Bradley Ball (MICROSOFT)" userId="2a24a03a-d05e-4e6f-b624-2fe1b32dbdf4" providerId="ADAL" clId="{03427525-7056-44B2-8DD7-409BC82D88A1}" dt="2019-01-10T13:55:46.239" v="1" actId="2696"/>
          <pc:sldLayoutMkLst>
            <pc:docMk/>
            <pc:sldMasterMk cId="1790270825" sldId="2147484082"/>
            <pc:sldLayoutMk cId="1104929464" sldId="2147484268"/>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055958-95B2-4A2B-B47D-0A7A414D8973}" type="doc">
      <dgm:prSet loTypeId="urn:microsoft.com/office/officeart/2005/8/layout/venn1" loCatId="relationship" qsTypeId="urn:microsoft.com/office/officeart/2005/8/quickstyle/simple1" qsCatId="simple" csTypeId="urn:microsoft.com/office/officeart/2005/8/colors/accent1_2" csCatId="accent1" phldr="1"/>
      <dgm:spPr/>
    </dgm:pt>
    <dgm:pt modelId="{B2A4081C-A04F-4754-B87B-FCD0E60CB988}">
      <dgm:prSet phldrT="[Text]" custT="1"/>
      <dgm:spPr>
        <a:solidFill>
          <a:srgbClr val="0072C6">
            <a:alpha val="50000"/>
          </a:srgbClr>
        </a:solidFill>
      </dgm:spPr>
      <dgm:t>
        <a:bodyPr/>
        <a:lstStyle/>
        <a:p>
          <a:pPr algn="l"/>
          <a:r>
            <a:rPr lang="en-US" sz="4400" dirty="0"/>
            <a:t>IT/Data</a:t>
          </a:r>
        </a:p>
      </dgm:t>
    </dgm:pt>
    <dgm:pt modelId="{2D9C371E-FD3C-4122-937B-017B10F12A53}" type="parTrans" cxnId="{020BCFE7-6F69-49C0-A424-574F9B2D3973}">
      <dgm:prSet/>
      <dgm:spPr/>
      <dgm:t>
        <a:bodyPr/>
        <a:lstStyle/>
        <a:p>
          <a:endParaRPr lang="en-US"/>
        </a:p>
      </dgm:t>
    </dgm:pt>
    <dgm:pt modelId="{E0A803FF-303A-4A0B-85EC-652B4CC41E43}" type="sibTrans" cxnId="{020BCFE7-6F69-49C0-A424-574F9B2D3973}">
      <dgm:prSet/>
      <dgm:spPr/>
      <dgm:t>
        <a:bodyPr/>
        <a:lstStyle/>
        <a:p>
          <a:endParaRPr lang="en-US"/>
        </a:p>
      </dgm:t>
    </dgm:pt>
    <dgm:pt modelId="{4EAA3FEE-E631-4247-8694-E96FA65952CA}">
      <dgm:prSet phldrT="[Text]" custT="1"/>
      <dgm:spPr>
        <a:solidFill>
          <a:srgbClr val="0072C6">
            <a:alpha val="50000"/>
          </a:srgbClr>
        </a:solidFill>
      </dgm:spPr>
      <dgm:t>
        <a:bodyPr/>
        <a:lstStyle/>
        <a:p>
          <a:pPr algn="r"/>
          <a:r>
            <a:rPr lang="en-US" sz="4400" dirty="0"/>
            <a:t>Math</a:t>
          </a:r>
        </a:p>
      </dgm:t>
    </dgm:pt>
    <dgm:pt modelId="{ADD8670C-5B09-4A80-8D6B-7371D5FA9C2D}" type="parTrans" cxnId="{3E93043C-4562-4E06-81CE-DB74769F5D5F}">
      <dgm:prSet/>
      <dgm:spPr/>
      <dgm:t>
        <a:bodyPr/>
        <a:lstStyle/>
        <a:p>
          <a:endParaRPr lang="en-US"/>
        </a:p>
      </dgm:t>
    </dgm:pt>
    <dgm:pt modelId="{167C906D-13EC-4B5D-86C7-907FC99855A2}" type="sibTrans" cxnId="{3E93043C-4562-4E06-81CE-DB74769F5D5F}">
      <dgm:prSet/>
      <dgm:spPr/>
      <dgm:t>
        <a:bodyPr/>
        <a:lstStyle/>
        <a:p>
          <a:endParaRPr lang="en-US"/>
        </a:p>
      </dgm:t>
    </dgm:pt>
    <dgm:pt modelId="{4BDD8C07-43E0-4965-912E-F298F554BD52}" type="pres">
      <dgm:prSet presAssocID="{66055958-95B2-4A2B-B47D-0A7A414D8973}" presName="compositeShape" presStyleCnt="0">
        <dgm:presLayoutVars>
          <dgm:chMax val="7"/>
          <dgm:dir/>
          <dgm:resizeHandles val="exact"/>
        </dgm:presLayoutVars>
      </dgm:prSet>
      <dgm:spPr/>
    </dgm:pt>
    <dgm:pt modelId="{1AE3A177-0E6C-42E2-BF78-600CB76B5953}" type="pres">
      <dgm:prSet presAssocID="{B2A4081C-A04F-4754-B87B-FCD0E60CB988}" presName="circ1" presStyleLbl="vennNode1" presStyleIdx="0" presStyleCnt="2" custScaleY="74936"/>
      <dgm:spPr/>
    </dgm:pt>
    <dgm:pt modelId="{2A31ED62-5814-4C21-B8C2-8546B46F5059}" type="pres">
      <dgm:prSet presAssocID="{B2A4081C-A04F-4754-B87B-FCD0E60CB988}" presName="circ1Tx" presStyleLbl="revTx" presStyleIdx="0" presStyleCnt="0">
        <dgm:presLayoutVars>
          <dgm:chMax val="0"/>
          <dgm:chPref val="0"/>
          <dgm:bulletEnabled val="1"/>
        </dgm:presLayoutVars>
      </dgm:prSet>
      <dgm:spPr/>
    </dgm:pt>
    <dgm:pt modelId="{7FA1E531-79CE-4090-881F-F95537888C2E}" type="pres">
      <dgm:prSet presAssocID="{4EAA3FEE-E631-4247-8694-E96FA65952CA}" presName="circ2" presStyleLbl="vennNode1" presStyleIdx="1" presStyleCnt="2" custScaleY="75834" custLinFactNeighborX="-875" custLinFactNeighborY="-1154"/>
      <dgm:spPr/>
    </dgm:pt>
    <dgm:pt modelId="{6649B040-BA67-45E5-8647-57630C8EE596}" type="pres">
      <dgm:prSet presAssocID="{4EAA3FEE-E631-4247-8694-E96FA65952CA}" presName="circ2Tx" presStyleLbl="revTx" presStyleIdx="0" presStyleCnt="0">
        <dgm:presLayoutVars>
          <dgm:chMax val="0"/>
          <dgm:chPref val="0"/>
          <dgm:bulletEnabled val="1"/>
        </dgm:presLayoutVars>
      </dgm:prSet>
      <dgm:spPr/>
    </dgm:pt>
  </dgm:ptLst>
  <dgm:cxnLst>
    <dgm:cxn modelId="{F0F4A307-376A-4EAC-B423-2067D34537AA}" type="presOf" srcId="{4EAA3FEE-E631-4247-8694-E96FA65952CA}" destId="{7FA1E531-79CE-4090-881F-F95537888C2E}" srcOrd="0" destOrd="0" presId="urn:microsoft.com/office/officeart/2005/8/layout/venn1"/>
    <dgm:cxn modelId="{8838831D-87A0-4808-9DE7-2DC7E05A054D}" type="presOf" srcId="{B2A4081C-A04F-4754-B87B-FCD0E60CB988}" destId="{1AE3A177-0E6C-42E2-BF78-600CB76B5953}" srcOrd="0" destOrd="0" presId="urn:microsoft.com/office/officeart/2005/8/layout/venn1"/>
    <dgm:cxn modelId="{3E93043C-4562-4E06-81CE-DB74769F5D5F}" srcId="{66055958-95B2-4A2B-B47D-0A7A414D8973}" destId="{4EAA3FEE-E631-4247-8694-E96FA65952CA}" srcOrd="1" destOrd="0" parTransId="{ADD8670C-5B09-4A80-8D6B-7371D5FA9C2D}" sibTransId="{167C906D-13EC-4B5D-86C7-907FC99855A2}"/>
    <dgm:cxn modelId="{3F9BED6D-03E8-43C9-8107-FFFA91161EBA}" type="presOf" srcId="{66055958-95B2-4A2B-B47D-0A7A414D8973}" destId="{4BDD8C07-43E0-4965-912E-F298F554BD52}" srcOrd="0" destOrd="0" presId="urn:microsoft.com/office/officeart/2005/8/layout/venn1"/>
    <dgm:cxn modelId="{4B5DBC6F-3FA9-4CEE-8D7C-7F44A5AABA5B}" type="presOf" srcId="{4EAA3FEE-E631-4247-8694-E96FA65952CA}" destId="{6649B040-BA67-45E5-8647-57630C8EE596}" srcOrd="1" destOrd="0" presId="urn:microsoft.com/office/officeart/2005/8/layout/venn1"/>
    <dgm:cxn modelId="{020BCFE7-6F69-49C0-A424-574F9B2D3973}" srcId="{66055958-95B2-4A2B-B47D-0A7A414D8973}" destId="{B2A4081C-A04F-4754-B87B-FCD0E60CB988}" srcOrd="0" destOrd="0" parTransId="{2D9C371E-FD3C-4122-937B-017B10F12A53}" sibTransId="{E0A803FF-303A-4A0B-85EC-652B4CC41E43}"/>
    <dgm:cxn modelId="{39E101EE-C175-4B6A-8A01-5065257A8F35}" type="presOf" srcId="{B2A4081C-A04F-4754-B87B-FCD0E60CB988}" destId="{2A31ED62-5814-4C21-B8C2-8546B46F5059}" srcOrd="1" destOrd="0" presId="urn:microsoft.com/office/officeart/2005/8/layout/venn1"/>
    <dgm:cxn modelId="{B8454EE9-011C-4144-90D1-45B9C6DF711B}" type="presParOf" srcId="{4BDD8C07-43E0-4965-912E-F298F554BD52}" destId="{1AE3A177-0E6C-42E2-BF78-600CB76B5953}" srcOrd="0" destOrd="0" presId="urn:microsoft.com/office/officeart/2005/8/layout/venn1"/>
    <dgm:cxn modelId="{E09966D0-6976-4638-8DB7-109505C467AA}" type="presParOf" srcId="{4BDD8C07-43E0-4965-912E-F298F554BD52}" destId="{2A31ED62-5814-4C21-B8C2-8546B46F5059}" srcOrd="1" destOrd="0" presId="urn:microsoft.com/office/officeart/2005/8/layout/venn1"/>
    <dgm:cxn modelId="{02ED438E-A6B6-4241-A901-05B27450981A}" type="presParOf" srcId="{4BDD8C07-43E0-4965-912E-F298F554BD52}" destId="{7FA1E531-79CE-4090-881F-F95537888C2E}" srcOrd="2" destOrd="0" presId="urn:microsoft.com/office/officeart/2005/8/layout/venn1"/>
    <dgm:cxn modelId="{1FC0FF15-6284-496E-800C-21AA2FF0822B}" type="presParOf" srcId="{4BDD8C07-43E0-4965-912E-F298F554BD52}" destId="{6649B040-BA67-45E5-8647-57630C8EE596}"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055958-95B2-4A2B-B47D-0A7A414D8973}" type="doc">
      <dgm:prSet loTypeId="urn:microsoft.com/office/officeart/2005/8/layout/venn1" loCatId="relationship" qsTypeId="urn:microsoft.com/office/officeart/2005/8/quickstyle/simple1" qsCatId="simple" csTypeId="urn:microsoft.com/office/officeart/2005/8/colors/accent1_2" csCatId="accent1" phldr="1"/>
      <dgm:spPr/>
    </dgm:pt>
    <dgm:pt modelId="{B2A4081C-A04F-4754-B87B-FCD0E60CB988}">
      <dgm:prSet phldrT="[Text]" custT="1"/>
      <dgm:spPr>
        <a:solidFill>
          <a:srgbClr val="0072C6">
            <a:alpha val="50000"/>
          </a:srgbClr>
        </a:solidFill>
      </dgm:spPr>
      <dgm:t>
        <a:bodyPr/>
        <a:lstStyle/>
        <a:p>
          <a:pPr algn="l"/>
          <a:r>
            <a:rPr lang="en-US" sz="4400" dirty="0"/>
            <a:t>IT/Data</a:t>
          </a:r>
        </a:p>
      </dgm:t>
    </dgm:pt>
    <dgm:pt modelId="{2D9C371E-FD3C-4122-937B-017B10F12A53}" type="parTrans" cxnId="{020BCFE7-6F69-49C0-A424-574F9B2D3973}">
      <dgm:prSet/>
      <dgm:spPr/>
      <dgm:t>
        <a:bodyPr/>
        <a:lstStyle/>
        <a:p>
          <a:endParaRPr lang="en-US"/>
        </a:p>
      </dgm:t>
    </dgm:pt>
    <dgm:pt modelId="{E0A803FF-303A-4A0B-85EC-652B4CC41E43}" type="sibTrans" cxnId="{020BCFE7-6F69-49C0-A424-574F9B2D3973}">
      <dgm:prSet/>
      <dgm:spPr/>
      <dgm:t>
        <a:bodyPr/>
        <a:lstStyle/>
        <a:p>
          <a:endParaRPr lang="en-US"/>
        </a:p>
      </dgm:t>
    </dgm:pt>
    <dgm:pt modelId="{4EAA3FEE-E631-4247-8694-E96FA65952CA}">
      <dgm:prSet phldrT="[Text]" custT="1"/>
      <dgm:spPr>
        <a:solidFill>
          <a:srgbClr val="0072C6">
            <a:alpha val="50000"/>
          </a:srgbClr>
        </a:solidFill>
      </dgm:spPr>
      <dgm:t>
        <a:bodyPr/>
        <a:lstStyle/>
        <a:p>
          <a:pPr algn="r"/>
          <a:r>
            <a:rPr lang="en-US" sz="4400" dirty="0"/>
            <a:t>Math</a:t>
          </a:r>
        </a:p>
      </dgm:t>
    </dgm:pt>
    <dgm:pt modelId="{ADD8670C-5B09-4A80-8D6B-7371D5FA9C2D}" type="parTrans" cxnId="{3E93043C-4562-4E06-81CE-DB74769F5D5F}">
      <dgm:prSet/>
      <dgm:spPr/>
      <dgm:t>
        <a:bodyPr/>
        <a:lstStyle/>
        <a:p>
          <a:endParaRPr lang="en-US"/>
        </a:p>
      </dgm:t>
    </dgm:pt>
    <dgm:pt modelId="{167C906D-13EC-4B5D-86C7-907FC99855A2}" type="sibTrans" cxnId="{3E93043C-4562-4E06-81CE-DB74769F5D5F}">
      <dgm:prSet/>
      <dgm:spPr/>
      <dgm:t>
        <a:bodyPr/>
        <a:lstStyle/>
        <a:p>
          <a:endParaRPr lang="en-US"/>
        </a:p>
      </dgm:t>
    </dgm:pt>
    <dgm:pt modelId="{4BDD8C07-43E0-4965-912E-F298F554BD52}" type="pres">
      <dgm:prSet presAssocID="{66055958-95B2-4A2B-B47D-0A7A414D8973}" presName="compositeShape" presStyleCnt="0">
        <dgm:presLayoutVars>
          <dgm:chMax val="7"/>
          <dgm:dir/>
          <dgm:resizeHandles val="exact"/>
        </dgm:presLayoutVars>
      </dgm:prSet>
      <dgm:spPr/>
    </dgm:pt>
    <dgm:pt modelId="{1AE3A177-0E6C-42E2-BF78-600CB76B5953}" type="pres">
      <dgm:prSet presAssocID="{B2A4081C-A04F-4754-B87B-FCD0E60CB988}" presName="circ1" presStyleLbl="vennNode1" presStyleIdx="0" presStyleCnt="2" custScaleY="74936"/>
      <dgm:spPr/>
    </dgm:pt>
    <dgm:pt modelId="{2A31ED62-5814-4C21-B8C2-8546B46F5059}" type="pres">
      <dgm:prSet presAssocID="{B2A4081C-A04F-4754-B87B-FCD0E60CB988}" presName="circ1Tx" presStyleLbl="revTx" presStyleIdx="0" presStyleCnt="0">
        <dgm:presLayoutVars>
          <dgm:chMax val="0"/>
          <dgm:chPref val="0"/>
          <dgm:bulletEnabled val="1"/>
        </dgm:presLayoutVars>
      </dgm:prSet>
      <dgm:spPr/>
    </dgm:pt>
    <dgm:pt modelId="{7FA1E531-79CE-4090-881F-F95537888C2E}" type="pres">
      <dgm:prSet presAssocID="{4EAA3FEE-E631-4247-8694-E96FA65952CA}" presName="circ2" presStyleLbl="vennNode1" presStyleIdx="1" presStyleCnt="2" custScaleY="75834" custLinFactNeighborX="-875" custLinFactNeighborY="-1154"/>
      <dgm:spPr/>
    </dgm:pt>
    <dgm:pt modelId="{6649B040-BA67-45E5-8647-57630C8EE596}" type="pres">
      <dgm:prSet presAssocID="{4EAA3FEE-E631-4247-8694-E96FA65952CA}" presName="circ2Tx" presStyleLbl="revTx" presStyleIdx="0" presStyleCnt="0">
        <dgm:presLayoutVars>
          <dgm:chMax val="0"/>
          <dgm:chPref val="0"/>
          <dgm:bulletEnabled val="1"/>
        </dgm:presLayoutVars>
      </dgm:prSet>
      <dgm:spPr/>
    </dgm:pt>
  </dgm:ptLst>
  <dgm:cxnLst>
    <dgm:cxn modelId="{F0F4A307-376A-4EAC-B423-2067D34537AA}" type="presOf" srcId="{4EAA3FEE-E631-4247-8694-E96FA65952CA}" destId="{7FA1E531-79CE-4090-881F-F95537888C2E}" srcOrd="0" destOrd="0" presId="urn:microsoft.com/office/officeart/2005/8/layout/venn1"/>
    <dgm:cxn modelId="{8838831D-87A0-4808-9DE7-2DC7E05A054D}" type="presOf" srcId="{B2A4081C-A04F-4754-B87B-FCD0E60CB988}" destId="{1AE3A177-0E6C-42E2-BF78-600CB76B5953}" srcOrd="0" destOrd="0" presId="urn:microsoft.com/office/officeart/2005/8/layout/venn1"/>
    <dgm:cxn modelId="{3E93043C-4562-4E06-81CE-DB74769F5D5F}" srcId="{66055958-95B2-4A2B-B47D-0A7A414D8973}" destId="{4EAA3FEE-E631-4247-8694-E96FA65952CA}" srcOrd="1" destOrd="0" parTransId="{ADD8670C-5B09-4A80-8D6B-7371D5FA9C2D}" sibTransId="{167C906D-13EC-4B5D-86C7-907FC99855A2}"/>
    <dgm:cxn modelId="{3F9BED6D-03E8-43C9-8107-FFFA91161EBA}" type="presOf" srcId="{66055958-95B2-4A2B-B47D-0A7A414D8973}" destId="{4BDD8C07-43E0-4965-912E-F298F554BD52}" srcOrd="0" destOrd="0" presId="urn:microsoft.com/office/officeart/2005/8/layout/venn1"/>
    <dgm:cxn modelId="{4B5DBC6F-3FA9-4CEE-8D7C-7F44A5AABA5B}" type="presOf" srcId="{4EAA3FEE-E631-4247-8694-E96FA65952CA}" destId="{6649B040-BA67-45E5-8647-57630C8EE596}" srcOrd="1" destOrd="0" presId="urn:microsoft.com/office/officeart/2005/8/layout/venn1"/>
    <dgm:cxn modelId="{020BCFE7-6F69-49C0-A424-574F9B2D3973}" srcId="{66055958-95B2-4A2B-B47D-0A7A414D8973}" destId="{B2A4081C-A04F-4754-B87B-FCD0E60CB988}" srcOrd="0" destOrd="0" parTransId="{2D9C371E-FD3C-4122-937B-017B10F12A53}" sibTransId="{E0A803FF-303A-4A0B-85EC-652B4CC41E43}"/>
    <dgm:cxn modelId="{39E101EE-C175-4B6A-8A01-5065257A8F35}" type="presOf" srcId="{B2A4081C-A04F-4754-B87B-FCD0E60CB988}" destId="{2A31ED62-5814-4C21-B8C2-8546B46F5059}" srcOrd="1" destOrd="0" presId="urn:microsoft.com/office/officeart/2005/8/layout/venn1"/>
    <dgm:cxn modelId="{B8454EE9-011C-4144-90D1-45B9C6DF711B}" type="presParOf" srcId="{4BDD8C07-43E0-4965-912E-F298F554BD52}" destId="{1AE3A177-0E6C-42E2-BF78-600CB76B5953}" srcOrd="0" destOrd="0" presId="urn:microsoft.com/office/officeart/2005/8/layout/venn1"/>
    <dgm:cxn modelId="{E09966D0-6976-4638-8DB7-109505C467AA}" type="presParOf" srcId="{4BDD8C07-43E0-4965-912E-F298F554BD52}" destId="{2A31ED62-5814-4C21-B8C2-8546B46F5059}" srcOrd="1" destOrd="0" presId="urn:microsoft.com/office/officeart/2005/8/layout/venn1"/>
    <dgm:cxn modelId="{02ED438E-A6B6-4241-A901-05B27450981A}" type="presParOf" srcId="{4BDD8C07-43E0-4965-912E-F298F554BD52}" destId="{7FA1E531-79CE-4090-881F-F95537888C2E}" srcOrd="2" destOrd="0" presId="urn:microsoft.com/office/officeart/2005/8/layout/venn1"/>
    <dgm:cxn modelId="{1FC0FF15-6284-496E-800C-21AA2FF0822B}" type="presParOf" srcId="{4BDD8C07-43E0-4965-912E-F298F554BD52}" destId="{6649B040-BA67-45E5-8647-57630C8EE596}"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E3A177-0E6C-42E2-BF78-600CB76B5953}">
      <dsp:nvSpPr>
        <dsp:cNvPr id="0" name=""/>
        <dsp:cNvSpPr/>
      </dsp:nvSpPr>
      <dsp:spPr>
        <a:xfrm>
          <a:off x="186520" y="1039425"/>
          <a:ext cx="4600842" cy="3447687"/>
        </a:xfrm>
        <a:prstGeom prst="ellipse">
          <a:avLst/>
        </a:prstGeom>
        <a:solidFill>
          <a:srgbClr val="0072C6">
            <a:alpha val="50000"/>
          </a:srgb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l" defTabSz="1955800">
            <a:lnSpc>
              <a:spcPct val="90000"/>
            </a:lnSpc>
            <a:spcBef>
              <a:spcPct val="0"/>
            </a:spcBef>
            <a:spcAft>
              <a:spcPct val="35000"/>
            </a:spcAft>
            <a:buNone/>
          </a:pPr>
          <a:r>
            <a:rPr lang="en-US" sz="4400" kern="1200" dirty="0"/>
            <a:t>IT/Data</a:t>
          </a:r>
        </a:p>
      </dsp:txBody>
      <dsp:txXfrm>
        <a:off x="828980" y="1445981"/>
        <a:ext cx="2652738" cy="2634574"/>
      </dsp:txXfrm>
    </dsp:sp>
    <dsp:sp modelId="{7FA1E531-79CE-4090-881F-F95537888C2E}">
      <dsp:nvSpPr>
        <dsp:cNvPr id="0" name=""/>
        <dsp:cNvSpPr/>
      </dsp:nvSpPr>
      <dsp:spPr>
        <a:xfrm>
          <a:off x="3462186" y="965673"/>
          <a:ext cx="4600842" cy="3489003"/>
        </a:xfrm>
        <a:prstGeom prst="ellipse">
          <a:avLst/>
        </a:prstGeom>
        <a:solidFill>
          <a:srgbClr val="0072C6">
            <a:alpha val="50000"/>
          </a:srgb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r" defTabSz="1955800">
            <a:lnSpc>
              <a:spcPct val="90000"/>
            </a:lnSpc>
            <a:spcBef>
              <a:spcPct val="0"/>
            </a:spcBef>
            <a:spcAft>
              <a:spcPct val="35000"/>
            </a:spcAft>
            <a:buNone/>
          </a:pPr>
          <a:r>
            <a:rPr lang="en-US" sz="4400" kern="1200" dirty="0"/>
            <a:t>Math</a:t>
          </a:r>
        </a:p>
      </dsp:txBody>
      <dsp:txXfrm>
        <a:off x="4767830" y="1377102"/>
        <a:ext cx="2652738" cy="26661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E3A177-0E6C-42E2-BF78-600CB76B5953}">
      <dsp:nvSpPr>
        <dsp:cNvPr id="0" name=""/>
        <dsp:cNvSpPr/>
      </dsp:nvSpPr>
      <dsp:spPr>
        <a:xfrm>
          <a:off x="186520" y="1039425"/>
          <a:ext cx="4600842" cy="3447687"/>
        </a:xfrm>
        <a:prstGeom prst="ellipse">
          <a:avLst/>
        </a:prstGeom>
        <a:solidFill>
          <a:srgbClr val="0072C6">
            <a:alpha val="50000"/>
          </a:srgb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l" defTabSz="1955800">
            <a:lnSpc>
              <a:spcPct val="90000"/>
            </a:lnSpc>
            <a:spcBef>
              <a:spcPct val="0"/>
            </a:spcBef>
            <a:spcAft>
              <a:spcPct val="35000"/>
            </a:spcAft>
            <a:buNone/>
          </a:pPr>
          <a:r>
            <a:rPr lang="en-US" sz="4400" kern="1200" dirty="0"/>
            <a:t>IT/Data</a:t>
          </a:r>
        </a:p>
      </dsp:txBody>
      <dsp:txXfrm>
        <a:off x="828980" y="1445981"/>
        <a:ext cx="2652738" cy="2634574"/>
      </dsp:txXfrm>
    </dsp:sp>
    <dsp:sp modelId="{7FA1E531-79CE-4090-881F-F95537888C2E}">
      <dsp:nvSpPr>
        <dsp:cNvPr id="0" name=""/>
        <dsp:cNvSpPr/>
      </dsp:nvSpPr>
      <dsp:spPr>
        <a:xfrm>
          <a:off x="3462186" y="965673"/>
          <a:ext cx="4600842" cy="3489003"/>
        </a:xfrm>
        <a:prstGeom prst="ellipse">
          <a:avLst/>
        </a:prstGeom>
        <a:solidFill>
          <a:srgbClr val="0072C6">
            <a:alpha val="50000"/>
          </a:srgb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r" defTabSz="1955800">
            <a:lnSpc>
              <a:spcPct val="90000"/>
            </a:lnSpc>
            <a:spcBef>
              <a:spcPct val="0"/>
            </a:spcBef>
            <a:spcAft>
              <a:spcPct val="35000"/>
            </a:spcAft>
            <a:buNone/>
          </a:pPr>
          <a:r>
            <a:rPr lang="en-US" sz="4400" kern="1200" dirty="0"/>
            <a:t>Math</a:t>
          </a:r>
        </a:p>
      </dsp:txBody>
      <dsp:txXfrm>
        <a:off x="4767830" y="1377102"/>
        <a:ext cx="2652738" cy="2666146"/>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1/10/2019 7:55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1/10/2019 7:55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blogs.technet.microsoft.com/machinelearning/2018/03/07/using-microsoft-ai-to-build-a-lung-disease-prediction-model-using-chest-x-ray-image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research.fb.com/facebook-and-microsoft-introduce-new-open-ecosystem-for-interchangeable-ai-framework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azuredatabricks.net/user-guide/clusters/sizing.html"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docs.azuredatabricks.net/user-guide/clusters/terminate.html"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D0596E5-6523-4DD8-A9ED-0418BD42519C}" type="datetime8">
              <a:rPr lang="en-US" smtClean="0"/>
              <a:t>1/10/2019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5542262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UI Light" pitchFamily="34" charset="0"/>
                <a:ea typeface="+mn-ea"/>
                <a:cs typeface="+mn-cs"/>
              </a:rPr>
              <a:t>Vision: </a:t>
            </a:r>
            <a:r>
              <a:rPr lang="en-US" sz="1200" kern="1200" dirty="0">
                <a:solidFill>
                  <a:schemeClr val="tx1"/>
                </a:solidFill>
                <a:effectLst/>
                <a:latin typeface="Segoe UI Light" pitchFamily="34" charset="0"/>
                <a:ea typeface="+mn-ea"/>
                <a:cs typeface="+mn-cs"/>
              </a:rPr>
              <a:t>Image-processing algorithms to smartly identify, caption and moderate your pictures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Computer vision: </a:t>
            </a:r>
            <a:r>
              <a:rPr lang="en-US" sz="1200" kern="1200" dirty="0">
                <a:solidFill>
                  <a:schemeClr val="tx1"/>
                </a:solidFill>
                <a:effectLst/>
                <a:latin typeface="Segoe UI Light" pitchFamily="34" charset="0"/>
                <a:ea typeface="+mn-ea"/>
                <a:cs typeface="+mn-cs"/>
              </a:rPr>
              <a:t>Distill actionable information from images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Content Moderator: </a:t>
            </a:r>
            <a:r>
              <a:rPr lang="en-US" sz="1200" kern="1200" dirty="0">
                <a:solidFill>
                  <a:schemeClr val="tx1"/>
                </a:solidFill>
                <a:effectLst/>
                <a:latin typeface="Segoe UI Light" pitchFamily="34" charset="0"/>
                <a:ea typeface="+mn-ea"/>
                <a:cs typeface="+mn-cs"/>
              </a:rPr>
              <a:t>Automatically moderate potentially offensive images, text and videos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Customer Vision Service: </a:t>
            </a:r>
            <a:r>
              <a:rPr lang="en-US" sz="1200" kern="1200" dirty="0">
                <a:solidFill>
                  <a:schemeClr val="tx1"/>
                </a:solidFill>
                <a:effectLst/>
                <a:latin typeface="Segoe UI Light" pitchFamily="34" charset="0"/>
                <a:ea typeface="+mn-ea"/>
                <a:cs typeface="+mn-cs"/>
              </a:rPr>
              <a:t>Train a web service to recognize specific content in images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Face</a:t>
            </a:r>
            <a:r>
              <a:rPr lang="en-US" sz="1200" kern="1200" dirty="0">
                <a:solidFill>
                  <a:schemeClr val="tx1"/>
                </a:solidFill>
                <a:effectLst/>
                <a:latin typeface="Segoe UI Light" pitchFamily="34" charset="0"/>
                <a:ea typeface="+mn-ea"/>
                <a:cs typeface="+mn-cs"/>
              </a:rPr>
              <a:t>: Identify human faces and emotions in images </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Video indexer: </a:t>
            </a:r>
            <a:r>
              <a:rPr lang="en-US" sz="1200" kern="1200" dirty="0">
                <a:solidFill>
                  <a:schemeClr val="tx1"/>
                </a:solidFill>
                <a:effectLst/>
                <a:latin typeface="Segoe UI Light" pitchFamily="34" charset="0"/>
                <a:ea typeface="+mn-ea"/>
                <a:cs typeface="+mn-cs"/>
              </a:rPr>
              <a:t>Easily extract insights from your videos to enrich your applications</a:t>
            </a:r>
          </a:p>
          <a:p>
            <a:r>
              <a:rPr lang="en-US" sz="1200" b="1" kern="1200" dirty="0">
                <a:solidFill>
                  <a:schemeClr val="tx1"/>
                </a:solidFill>
                <a:effectLst/>
                <a:latin typeface="Segoe UI Light" pitchFamily="34" charset="0"/>
                <a:ea typeface="+mn-ea"/>
                <a:cs typeface="+mn-cs"/>
              </a:rPr>
              <a:t>Speech:</a:t>
            </a:r>
            <a:r>
              <a:rPr lang="en-US" sz="1200" kern="1200" dirty="0">
                <a:solidFill>
                  <a:schemeClr val="tx1"/>
                </a:solidFill>
                <a:effectLst/>
                <a:latin typeface="Segoe UI Light" pitchFamily="34" charset="0"/>
                <a:ea typeface="+mn-ea"/>
                <a:cs typeface="+mn-cs"/>
              </a:rPr>
              <a:t> Convert spoken audio into text, use voice for verification, or add speaker recognition to your app</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Speech: </a:t>
            </a:r>
            <a:r>
              <a:rPr lang="en-US" sz="1200" kern="1200" dirty="0">
                <a:solidFill>
                  <a:schemeClr val="tx1"/>
                </a:solidFill>
                <a:effectLst/>
                <a:latin typeface="Segoe UI Light" pitchFamily="34" charset="0"/>
                <a:ea typeface="+mn-ea"/>
                <a:cs typeface="+mn-cs"/>
              </a:rPr>
              <a:t>Convert speech to text and text to speech</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Speaker Recognition:</a:t>
            </a:r>
            <a:r>
              <a:rPr lang="en-US" sz="1200" kern="1200" dirty="0">
                <a:solidFill>
                  <a:schemeClr val="tx1"/>
                </a:solidFill>
                <a:effectLst/>
                <a:latin typeface="Segoe UI Light" pitchFamily="34" charset="0"/>
                <a:ea typeface="+mn-ea"/>
                <a:cs typeface="+mn-cs"/>
              </a:rPr>
              <a:t> Use speech to identify and authenticate individual speakers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 Speech Service: </a:t>
            </a:r>
            <a:r>
              <a:rPr lang="en-US" sz="1200" kern="1200" dirty="0">
                <a:solidFill>
                  <a:schemeClr val="tx1"/>
                </a:solidFill>
                <a:effectLst/>
                <a:latin typeface="Segoe UI Light" pitchFamily="34" charset="0"/>
                <a:ea typeface="+mn-ea"/>
                <a:cs typeface="+mn-cs"/>
              </a:rPr>
              <a:t>Overcome speech recognition barriers like speaking style, background noise, and vocabulary</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Translator Speech:</a:t>
            </a:r>
            <a:r>
              <a:rPr lang="en-US" sz="1200" kern="1200" dirty="0">
                <a:solidFill>
                  <a:schemeClr val="tx1"/>
                </a:solidFill>
                <a:effectLst/>
                <a:latin typeface="Segoe UI Light" pitchFamily="34" charset="0"/>
                <a:ea typeface="+mn-ea"/>
                <a:cs typeface="+mn-cs"/>
              </a:rPr>
              <a:t> Easily conduct real-time speech translation on your app</a:t>
            </a:r>
          </a:p>
          <a:p>
            <a:r>
              <a:rPr lang="en-US" sz="1200" b="1" kern="1200" dirty="0">
                <a:solidFill>
                  <a:schemeClr val="tx1"/>
                </a:solidFill>
                <a:effectLst/>
                <a:latin typeface="Segoe UI Light" pitchFamily="34" charset="0"/>
                <a:ea typeface="+mn-ea"/>
                <a:cs typeface="+mn-cs"/>
              </a:rPr>
              <a:t>Language: </a:t>
            </a:r>
            <a:r>
              <a:rPr lang="en-US" sz="1200" kern="1200" dirty="0">
                <a:solidFill>
                  <a:schemeClr val="tx1"/>
                </a:solidFill>
                <a:effectLst/>
                <a:latin typeface="Segoe UI Light" pitchFamily="34" charset="0"/>
                <a:ea typeface="+mn-ea"/>
                <a:cs typeface="+mn-cs"/>
              </a:rPr>
              <a:t>Enable your apps to process natural language with pre-built scripts, evaluate sentiment and learn how to recognize what users want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Spell Check: </a:t>
            </a:r>
            <a:r>
              <a:rPr lang="en-US" sz="1200" kern="1200" dirty="0">
                <a:solidFill>
                  <a:schemeClr val="tx1"/>
                </a:solidFill>
                <a:effectLst/>
                <a:latin typeface="Segoe UI Light" pitchFamily="34" charset="0"/>
                <a:ea typeface="+mn-ea"/>
                <a:cs typeface="+mn-cs"/>
              </a:rPr>
              <a:t>Add spell checking functionality to your app</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Language Understanding (LUIS): </a:t>
            </a:r>
            <a:r>
              <a:rPr lang="en-US" sz="1200" kern="1200" dirty="0">
                <a:solidFill>
                  <a:schemeClr val="tx1"/>
                </a:solidFill>
                <a:effectLst/>
                <a:latin typeface="Segoe UI Light" pitchFamily="34" charset="0"/>
                <a:ea typeface="+mn-ea"/>
                <a:cs typeface="+mn-cs"/>
              </a:rPr>
              <a:t>Add language understanding intelligence to your apps with minimal effort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Linguistic Analysis: </a:t>
            </a:r>
            <a:r>
              <a:rPr lang="en-US" sz="1200" kern="1200" dirty="0">
                <a:solidFill>
                  <a:schemeClr val="tx1"/>
                </a:solidFill>
                <a:effectLst/>
                <a:latin typeface="Segoe UI Light" pitchFamily="34" charset="0"/>
                <a:ea typeface="+mn-ea"/>
                <a:cs typeface="+mn-cs"/>
              </a:rPr>
              <a:t>Easily parse complex text with language analysis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Text Analytics: </a:t>
            </a:r>
            <a:r>
              <a:rPr lang="en-US" sz="1200" kern="1200" dirty="0">
                <a:solidFill>
                  <a:schemeClr val="tx1"/>
                </a:solidFill>
                <a:effectLst/>
                <a:latin typeface="Segoe UI Light" pitchFamily="34" charset="0"/>
                <a:ea typeface="+mn-ea"/>
                <a:cs typeface="+mn-cs"/>
              </a:rPr>
              <a:t>Easily evaluate sentiment, language, and key phrases to understand what users want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Translator Text:</a:t>
            </a:r>
            <a:r>
              <a:rPr lang="en-US" sz="1200" kern="1200" dirty="0">
                <a:solidFill>
                  <a:schemeClr val="tx1"/>
                </a:solidFill>
                <a:effectLst/>
                <a:latin typeface="Segoe UI Light" pitchFamily="34" charset="0"/>
                <a:ea typeface="+mn-ea"/>
                <a:cs typeface="+mn-cs"/>
              </a:rPr>
              <a:t> Easily conduct machine translation for 60+ languages</a:t>
            </a:r>
          </a:p>
          <a:p>
            <a:r>
              <a:rPr lang="en-US" sz="1200" b="1" kern="1200" dirty="0">
                <a:solidFill>
                  <a:schemeClr val="tx1"/>
                </a:solidFill>
                <a:effectLst/>
                <a:latin typeface="Segoe UI Light" pitchFamily="34" charset="0"/>
                <a:ea typeface="+mn-ea"/>
                <a:cs typeface="+mn-cs"/>
              </a:rPr>
              <a:t>Knowledge: </a:t>
            </a:r>
            <a:r>
              <a:rPr lang="en-US" sz="1200" kern="1200" dirty="0">
                <a:solidFill>
                  <a:schemeClr val="tx1"/>
                </a:solidFill>
                <a:effectLst/>
                <a:latin typeface="Segoe UI Light" pitchFamily="34" charset="0"/>
                <a:ea typeface="+mn-ea"/>
                <a:cs typeface="+mn-cs"/>
              </a:rPr>
              <a:t>Map complex information and data in order to solve tasks such as intelligent recommendations and semantic search</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Knowledge Exploration Service: </a:t>
            </a:r>
            <a:r>
              <a:rPr lang="en-US" sz="1200" kern="1200" dirty="0">
                <a:solidFill>
                  <a:schemeClr val="tx1"/>
                </a:solidFill>
                <a:effectLst/>
                <a:latin typeface="Segoe UI Light" pitchFamily="34" charset="0"/>
                <a:ea typeface="+mn-ea"/>
                <a:cs typeface="+mn-cs"/>
              </a:rPr>
              <a:t>Enable interactive search experiences over structured data via natural language inputs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Entity Linking Service: </a:t>
            </a:r>
            <a:r>
              <a:rPr lang="en-US" sz="1200" kern="1200" dirty="0">
                <a:solidFill>
                  <a:schemeClr val="tx1"/>
                </a:solidFill>
                <a:effectLst/>
                <a:latin typeface="Segoe UI Light" pitchFamily="34" charset="0"/>
                <a:ea typeface="+mn-ea"/>
                <a:cs typeface="+mn-cs"/>
              </a:rPr>
              <a:t>Power your app's data links with named entity recognition and disambiguation</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Academic Knowledge:</a:t>
            </a:r>
            <a:r>
              <a:rPr lang="en-US" sz="1200" kern="1200" dirty="0">
                <a:solidFill>
                  <a:schemeClr val="tx1"/>
                </a:solidFill>
                <a:effectLst/>
                <a:latin typeface="Segoe UI Light" pitchFamily="34" charset="0"/>
                <a:ea typeface="+mn-ea"/>
                <a:cs typeface="+mn-cs"/>
              </a:rPr>
              <a:t> Tap into the wealth of academic content in the Microsoft Academic Graph using the Academic Knowledge API</a:t>
            </a:r>
          </a:p>
          <a:p>
            <a:pPr marL="171450" lvl="0" indent="-171450">
              <a:buFont typeface="Arial" panose="020B0604020202020204" pitchFamily="34" charset="0"/>
              <a:buChar char="•"/>
            </a:pPr>
            <a:r>
              <a:rPr lang="en-US" sz="1200" b="1" kern="1200" dirty="0" err="1">
                <a:solidFill>
                  <a:schemeClr val="tx1"/>
                </a:solidFill>
                <a:effectLst/>
                <a:latin typeface="Segoe UI Light" pitchFamily="34" charset="0"/>
                <a:ea typeface="+mn-ea"/>
                <a:cs typeface="+mn-cs"/>
              </a:rPr>
              <a:t>QnA</a:t>
            </a:r>
            <a:r>
              <a:rPr lang="en-US" sz="1200" b="1" kern="1200" dirty="0">
                <a:solidFill>
                  <a:schemeClr val="tx1"/>
                </a:solidFill>
                <a:effectLst/>
                <a:latin typeface="Segoe UI Light" pitchFamily="34" charset="0"/>
                <a:ea typeface="+mn-ea"/>
                <a:cs typeface="+mn-cs"/>
              </a:rPr>
              <a:t> Maker:</a:t>
            </a:r>
            <a:r>
              <a:rPr lang="en-US" sz="1200" kern="1200" dirty="0">
                <a:solidFill>
                  <a:schemeClr val="tx1"/>
                </a:solidFill>
                <a:effectLst/>
                <a:latin typeface="Segoe UI Light" pitchFamily="34" charset="0"/>
                <a:ea typeface="+mn-ea"/>
                <a:cs typeface="+mn-cs"/>
              </a:rPr>
              <a:t> Distill information into an easy-to-navigate FAQ for bot services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Customer Decision Service:</a:t>
            </a:r>
            <a:r>
              <a:rPr lang="en-US" sz="1200" kern="1200" dirty="0">
                <a:solidFill>
                  <a:schemeClr val="tx1"/>
                </a:solidFill>
                <a:effectLst/>
                <a:latin typeface="Segoe UI Light" pitchFamily="34" charset="0"/>
                <a:ea typeface="+mn-ea"/>
                <a:cs typeface="+mn-cs"/>
              </a:rPr>
              <a:t> Create custom experiences with adaptive, contextual decision-making</a:t>
            </a:r>
          </a:p>
          <a:p>
            <a:r>
              <a:rPr lang="en-US" sz="1200" b="1" kern="1200" dirty="0">
                <a:solidFill>
                  <a:schemeClr val="tx1"/>
                </a:solidFill>
                <a:effectLst/>
                <a:latin typeface="Segoe UI Light" pitchFamily="34" charset="0"/>
                <a:ea typeface="+mn-ea"/>
                <a:cs typeface="+mn-cs"/>
              </a:rPr>
              <a:t>Search: </a:t>
            </a:r>
            <a:r>
              <a:rPr lang="en-US" sz="1200" kern="1200" dirty="0">
                <a:solidFill>
                  <a:schemeClr val="tx1"/>
                </a:solidFill>
                <a:effectLst/>
                <a:latin typeface="Segoe UI Light" pitchFamily="34" charset="0"/>
                <a:ea typeface="+mn-ea"/>
                <a:cs typeface="+mn-cs"/>
              </a:rPr>
              <a:t>Add Bing Search APIs to your apps and harness the ability to comb billions of webpages, images, videos, and news with a single API call</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Autosuggest: </a:t>
            </a:r>
            <a:r>
              <a:rPr lang="en-US" sz="1200" kern="1200" dirty="0">
                <a:solidFill>
                  <a:schemeClr val="tx1"/>
                </a:solidFill>
                <a:effectLst/>
                <a:latin typeface="Segoe UI Light" pitchFamily="34" charset="0"/>
                <a:ea typeface="+mn-ea"/>
                <a:cs typeface="+mn-cs"/>
              </a:rPr>
              <a:t>Give your app intelligent autosuggest options for searches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News Search: </a:t>
            </a:r>
            <a:r>
              <a:rPr lang="en-US" sz="1200" kern="1200" dirty="0">
                <a:solidFill>
                  <a:schemeClr val="tx1"/>
                </a:solidFill>
                <a:effectLst/>
                <a:latin typeface="Segoe UI Light" pitchFamily="34" charset="0"/>
                <a:ea typeface="+mn-ea"/>
                <a:cs typeface="+mn-cs"/>
              </a:rPr>
              <a:t>Search for news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Web Search: </a:t>
            </a:r>
            <a:r>
              <a:rPr lang="en-US" sz="1200" kern="1200" dirty="0">
                <a:solidFill>
                  <a:schemeClr val="tx1"/>
                </a:solidFill>
                <a:effectLst/>
                <a:latin typeface="Segoe UI Light" pitchFamily="34" charset="0"/>
                <a:ea typeface="+mn-ea"/>
                <a:cs typeface="+mn-cs"/>
              </a:rPr>
              <a:t>Get enhanced search details from billions of web documents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Entity Search: </a:t>
            </a:r>
            <a:r>
              <a:rPr lang="en-US" sz="1200" kern="1200" dirty="0">
                <a:solidFill>
                  <a:schemeClr val="tx1"/>
                </a:solidFill>
                <a:effectLst/>
                <a:latin typeface="Segoe UI Light" pitchFamily="34" charset="0"/>
                <a:ea typeface="+mn-ea"/>
                <a:cs typeface="+mn-cs"/>
              </a:rPr>
              <a:t>Enrich your experiences by identifying and augmenting entity information from the web</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Image Search: </a:t>
            </a:r>
            <a:r>
              <a:rPr lang="en-US" sz="1200" kern="1200" dirty="0">
                <a:solidFill>
                  <a:schemeClr val="tx1"/>
                </a:solidFill>
                <a:effectLst/>
                <a:latin typeface="Segoe UI Light" pitchFamily="34" charset="0"/>
                <a:ea typeface="+mn-ea"/>
                <a:cs typeface="+mn-cs"/>
              </a:rPr>
              <a:t>Search for images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Video Search: </a:t>
            </a:r>
            <a:r>
              <a:rPr lang="en-US" sz="1200" kern="1200" dirty="0">
                <a:solidFill>
                  <a:schemeClr val="tx1"/>
                </a:solidFill>
                <a:effectLst/>
                <a:latin typeface="Segoe UI Light" pitchFamily="34" charset="0"/>
                <a:ea typeface="+mn-ea"/>
                <a:cs typeface="+mn-cs"/>
              </a:rPr>
              <a:t>Search for videos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Custom Search: </a:t>
            </a:r>
            <a:r>
              <a:rPr lang="en-US" sz="1200" kern="1200" dirty="0">
                <a:solidFill>
                  <a:schemeClr val="tx1"/>
                </a:solidFill>
                <a:effectLst/>
                <a:latin typeface="Segoe UI Light" pitchFamily="34" charset="0"/>
                <a:ea typeface="+mn-ea"/>
                <a:cs typeface="+mn-cs"/>
              </a:rPr>
              <a:t>Create tailored site search or vertical search experiences for topics you care about</a:t>
            </a:r>
          </a:p>
          <a:p>
            <a:r>
              <a:rPr lang="en-US" sz="1200" b="1" kern="1200" dirty="0">
                <a:solidFill>
                  <a:schemeClr val="tx1"/>
                </a:solidFill>
                <a:effectLst/>
                <a:latin typeface="Segoe UI Light" pitchFamily="34" charset="0"/>
                <a:ea typeface="+mn-ea"/>
                <a:cs typeface="+mn-cs"/>
              </a:rPr>
              <a:t>Labs: </a:t>
            </a:r>
            <a:r>
              <a:rPr lang="en-US" sz="1200" kern="1200" dirty="0">
                <a:solidFill>
                  <a:schemeClr val="tx1"/>
                </a:solidFill>
                <a:effectLst/>
                <a:latin typeface="Segoe UI Light" pitchFamily="34" charset="0"/>
                <a:ea typeface="+mn-ea"/>
                <a:cs typeface="+mn-cs"/>
              </a:rPr>
              <a:t>Cognitive Services Labs are early preview limited availability leading innovation APIs and SDKs that allow developers to start experimenting with Microsoft’s latest and greatest Cognitive Services.</a:t>
            </a:r>
          </a:p>
          <a:p>
            <a:pPr lvl="0"/>
            <a:r>
              <a:rPr lang="en-US" sz="1200" b="1" kern="1200" dirty="0">
                <a:solidFill>
                  <a:schemeClr val="tx1"/>
                </a:solidFill>
                <a:effectLst/>
                <a:latin typeface="Segoe UI Light" pitchFamily="34" charset="0"/>
                <a:ea typeface="+mn-ea"/>
                <a:cs typeface="+mn-cs"/>
              </a:rPr>
              <a:t>Project Prague: </a:t>
            </a:r>
            <a:r>
              <a:rPr lang="en-US" sz="1200" kern="1200" dirty="0">
                <a:solidFill>
                  <a:schemeClr val="tx1"/>
                </a:solidFill>
                <a:effectLst/>
                <a:latin typeface="Segoe UI Light" pitchFamily="34" charset="0"/>
                <a:ea typeface="+mn-ea"/>
                <a:cs typeface="+mn-cs"/>
              </a:rPr>
              <a:t>SDK to incorporate gesture-based controls into your apps. Quickly define and implement customized hand gestures, creating a more natural user experience. Limited private preview availability at launch.</a:t>
            </a:r>
          </a:p>
          <a:p>
            <a:pPr lvl="0"/>
            <a:r>
              <a:rPr lang="en-US" sz="1200" b="1" kern="1200" dirty="0">
                <a:solidFill>
                  <a:schemeClr val="tx1"/>
                </a:solidFill>
                <a:effectLst/>
                <a:latin typeface="Segoe UI Light" pitchFamily="34" charset="0"/>
                <a:ea typeface="+mn-ea"/>
                <a:cs typeface="+mn-cs"/>
              </a:rPr>
              <a:t>Project Cuzco: </a:t>
            </a:r>
            <a:r>
              <a:rPr lang="en-US" sz="1200" kern="1200" dirty="0">
                <a:solidFill>
                  <a:schemeClr val="tx1"/>
                </a:solidFill>
                <a:effectLst/>
                <a:latin typeface="Segoe UI Light" pitchFamily="34" charset="0"/>
                <a:ea typeface="+mn-ea"/>
                <a:cs typeface="+mn-cs"/>
              </a:rPr>
              <a:t>API to help developers find events associated with Wikipedia entities. Begin with a Wikipedia entity, and receive a list of related events organized by time.</a:t>
            </a:r>
          </a:p>
          <a:p>
            <a:pPr lvl="0"/>
            <a:r>
              <a:rPr lang="en-US" sz="1200" b="1" kern="1200" dirty="0">
                <a:solidFill>
                  <a:schemeClr val="tx1"/>
                </a:solidFill>
                <a:effectLst/>
                <a:latin typeface="Segoe UI Light" pitchFamily="34" charset="0"/>
                <a:ea typeface="+mn-ea"/>
                <a:cs typeface="+mn-cs"/>
              </a:rPr>
              <a:t>Project Johannesburg: </a:t>
            </a:r>
            <a:r>
              <a:rPr lang="en-US" sz="1200" kern="1200" dirty="0">
                <a:solidFill>
                  <a:schemeClr val="tx1"/>
                </a:solidFill>
                <a:effectLst/>
                <a:latin typeface="Segoe UI Light" pitchFamily="34" charset="0"/>
                <a:ea typeface="+mn-ea"/>
                <a:cs typeface="+mn-cs"/>
              </a:rPr>
              <a:t>API to calculate route logistics for with deeper location intelligence to account for specific enterprise requirements. IE: weight, height length, hazardous materials, etc.</a:t>
            </a:r>
          </a:p>
          <a:p>
            <a:pPr lvl="0"/>
            <a:r>
              <a:rPr lang="en-US" sz="1200" b="1" kern="1200" dirty="0">
                <a:solidFill>
                  <a:schemeClr val="tx1"/>
                </a:solidFill>
                <a:effectLst/>
                <a:latin typeface="Segoe UI Light" pitchFamily="34" charset="0"/>
                <a:ea typeface="+mn-ea"/>
                <a:cs typeface="+mn-cs"/>
              </a:rPr>
              <a:t>Project Nanjing: </a:t>
            </a:r>
            <a:r>
              <a:rPr lang="en-US" sz="1200" kern="1200" dirty="0">
                <a:solidFill>
                  <a:schemeClr val="tx1"/>
                </a:solidFill>
                <a:effectLst/>
                <a:latin typeface="Segoe UI Light" pitchFamily="34" charset="0"/>
                <a:ea typeface="+mn-ea"/>
                <a:cs typeface="+mn-cs"/>
              </a:rPr>
              <a:t>API to calculate isochrones - time and distance-based recommendations for enterprise route optimization.</a:t>
            </a:r>
          </a:p>
          <a:p>
            <a:pPr lvl="0"/>
            <a:r>
              <a:rPr lang="en-US" sz="1200" b="1" kern="1200" dirty="0">
                <a:solidFill>
                  <a:schemeClr val="tx1"/>
                </a:solidFill>
                <a:effectLst/>
                <a:latin typeface="Segoe UI Light" pitchFamily="34" charset="0"/>
                <a:ea typeface="+mn-ea"/>
                <a:cs typeface="+mn-cs"/>
              </a:rPr>
              <a:t>Project Abu Dhabi: </a:t>
            </a:r>
            <a:r>
              <a:rPr lang="en-US" sz="1200" kern="1200" dirty="0">
                <a:solidFill>
                  <a:schemeClr val="tx1"/>
                </a:solidFill>
                <a:effectLst/>
                <a:latin typeface="Segoe UI Light" pitchFamily="34" charset="0"/>
                <a:ea typeface="+mn-ea"/>
                <a:cs typeface="+mn-cs"/>
              </a:rPr>
              <a:t>API to create distance matrices, enabling you to calculate a histogram of travel times, and serve as stepping stone for enterprise route optimization.</a:t>
            </a:r>
          </a:p>
          <a:p>
            <a:r>
              <a:rPr lang="en-US" sz="1200" b="1" kern="1200" dirty="0">
                <a:solidFill>
                  <a:schemeClr val="tx1"/>
                </a:solidFill>
                <a:effectLst/>
                <a:latin typeface="Segoe UI Light" pitchFamily="34" charset="0"/>
                <a:ea typeface="+mn-ea"/>
                <a:cs typeface="+mn-cs"/>
              </a:rPr>
              <a:t>Project Wollongong: </a:t>
            </a:r>
            <a:r>
              <a:rPr lang="en-US" sz="1200" kern="1200" dirty="0">
                <a:solidFill>
                  <a:schemeClr val="tx1"/>
                </a:solidFill>
                <a:effectLst/>
                <a:latin typeface="Segoe UI Light" pitchFamily="34" charset="0"/>
                <a:ea typeface="+mn-ea"/>
                <a:cs typeface="+mn-cs"/>
              </a:rPr>
              <a:t>API to help ‘score’ the attractiveness of a location, based on how many of a particular amenity are within a specific distance. Ex: restaurants, parks, transit stops. </a:t>
            </a:r>
            <a:endParaRPr lang="en-US" sz="1200" dirty="0">
              <a:effectLst/>
            </a:endParaRPr>
          </a:p>
          <a:p>
            <a:r>
              <a:rPr lang="en-US" sz="1200" dirty="0">
                <a:effectLst/>
              </a:rPr>
              <a:t>With Cognitive Services, developers can easily</a:t>
            </a:r>
            <a:r>
              <a:rPr lang="en-US" sz="1200" kern="1200" dirty="0">
                <a:solidFill>
                  <a:schemeClr val="tx1"/>
                </a:solidFill>
                <a:effectLst/>
                <a:latin typeface="Segoe UI Light" pitchFamily="34" charset="0"/>
                <a:ea typeface="+mn-ea"/>
                <a:cs typeface="+mn-cs"/>
              </a:rPr>
              <a:t> add intelligent features – such as emotion and sentiment </a:t>
            </a:r>
            <a:r>
              <a:rPr lang="en-US" sz="1200" dirty="0">
                <a:effectLst/>
              </a:rPr>
              <a:t>detection, vision and speech recognition, knowledge, search and language understanding – into their applications. The collection will continuously improve, adding new APIs and updating existing ones.</a:t>
            </a:r>
          </a:p>
          <a:p>
            <a:endParaRPr lang="en-US" sz="1200" b="1" dirty="0">
              <a:effectLst/>
            </a:endParaRPr>
          </a:p>
          <a:p>
            <a:r>
              <a:rPr lang="en-US" sz="1200" b="1" dirty="0">
                <a:effectLst/>
              </a:rPr>
              <a:t>Cognitive Services includes:</a:t>
            </a:r>
          </a:p>
          <a:p>
            <a:r>
              <a:rPr lang="en-US" sz="1200" dirty="0">
                <a:effectLst/>
              </a:rPr>
              <a:t>&lt;click&gt;</a:t>
            </a:r>
          </a:p>
          <a:p>
            <a:endParaRPr lang="en-US" sz="1200" b="1" dirty="0">
              <a:effectLst/>
            </a:endParaRPr>
          </a:p>
          <a:p>
            <a:pPr lvl="0"/>
            <a:r>
              <a:rPr lang="en-US" sz="1200" dirty="0">
                <a:effectLst/>
              </a:rPr>
              <a:t>Vision: From faces to feelings, allow apps to understand images and video</a:t>
            </a:r>
          </a:p>
          <a:p>
            <a:pPr lvl="0"/>
            <a:r>
              <a:rPr lang="en-US" sz="1200" dirty="0">
                <a:effectLst/>
              </a:rPr>
              <a:t>&lt;click&gt;</a:t>
            </a:r>
          </a:p>
          <a:p>
            <a:pPr lvl="0"/>
            <a:endParaRPr lang="en-US" sz="1200" dirty="0">
              <a:effectLst/>
            </a:endParaRPr>
          </a:p>
          <a:p>
            <a:pPr lvl="0"/>
            <a:r>
              <a:rPr lang="en-US" sz="1200" dirty="0">
                <a:effectLst/>
              </a:rPr>
              <a:t>Speech: Hear and speak to users by filtering noise, identifying speakers, and understanding intent</a:t>
            </a:r>
          </a:p>
          <a:p>
            <a:pPr lvl="0"/>
            <a:r>
              <a:rPr lang="en-US" sz="1200" dirty="0">
                <a:effectLst/>
              </a:rPr>
              <a:t>&lt;click&gt;</a:t>
            </a:r>
          </a:p>
          <a:p>
            <a:pPr lvl="0"/>
            <a:endParaRPr lang="en-US" sz="1200" dirty="0">
              <a:effectLst/>
            </a:endParaRPr>
          </a:p>
          <a:p>
            <a:pPr lvl="0"/>
            <a:r>
              <a:rPr lang="en-US" sz="1200" dirty="0">
                <a:effectLst/>
              </a:rPr>
              <a:t>Language: Process text and learn how to recognize what users want</a:t>
            </a:r>
          </a:p>
          <a:p>
            <a:pPr lvl="0"/>
            <a:r>
              <a:rPr lang="en-US" sz="1200" dirty="0">
                <a:effectLst/>
              </a:rPr>
              <a:t>&lt;click&gt;</a:t>
            </a:r>
          </a:p>
          <a:p>
            <a:pPr lvl="0"/>
            <a:endParaRPr lang="en-US" sz="1200" dirty="0">
              <a:effectLst/>
            </a:endParaRPr>
          </a:p>
          <a:p>
            <a:pPr lvl="0"/>
            <a:r>
              <a:rPr lang="en-US" sz="1200" dirty="0">
                <a:effectLst/>
              </a:rPr>
              <a:t>Knowledge: Tap into rich knowledge amassed from the web, academia, or your own data</a:t>
            </a:r>
          </a:p>
          <a:p>
            <a:pPr lvl="0"/>
            <a:r>
              <a:rPr lang="en-US" sz="1200" dirty="0">
                <a:effectLst/>
              </a:rPr>
              <a:t>&lt;click&gt;</a:t>
            </a:r>
          </a:p>
          <a:p>
            <a:pPr lvl="0"/>
            <a:endParaRPr lang="en-US" sz="1200" dirty="0">
              <a:effectLst/>
            </a:endParaRPr>
          </a:p>
          <a:p>
            <a:pPr lvl="0"/>
            <a:r>
              <a:rPr lang="en-US" sz="1200" dirty="0">
                <a:effectLst/>
              </a:rPr>
              <a:t>Search: Access billions of web pages, images, videos, and news with the power of Bing APIs</a:t>
            </a:r>
          </a:p>
          <a:p>
            <a:endParaRPr lang="en-US" sz="120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Why choose these APIs?</a:t>
            </a:r>
            <a:r>
              <a:rPr lang="en-US" sz="1200" b="1" baseline="0" dirty="0"/>
              <a:t> </a:t>
            </a:r>
            <a:r>
              <a:rPr lang="en-US" sz="1200" baseline="0" dirty="0"/>
              <a:t>They </a:t>
            </a:r>
            <a:r>
              <a:rPr lang="en-US" sz="1200" dirty="0"/>
              <a:t>work, and it’s easy.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&lt;click&gt;</a:t>
            </a:r>
          </a:p>
          <a:p>
            <a:endParaRPr lang="en-US" sz="1200" dirty="0"/>
          </a:p>
          <a:p>
            <a:r>
              <a:rPr lang="en-US" sz="1200" b="1" dirty="0"/>
              <a:t>Easy:</a:t>
            </a:r>
            <a:r>
              <a:rPr lang="en-US" sz="1200" b="0" dirty="0"/>
              <a:t> T</a:t>
            </a:r>
            <a:r>
              <a:rPr lang="en-US" sz="1200" dirty="0"/>
              <a:t>he APIs are easy to implement because of the simple REST calls. There’s a common way to implement, and you can get started with all of them for free simply by going to one place, one website, www.microsoft.com/cognitive. </a:t>
            </a:r>
          </a:p>
          <a:p>
            <a:endParaRPr lang="en-US" sz="1200" dirty="0"/>
          </a:p>
          <a:p>
            <a:r>
              <a:rPr lang="en-US" sz="1200" b="1" dirty="0"/>
              <a:t>Flexible:</a:t>
            </a:r>
            <a:r>
              <a:rPr lang="en-US" sz="1200" b="0" dirty="0"/>
              <a:t> </a:t>
            </a:r>
            <a:r>
              <a:rPr lang="en-US" sz="1200" dirty="0"/>
              <a:t>We’ve got a breadth of intelligence and knowledge APIs so developers will be able to find what intelligence feature they need.</a:t>
            </a:r>
            <a:r>
              <a:rPr lang="en-US" sz="1200" baseline="0" dirty="0"/>
              <a:t> A</a:t>
            </a:r>
            <a:r>
              <a:rPr lang="en-US" sz="1200" dirty="0"/>
              <a:t>nd, importantly, they all work on whatever language, framework, or platform developers choose. So, developers can integrate into their apps—iOS, Android, Windows—using their own tools they know and love.</a:t>
            </a:r>
          </a:p>
          <a:p>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Tested:</a:t>
            </a:r>
            <a:r>
              <a:rPr lang="en-US" sz="1200" b="1" baseline="0" dirty="0"/>
              <a:t> </a:t>
            </a:r>
            <a:r>
              <a:rPr lang="en-US" sz="1200" b="0" dirty="0"/>
              <a:t>Tap into </a:t>
            </a:r>
            <a:r>
              <a:rPr lang="en-US" sz="1200" dirty="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1200" baseline="0" dirty="0"/>
              <a:t> and Skype</a:t>
            </a:r>
            <a:r>
              <a:rPr lang="en-US" sz="120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lvl="0"/>
            <a:endParaRPr lang="en-US" sz="1200" dirty="0">
              <a:effectLst/>
            </a:endParaRPr>
          </a:p>
          <a:p>
            <a:pPr lvl="0"/>
            <a:endParaRPr lang="en-US" sz="120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200" b="1" baseline="0" dirty="0"/>
              <a:t>Transition:</a:t>
            </a:r>
            <a:r>
              <a:rPr lang="en-US" sz="1200" baseline="0" dirty="0"/>
              <a:t> </a:t>
            </a:r>
            <a:r>
              <a:rPr lang="en-US" sz="1200" b="1" baseline="0" dirty="0"/>
              <a:t>When it comes to real-world applications for Cognitive Services, the sky is the limit! Let’s look at some examples. </a:t>
            </a:r>
          </a:p>
          <a:p>
            <a:r>
              <a:rPr lang="en-US" sz="1200" b="1" baseline="0" dirty="0"/>
              <a:t>&lt;click&gt;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1/10/2019 7:57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4381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900" b="0" i="0" u="none" strike="noStrike" kern="1200" dirty="0">
                <a:solidFill>
                  <a:schemeClr val="tx1"/>
                </a:solidFill>
                <a:effectLst/>
                <a:latin typeface="Segoe UI Light" pitchFamily="34" charset="0"/>
                <a:ea typeface="+mn-ea"/>
                <a:cs typeface="+mn-cs"/>
              </a:rPr>
              <a:t>The Search APIs provide access to the search technology that power Bing.com and a long list of 1st-party (Office, Cortana, Xbox, Edge) and 3rd-party partners. In total, we have 4 Search APIs for web, image, video and news search. In addition we provide access to our Autosuggest (type-ahead) and Spell Check services.</a:t>
            </a:r>
            <a:r>
              <a:rPr lang="en-US" sz="900" dirty="0"/>
              <a:t> </a:t>
            </a:r>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1" baseline="0" dirty="0"/>
              <a:t>Bing Web Search API: </a:t>
            </a:r>
            <a:r>
              <a:rPr lang="en-US" sz="900" b="0" i="0" u="none" strike="noStrike" kern="1200" baseline="0" dirty="0">
                <a:solidFill>
                  <a:schemeClr val="tx1"/>
                </a:solidFill>
                <a:effectLst/>
                <a:latin typeface="Segoe UI Light" pitchFamily="34" charset="0"/>
                <a:ea typeface="+mn-ea"/>
                <a:cs typeface="+mn-cs"/>
              </a:rPr>
              <a:t>is th</a:t>
            </a:r>
            <a:r>
              <a:rPr lang="en-US" sz="900" b="0" i="0" u="none" strike="noStrike" kern="1200" dirty="0">
                <a:solidFill>
                  <a:schemeClr val="tx1"/>
                </a:solidFill>
                <a:effectLst/>
                <a:latin typeface="Segoe UI Light" pitchFamily="34" charset="0"/>
                <a:ea typeface="+mn-ea"/>
                <a:cs typeface="+mn-cs"/>
              </a:rPr>
              <a:t>e main Search API. With one programmatic call, the user can get back relevant webpage, image, video, and news results. It's equivalent to searching in the web vertical in bing.com. The Search APIs provide the power of the Bing Search engine to developers. You get access to many of the latest and greatest capabilities the bing.com site has to offer, in the form of an API. It's the same architecture stack so it's a powerful way to bring the knowledge and intelligence of the search engine to your own experience.</a:t>
            </a:r>
            <a:r>
              <a:rPr lang="en-US" sz="900" dirty="0"/>
              <a:t> </a:t>
            </a:r>
            <a:r>
              <a:rPr lang="en-US" sz="900" b="0" i="0" u="none" strike="noStrike" kern="1200" dirty="0">
                <a:solidFill>
                  <a:schemeClr val="tx1"/>
                </a:solidFill>
                <a:effectLst/>
                <a:latin typeface="Segoe UI Light" pitchFamily="34" charset="0"/>
                <a:ea typeface="+mn-ea"/>
                <a:cs typeface="+mn-cs"/>
              </a:rPr>
              <a:t>The API is built directly on top of the entire Bing stack- you get the quality, relevance, performance and continuous improvements that the rest of the site gets. Similar to Bing.com- tail queries, or obscure terms may have limited results. We're always working to improve the edge cases though and API users will benefit from that.</a:t>
            </a:r>
            <a:r>
              <a:rPr lang="en-US" sz="900" dirty="0"/>
              <a:t> </a:t>
            </a:r>
          </a:p>
          <a:p>
            <a:pPr marL="0" lvl="0" indent="0">
              <a:buFont typeface="Arial" panose="020B0604020202020204" pitchFamily="34" charset="0"/>
              <a:buNone/>
            </a:pPr>
            <a:endParaRPr lang="en-US" sz="900" b="0" baseline="0" dirty="0"/>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1" baseline="0" dirty="0"/>
              <a:t>Bing Image Search API:  </a:t>
            </a:r>
            <a:r>
              <a:rPr lang="en-US" sz="900" dirty="0"/>
              <a:t>Help users scour the web for images. Results include thumbnails, full image URLs, publishing website info, image metadata, and more. Try out the demo. </a:t>
            </a:r>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1" baseline="0" dirty="0"/>
              <a:t>Bing Video Search API:  </a:t>
            </a:r>
            <a:r>
              <a:rPr lang="en-US" sz="900" dirty="0"/>
              <a:t>Find videos across the web. Results provide useful metadata including creator, encoding format, video length, view count, and more</a:t>
            </a:r>
            <a:endParaRPr lang="en-US" sz="900" b="0" baseline="0" dirty="0"/>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1" baseline="0" dirty="0"/>
              <a:t>Bing News Search API: </a:t>
            </a:r>
            <a:r>
              <a:rPr lang="en-US" sz="900" dirty="0"/>
              <a:t>Search the web for news articles. Results include details like authoritative image of the news article, related news and categories, provider info, article URL, and date added</a:t>
            </a:r>
          </a:p>
          <a:p>
            <a:pPr marL="0" lvl="0" indent="0">
              <a:buFont typeface="Arial" panose="020B0604020202020204" pitchFamily="34" charset="0"/>
              <a:buNone/>
            </a:pPr>
            <a:endParaRPr lang="en-US" sz="900" baseline="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baseline="0" dirty="0"/>
              <a:t>Bing Autosuggest API: </a:t>
            </a:r>
            <a:r>
              <a:rPr lang="en-US" sz="900" dirty="0"/>
              <a:t>Help users complete queries faster by adding intelligent type-ahead capabilities to your app or website. Empower users to type less and do more with automated and complete search suggestions.</a:t>
            </a:r>
            <a:endParaRPr lang="en-US" sz="900" baseline="0" dirty="0"/>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1" baseline="0" dirty="0"/>
              <a:t>Bing Custom Search: </a:t>
            </a:r>
            <a:r>
              <a:rPr lang="en-US" sz="900" dirty="0"/>
              <a:t>lets you create a highly-customized web search experience, which delivers better and more relevant results from your targeted web space. Featuring a straightforward User Interface, Bing Custom Search enables you to create your own web search service without a line of code. Specify the slices of the web that you want to draw from and explore site suggestions to intelligently expand the scope of your search domain. Bing Custom Search can empower businesses of any size, hobbyists and entrepreneurs to design and deploy web search applications for any possible scenario.</a:t>
            </a:r>
            <a:endParaRPr lang="en-US" sz="900" b="1" baseline="0" dirty="0"/>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1" baseline="0" dirty="0"/>
              <a:t>Bing Entity Search API </a:t>
            </a:r>
            <a:r>
              <a:rPr lang="en-US" sz="900" b="0" dirty="0"/>
              <a:t>- Search for the most relevant entity</a:t>
            </a:r>
          </a:p>
          <a:p>
            <a:r>
              <a:rPr lang="en-US" sz="900" dirty="0"/>
              <a:t>Harness the power of the web with the Bing Entity Search API. You can enrich your app by infusing knowledge search into existing content. Bing Entity Search API will identify the most relevant entity based on your searched term, spanning multiple entity types such as famous people, places, movies, TV shows, video games, books, and even local businesses near you.</a:t>
            </a:r>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1" baseline="0" dirty="0"/>
              <a:t>Bing Visual Search - </a:t>
            </a:r>
            <a:r>
              <a:rPr lang="en-US" sz="900" b="0" baseline="0" dirty="0"/>
              <a:t>a new service in general availability that lets you harness the capabilities of Bing Search to perform intelligent search by image capabilities, such as searching similar products for a given product (e.g. in retail scenario, wherein user would like to see products similar to the one being considered), identifying barcodes, text, celebrities and more! </a:t>
            </a:r>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1" baseline="0" dirty="0"/>
              <a:t>Bing Statistics-add-in - </a:t>
            </a:r>
            <a:r>
              <a:rPr lang="en-US" sz="900" b="0" baseline="0" dirty="0"/>
              <a:t>an add-in which provides various metrics and rich slicing and dicing capabilities for several Bing APIs</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1/10/2019 7:57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01363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rtl="0" fontAlgn="base">
              <a:buFont typeface="Arial" panose="020B0604020202020204" pitchFamily="34" charset="0"/>
              <a:buNone/>
            </a:pPr>
            <a:r>
              <a:rPr lang="en-US" sz="1200" b="0" i="0" u="none" strike="noStrike" kern="1200" dirty="0">
                <a:solidFill>
                  <a:schemeClr val="tx1"/>
                </a:solidFill>
                <a:effectLst/>
                <a:latin typeface="+mn-lt"/>
                <a:ea typeface="+mn-ea"/>
                <a:cs typeface="+mn-cs"/>
              </a:rPr>
              <a:t>You can take Azure Cognitive Search and you can run all of the cognitive services we’ve been talking about to go and do:</a:t>
            </a:r>
          </a:p>
          <a:p>
            <a:pPr marL="0" indent="0" rtl="0" fontAlgn="base">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Facial recognition to recognize people in images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Named entity detection to understand what blocks of text mean</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Language detection and translation etc.</a:t>
            </a:r>
          </a:p>
          <a:p>
            <a:pPr marL="0" indent="0" rtl="0" fontAlgn="base">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0" indent="0" rtl="0" fontAlgn="base">
              <a:buFont typeface="Arial" panose="020B0604020202020204" pitchFamily="34" charset="0"/>
              <a:buNone/>
            </a:pPr>
            <a:r>
              <a:rPr lang="en-US" sz="1200" b="0" i="0" u="none" strike="noStrike" kern="1200" dirty="0">
                <a:solidFill>
                  <a:schemeClr val="tx1"/>
                </a:solidFill>
                <a:effectLst/>
                <a:latin typeface="+mn-lt"/>
                <a:ea typeface="+mn-ea"/>
                <a:cs typeface="+mn-cs"/>
              </a:rPr>
              <a:t>Then you put all this information into an index, and run azure search on top of it. </a:t>
            </a:r>
          </a:p>
          <a:p>
            <a:pPr marL="0" indent="0" rtl="0" fontAlgn="base">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0" lvl="0" indent="0">
              <a:buFont typeface="Arial" panose="020B0604020202020204" pitchFamily="34" charset="0"/>
              <a:buNone/>
            </a:pPr>
            <a:r>
              <a:rPr lang="en-US" dirty="0"/>
              <a:t>Content intelligently turns into text, becomes a searchable index</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(Makes un-searchable content searchable)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AI algorithms added to the indexing pipeline (data in Azure)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https://</a:t>
            </a:r>
            <a:r>
              <a:rPr lang="en-US" dirty="0" err="1"/>
              <a:t>docs.microsoft.com</a:t>
            </a:r>
            <a:r>
              <a:rPr lang="en-US" dirty="0"/>
              <a:t>/</a:t>
            </a:r>
            <a:r>
              <a:rPr lang="en-US" dirty="0" err="1"/>
              <a:t>en</a:t>
            </a:r>
            <a:r>
              <a:rPr lang="en-US" dirty="0"/>
              <a:t>-us/azure/search/cognitive-search-</a:t>
            </a:r>
            <a:r>
              <a:rPr lang="en-US" dirty="0" err="1"/>
              <a:t>quickstart</a:t>
            </a:r>
            <a:r>
              <a:rPr lang="en-US" dirty="0"/>
              <a:t>-blob </a:t>
            </a:r>
          </a:p>
          <a:p>
            <a:pPr marL="0" indent="0" rtl="0" fontAlgn="base">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A8805A0-45E3-4CC0-A515-BB2E864CD0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399694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18428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Cognitive services span Vision, Speech, Language, Knowledge, and Search. Combining many of these services together can either improve user interaction models, or provide fun and engaging user experiences.</a:t>
            </a:r>
          </a:p>
          <a:p>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Our examples here shine some light on how some of these APIs work in real-world situations:</a:t>
            </a:r>
          </a:p>
          <a:p>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r>
              <a:rPr lang="en-US" sz="1200" b="1" dirty="0"/>
              <a:t>Vision</a:t>
            </a:r>
          </a:p>
          <a:p>
            <a:pPr marL="171450" indent="-171450">
              <a:buFont typeface="Arial" panose="020B0604020202020204" pitchFamily="34" charset="0"/>
              <a:buChar char="•"/>
            </a:pPr>
            <a:r>
              <a:rPr lang="en-US" sz="1100" dirty="0"/>
              <a:t>The </a:t>
            </a:r>
            <a:r>
              <a:rPr lang="en-US" sz="1100" b="1" dirty="0"/>
              <a:t>Computer Vision</a:t>
            </a:r>
            <a:r>
              <a:rPr lang="en-US" sz="1100" dirty="0"/>
              <a:t> API </a:t>
            </a:r>
            <a:r>
              <a:rPr lang="en-US" sz="1100" dirty="0">
                <a:effectLst/>
              </a:rPr>
              <a:t>is</a:t>
            </a:r>
            <a:r>
              <a:rPr lang="en-US" sz="1100" baseline="0" dirty="0">
                <a:effectLst/>
              </a:rPr>
              <a:t> able to e</a:t>
            </a:r>
            <a:r>
              <a:rPr lang="en-US" sz="1100" dirty="0">
                <a:effectLst/>
              </a:rPr>
              <a:t>xtract rich information from images to categorize and process visual data</a:t>
            </a:r>
            <a:r>
              <a:rPr lang="en-US" sz="1100" baseline="0" dirty="0">
                <a:effectLst/>
              </a:rPr>
              <a:t> </a:t>
            </a:r>
            <a:r>
              <a:rPr lang="en-US" sz="1100" dirty="0">
                <a:effectLst/>
              </a:rPr>
              <a:t>and protect your users from unwanted content. Here,</a:t>
            </a:r>
            <a:r>
              <a:rPr lang="en-US" sz="1100" baseline="0" dirty="0">
                <a:effectLst/>
              </a:rPr>
              <a:t> the API is able to tell us what the photo contains, indicate the most common colors, and lets us know that the content would not be considered inappropriate for users.</a:t>
            </a:r>
            <a:endParaRPr lang="en-US" sz="1100" dirty="0"/>
          </a:p>
          <a:p>
            <a:endParaRPr lang="en-US" sz="1200" dirty="0"/>
          </a:p>
          <a:p>
            <a:r>
              <a:rPr lang="en-US" sz="1200" b="1" dirty="0"/>
              <a:t>Speech</a:t>
            </a:r>
          </a:p>
          <a:p>
            <a:pPr marL="171450" indent="-171450">
              <a:buFont typeface="Arial" panose="020B0604020202020204" pitchFamily="34" charset="0"/>
              <a:buChar char="•"/>
            </a:pPr>
            <a:r>
              <a:rPr lang="en-US" sz="1100" dirty="0"/>
              <a:t>The </a:t>
            </a:r>
            <a:r>
              <a:rPr lang="en-US" sz="1100" b="1" dirty="0"/>
              <a:t>Bing Speech API </a:t>
            </a:r>
            <a:r>
              <a:rPr lang="en-US" sz="1100" dirty="0">
                <a:effectLst/>
              </a:rPr>
              <a:t>is</a:t>
            </a:r>
            <a:r>
              <a:rPr lang="en-US" sz="1100" baseline="0" dirty="0">
                <a:effectLst/>
              </a:rPr>
              <a:t> capable of c</a:t>
            </a:r>
            <a:r>
              <a:rPr lang="en-US" sz="1100" dirty="0">
                <a:effectLst/>
              </a:rPr>
              <a:t>onverting audio to text, understanding intent, and converting text back to speech for natural responsiveness. This</a:t>
            </a:r>
            <a:r>
              <a:rPr lang="en-US" sz="1100" baseline="0" dirty="0">
                <a:effectLst/>
              </a:rPr>
              <a:t> case shows us that the user has asked for directions verbally, the intent has been extracted, and a map with directions provided.</a:t>
            </a:r>
            <a:endParaRPr lang="en-US" sz="1100" dirty="0"/>
          </a:p>
          <a:p>
            <a:pPr marL="0" indent="0">
              <a:buFontTx/>
              <a:buNone/>
            </a:pPr>
            <a:endParaRPr lang="en-US" sz="1100" dirty="0"/>
          </a:p>
          <a:p>
            <a:pPr marL="0" indent="0">
              <a:buFontTx/>
              <a:buNone/>
            </a:pPr>
            <a:r>
              <a:rPr lang="en-US" sz="1200" b="1" dirty="0"/>
              <a:t>Language:</a:t>
            </a:r>
          </a:p>
          <a:p>
            <a:pPr marL="171450" indent="-171450">
              <a:buFont typeface="Arial" panose="020B0604020202020204" pitchFamily="34" charset="0"/>
              <a:buChar char="•"/>
            </a:pPr>
            <a:r>
              <a:rPr lang="en-US" sz="1100" dirty="0"/>
              <a:t>Language Understanding Intelligent Service,</a:t>
            </a:r>
            <a:r>
              <a:rPr lang="en-US" sz="1100" baseline="0" dirty="0"/>
              <a:t> known as </a:t>
            </a:r>
            <a:r>
              <a:rPr lang="en-US" sz="1100" dirty="0"/>
              <a:t>LUIS,</a:t>
            </a:r>
            <a:r>
              <a:rPr lang="en-US" sz="1100" baseline="0" dirty="0"/>
              <a:t> can be trained to u</a:t>
            </a:r>
            <a:r>
              <a:rPr lang="en-US" sz="1100" dirty="0">
                <a:effectLst/>
              </a:rPr>
              <a:t>nderstand user language contextually, so your app communicates with people in the way they speak. The example we see</a:t>
            </a:r>
            <a:r>
              <a:rPr lang="en-US" sz="1100" baseline="0" dirty="0">
                <a:effectLst/>
              </a:rPr>
              <a:t> here demonstrates Language Understanding’s ability to </a:t>
            </a:r>
            <a:r>
              <a:rPr lang="en-US" sz="1100" dirty="0">
                <a:effectLst/>
              </a:rPr>
              <a:t>understand what a person wants, and to find the pieces of information that are relevant to the</a:t>
            </a:r>
            <a:r>
              <a:rPr lang="en-US" sz="1100" baseline="0" dirty="0">
                <a:effectLst/>
              </a:rPr>
              <a:t> user’s</a:t>
            </a:r>
            <a:r>
              <a:rPr lang="en-US" sz="1100" dirty="0">
                <a:effectLst/>
              </a:rPr>
              <a:t> intent.</a:t>
            </a:r>
            <a:endParaRPr lang="en-US" sz="1100" dirty="0"/>
          </a:p>
          <a:p>
            <a:endParaRPr lang="en-US" sz="1200" dirty="0"/>
          </a:p>
          <a:p>
            <a:r>
              <a:rPr lang="en-US" sz="1200" b="1" dirty="0"/>
              <a:t>Knowledge</a:t>
            </a:r>
          </a:p>
          <a:p>
            <a:pPr marL="171450" indent="-171450">
              <a:buFont typeface="Arial" panose="020B0604020202020204" pitchFamily="34" charset="0"/>
              <a:buChar char="•"/>
            </a:pPr>
            <a:r>
              <a:rPr lang="en-US" sz="1100" dirty="0"/>
              <a:t>Knowledge Exploration Service</a:t>
            </a:r>
            <a:r>
              <a:rPr lang="en-US" sz="1100" baseline="0" dirty="0"/>
              <a:t> a</a:t>
            </a:r>
            <a:r>
              <a:rPr lang="en-US" sz="1100" dirty="0"/>
              <a:t>dds interactive search over structured data to reduce user effort and increase</a:t>
            </a:r>
            <a:r>
              <a:rPr lang="en-US" sz="1100" baseline="0" dirty="0"/>
              <a:t> efficiency. Our Knowledge Exploration API example here demonstrates the usefulness of this API for answering questions posed in natural language in an interactive experience.</a:t>
            </a:r>
            <a:endParaRPr lang="en-US" sz="1100" dirty="0"/>
          </a:p>
          <a:p>
            <a:endParaRPr lang="en-US" sz="1400" b="1" dirty="0"/>
          </a:p>
          <a:p>
            <a:r>
              <a:rPr lang="en-US" sz="1400" b="1" dirty="0"/>
              <a:t>Search</a:t>
            </a:r>
          </a:p>
          <a:p>
            <a:pPr marL="171450" indent="-171450">
              <a:buFont typeface="Arial" panose="020B0604020202020204" pitchFamily="34" charset="0"/>
              <a:buChar char="•"/>
            </a:pPr>
            <a:r>
              <a:rPr lang="en-US" sz="1100" dirty="0"/>
              <a:t>Bing Image Search API</a:t>
            </a:r>
            <a:r>
              <a:rPr lang="en-US" sz="1100" baseline="0" dirty="0"/>
              <a:t> enables you to </a:t>
            </a:r>
            <a:r>
              <a:rPr lang="en-US" sz="1100" baseline="0" dirty="0">
                <a:effectLst/>
              </a:rPr>
              <a:t>a</a:t>
            </a:r>
            <a:r>
              <a:rPr lang="en-US" sz="1100" dirty="0">
                <a:effectLst/>
              </a:rPr>
              <a:t>dd a variety of image search options to your app or website, from trending images to detailed insights. Users</a:t>
            </a:r>
            <a:r>
              <a:rPr lang="en-US" sz="1100" baseline="0" dirty="0">
                <a:effectLst/>
              </a:rPr>
              <a:t> can do a simple search, and this API scours the web for </a:t>
            </a:r>
            <a:r>
              <a:rPr lang="en-US" sz="1100" dirty="0">
                <a:effectLst/>
              </a:rPr>
              <a:t>thumbnails, full image URLs, publishing website info, image metadata, and more</a:t>
            </a:r>
            <a:r>
              <a:rPr lang="en-US" sz="1100" baseline="0" dirty="0">
                <a:effectLst/>
              </a:rPr>
              <a:t> before returning results.</a:t>
            </a:r>
          </a:p>
          <a:p>
            <a:pPr marL="171450" indent="-171450">
              <a:buFont typeface="Arial" panose="020B0604020202020204" pitchFamily="34" charset="0"/>
              <a:buChar char="•"/>
            </a:pPr>
            <a:endParaRPr lang="en-US" sz="1100" baseline="0" dirty="0">
              <a:effectLst/>
            </a:endParaRPr>
          </a:p>
          <a:p>
            <a:pPr marL="0" indent="0">
              <a:buFont typeface="Arial" panose="020B0604020202020204" pitchFamily="34" charset="0"/>
              <a:buNone/>
            </a:pPr>
            <a:r>
              <a:rPr lang="en-US" sz="1100" b="1" baseline="0" dirty="0">
                <a:effectLst/>
              </a:rPr>
              <a:t>Transition:</a:t>
            </a:r>
            <a:r>
              <a:rPr lang="en-US" sz="1100" b="0" baseline="0" dirty="0">
                <a:effectLst/>
              </a:rPr>
              <a:t> </a:t>
            </a:r>
            <a:r>
              <a:rPr lang="en-US" sz="1100" b="1" baseline="0" dirty="0">
                <a:effectLst/>
              </a:rPr>
              <a:t>These APIs are available as stand-alone solutions, or as part of the Cortana Intelligence Suite. They can also be used in conjunction with the Microsoft Bot Framework. </a:t>
            </a:r>
          </a:p>
          <a:p>
            <a:pPr marL="0" indent="0">
              <a:buFont typeface="Arial" panose="020B0604020202020204" pitchFamily="34" charset="0"/>
              <a:buNone/>
            </a:pPr>
            <a:r>
              <a:rPr lang="en-US" sz="1100" b="1" baseline="0" dirty="0">
                <a:effectLst/>
              </a:rPr>
              <a:t>&lt;click&gt;</a:t>
            </a:r>
            <a:endParaRPr lang="en-US" sz="1100" b="1" dirty="0"/>
          </a:p>
          <a:p>
            <a:pPr marL="0" indent="0">
              <a:buFontTx/>
              <a:buNone/>
            </a:pPr>
            <a:endParaRPr lang="en-US" sz="11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1/10/2019 7:57 AM</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23282879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107000"/>
              </a:lnSpc>
              <a:spcBef>
                <a:spcPts val="0"/>
              </a:spcBef>
              <a:spcAft>
                <a:spcPts val="818"/>
              </a:spcAft>
              <a:buClrTx/>
              <a:buSzTx/>
              <a:buFontTx/>
              <a:buNone/>
              <a:tabLst/>
              <a:defRPr/>
            </a:pPr>
            <a:r>
              <a:rPr lang="en-US" dirty="0"/>
              <a:t>Show this page as an example: </a:t>
            </a:r>
            <a:r>
              <a:rPr lang="en-US" sz="900" u="sng" kern="1200" dirty="0">
                <a:solidFill>
                  <a:schemeClr val="tx1"/>
                </a:solidFill>
                <a:effectLst/>
                <a:latin typeface="Segoe UI Light" pitchFamily="34" charset="0"/>
                <a:ea typeface="+mn-ea"/>
                <a:cs typeface="+mn-cs"/>
                <a:hlinkClick r:id="rId3"/>
              </a:rPr>
              <a:t>https://blogs.technet.microsoft.com/machinelearning/2018/03/07/using-microsoft-ai-to-build-a-lung-disease-prediction-model-using-chest-x-ray-images/</a:t>
            </a:r>
            <a:r>
              <a:rPr lang="en-US" sz="900" kern="1200" dirty="0">
                <a:solidFill>
                  <a:schemeClr val="tx1"/>
                </a:solidFill>
                <a:effectLst/>
                <a:latin typeface="Segoe UI Light" pitchFamily="34" charset="0"/>
                <a:ea typeface="+mn-ea"/>
                <a:cs typeface="+mn-cs"/>
              </a:rPr>
              <a:t> </a:t>
            </a:r>
          </a:p>
          <a:p>
            <a:pPr>
              <a:lnSpc>
                <a:spcPct val="107000"/>
              </a:lnSpc>
              <a:spcAft>
                <a:spcPts val="818"/>
              </a:spcAft>
            </a:pPr>
            <a:r>
              <a:rPr lang="en-US" dirty="0"/>
              <a:t> </a:t>
            </a:r>
          </a:p>
          <a:p>
            <a:pPr>
              <a:lnSpc>
                <a:spcPct val="107000"/>
              </a:lnSpc>
              <a:spcAft>
                <a:spcPts val="818"/>
              </a:spcAft>
            </a:pPr>
            <a:endParaRPr lang="en-US" dirty="0"/>
          </a:p>
        </p:txBody>
      </p:sp>
      <p:sp>
        <p:nvSpPr>
          <p:cNvPr id="4" name="Header Placeholder 3"/>
          <p:cNvSpPr>
            <a:spLocks noGrp="1"/>
          </p:cNvSpPr>
          <p:nvPr>
            <p:ph type="hdr" sz="quarter" idx="10"/>
          </p:nvPr>
        </p:nvSpPr>
        <p:spPr/>
        <p:txBody>
          <a:bodyPr/>
          <a:lstStyle/>
          <a:p>
            <a:pPr defTabSz="934627">
              <a:defRPr/>
            </a:pPr>
            <a:r>
              <a:rPr lang="en-US" sz="1800" kern="0">
                <a:solidFill>
                  <a:sysClr val="windowText" lastClr="000000"/>
                </a:solidFill>
              </a:rPr>
              <a:t>Microsoft Ignite 2016</a:t>
            </a:r>
          </a:p>
        </p:txBody>
      </p:sp>
      <p:sp>
        <p:nvSpPr>
          <p:cNvPr id="5" name="Footer Placeholder 4"/>
          <p:cNvSpPr>
            <a:spLocks noGrp="1"/>
          </p:cNvSpPr>
          <p:nvPr>
            <p:ph type="ftr" sz="quarter" idx="11"/>
          </p:nvPr>
        </p:nvSpPr>
        <p:spPr/>
        <p:txBody>
          <a:bodyPr/>
          <a:lstStyle/>
          <a:p>
            <a:pPr defTabSz="952072"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4627">
              <a:defRPr/>
            </a:pPr>
            <a:fld id="{38EEC551-8CDA-4EB6-89BB-2A86C9F091C8}" type="datetime8">
              <a:rPr lang="en-US" sz="1800" kern="0">
                <a:solidFill>
                  <a:sysClr val="windowText" lastClr="000000"/>
                </a:solidFill>
              </a:rPr>
              <a:pPr defTabSz="934627">
                <a:defRPr/>
              </a:pPr>
              <a:t>1/10/2019 7:57 AM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34627">
              <a:defRPr/>
            </a:pPr>
            <a:fld id="{B4008EB6-D09E-4580-8CD6-DDB14511944F}" type="slidenum">
              <a:rPr lang="en-US" sz="1800" kern="0">
                <a:solidFill>
                  <a:sysClr val="windowText" lastClr="000000"/>
                </a:solidFill>
              </a:rPr>
              <a:pPr defTabSz="934627">
                <a:defRPr/>
              </a:pPr>
              <a:t>19</a:t>
            </a:fld>
            <a:endParaRPr lang="en-US" sz="1800" kern="0">
              <a:solidFill>
                <a:sysClr val="windowText" lastClr="000000"/>
              </a:solidFill>
            </a:endParaRPr>
          </a:p>
        </p:txBody>
      </p:sp>
    </p:spTree>
    <p:extLst>
      <p:ext uri="{BB962C8B-B14F-4D97-AF65-F5344CB8AC3E}">
        <p14:creationId xmlns:p14="http://schemas.microsoft.com/office/powerpoint/2010/main" val="3999991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18136749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Machine Learning services</a:t>
            </a:r>
          </a:p>
          <a:p>
            <a:pPr marL="285750" indent="-285750">
              <a:buFont typeface="Arial" panose="020B0604020202020204" pitchFamily="34" charset="0"/>
              <a:buChar char="•"/>
            </a:pPr>
            <a:r>
              <a:rPr lang="en-US" dirty="0"/>
              <a:t>Machine learning at big data scale</a:t>
            </a:r>
          </a:p>
          <a:p>
            <a:pPr marL="285750" indent="-285750">
              <a:buFont typeface="Arial" panose="020B0604020202020204" pitchFamily="34" charset="0"/>
              <a:buChar char="•"/>
            </a:pPr>
            <a:r>
              <a:rPr lang="en-US" dirty="0"/>
              <a:t>Container based AI deployment from cloud to edge</a:t>
            </a:r>
          </a:p>
          <a:p>
            <a:pPr marL="285750" indent="-285750">
              <a:buFont typeface="Arial" panose="020B0604020202020204" pitchFamily="34" charset="0"/>
              <a:buChar char="•"/>
            </a:pPr>
            <a:r>
              <a:rPr lang="en-US" dirty="0"/>
              <a:t>Rapid, scale out, collaborative experimentation</a:t>
            </a:r>
          </a:p>
          <a:p>
            <a:pPr marL="285750" indent="-285750">
              <a:buFont typeface="Arial" panose="020B0604020202020204" pitchFamily="34" charset="0"/>
              <a:buChar char="•"/>
            </a:pPr>
            <a:r>
              <a:rPr lang="en-US" dirty="0"/>
              <a:t>AI powered data wrangling </a:t>
            </a:r>
          </a:p>
          <a:p>
            <a:pPr marL="285750" indent="-285750">
              <a:buFont typeface="Arial" panose="020B0604020202020204" pitchFamily="34" charset="0"/>
              <a:buChar char="•"/>
            </a:pPr>
            <a:r>
              <a:rPr lang="en-US" dirty="0"/>
              <a:t>Spark, Docker, Cognitive Toolkit, TensorFlow, Caffe, and more</a:t>
            </a:r>
          </a:p>
          <a:p>
            <a:pPr marL="285750" indent="-285750">
              <a:buFont typeface="Arial" panose="020B0604020202020204" pitchFamily="34" charset="0"/>
              <a:buChar char="•"/>
            </a:pPr>
            <a:endParaRPr lang="en-US" dirty="0"/>
          </a:p>
          <a:p>
            <a:pPr marL="0" indent="0">
              <a:buFont typeface="Arial" panose="020B0604020202020204" pitchFamily="34" charset="0"/>
              <a:buNone/>
            </a:pPr>
            <a:r>
              <a:rPr lang="en-US" dirty="0"/>
              <a:t>Azure Databricks</a:t>
            </a:r>
          </a:p>
          <a:p>
            <a:pPr marL="0" indent="0">
              <a:buFont typeface="Arial" panose="020B0604020202020204" pitchFamily="34" charset="0"/>
              <a:buNone/>
            </a:pPr>
            <a:r>
              <a:rPr lang="en-US" dirty="0"/>
              <a:t>Bring teams together in an interactive workspace. From data gathering to model creation, use Databricks Notebooks to unify the process and instantly deploy to production. Launch your new Spark environment with a single click. Integrate effortlessly with a wide variety of data stores and services such as Azure SQL Data Warehouse, Azure Cosmos DB, Azure Data Lake Store, Azure Blob storage, Azure Event Hubs, Azure IoT Hub, and Azure Data Factory. Add advanced artificial intelligence (AI) capabilities instantly and share your insights through rich integration with Power BI.</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Other Ignite Sessions -  </a:t>
            </a:r>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1/10/2019 7:57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8889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Azure can support 3</a:t>
            </a:r>
            <a:r>
              <a:rPr lang="en-US" baseline="30000" dirty="0"/>
              <a:t>rd</a:t>
            </a:r>
            <a:r>
              <a:rPr lang="en-US" dirty="0"/>
              <a:t> party and Open source frameworks.  On top of this </a:t>
            </a:r>
          </a:p>
          <a:p>
            <a:endParaRPr lang="en-US" dirty="0"/>
          </a:p>
          <a:p>
            <a:r>
              <a:rPr lang="en-US" dirty="0"/>
              <a:t>ONNX – </a:t>
            </a:r>
            <a:r>
              <a:rPr lang="en-US" sz="1224" b="0" i="0" kern="1200" dirty="0">
                <a:solidFill>
                  <a:schemeClr val="tx1"/>
                </a:solidFill>
                <a:effectLst/>
                <a:latin typeface="+mn-lt"/>
                <a:ea typeface="+mn-ea"/>
                <a:cs typeface="+mn-cs"/>
              </a:rPr>
              <a:t>Open Neural Network Exchange </a:t>
            </a:r>
          </a:p>
          <a:p>
            <a:r>
              <a:rPr lang="en-US" sz="1224" b="0" i="0" kern="1200" dirty="0">
                <a:solidFill>
                  <a:schemeClr val="tx1"/>
                </a:solidFill>
                <a:effectLst/>
                <a:latin typeface="+mn-lt"/>
                <a:ea typeface="+mn-ea"/>
                <a:cs typeface="+mn-cs"/>
              </a:rPr>
              <a:t>the Open Neural Network Exchange (ONNX) format in conjunction with </a:t>
            </a:r>
            <a:r>
              <a:rPr lang="en-US" sz="1224" b="0" i="0" u="sng" kern="1200" dirty="0">
                <a:solidFill>
                  <a:schemeClr val="tx1"/>
                </a:solidFill>
                <a:effectLst/>
                <a:latin typeface="+mn-lt"/>
                <a:ea typeface="+mn-ea"/>
                <a:cs typeface="+mn-cs"/>
                <a:hlinkClick r:id="rId3"/>
              </a:rPr>
              <a:t>Facebook</a:t>
            </a:r>
            <a:r>
              <a:rPr lang="en-US" sz="1224" b="0" i="0" kern="1200" dirty="0">
                <a:solidFill>
                  <a:schemeClr val="tx1"/>
                </a:solidFill>
                <a:effectLst/>
                <a:latin typeface="+mn-lt"/>
                <a:ea typeface="+mn-ea"/>
                <a:cs typeface="+mn-cs"/>
              </a:rPr>
              <a:t>. ONNX provides a shared model representation for interoperability and innovation in the AI framework ecosystem. Cognitive Toolkit, Caffe2, and PyTorch will all be supporting ONNX. Microsoft and Facebook co-developed ONNX as an open source project, and we hope the community will help us evolve i</a:t>
            </a:r>
          </a:p>
          <a:p>
            <a:endParaRPr lang="en-US" dirty="0"/>
          </a:p>
          <a:p>
            <a:r>
              <a:rPr lang="en-US" sz="1224" b="0" i="0" kern="1200" dirty="0">
                <a:solidFill>
                  <a:schemeClr val="tx1"/>
                </a:solidFill>
                <a:effectLst/>
                <a:latin typeface="+mn-lt"/>
                <a:ea typeface="+mn-ea"/>
                <a:cs typeface="+mn-cs"/>
              </a:rPr>
              <a:t>ONNX provides a definition of an extensible computation graph model, as well as definitions of built-in operators and standard data types. Initially we focus on the capabilities needed for inferencing (evaluation).</a:t>
            </a:r>
          </a:p>
          <a:p>
            <a:r>
              <a:rPr lang="en-US" sz="1224" b="0" i="0" kern="1200" dirty="0">
                <a:solidFill>
                  <a:schemeClr val="tx1"/>
                </a:solidFill>
                <a:effectLst/>
                <a:latin typeface="+mn-lt"/>
                <a:ea typeface="+mn-ea"/>
                <a:cs typeface="+mn-cs"/>
              </a:rPr>
              <a:t>Each computation dataflow graph is structured as a list of nodes that form an acyclic graph. Nodes have one or more inputs and one or more outputs. Each node is a call to an operator. The graph also has metadata to help document its purpose, author, etc.</a:t>
            </a:r>
          </a:p>
          <a:p>
            <a:r>
              <a:rPr lang="en-US" sz="1224" b="0" i="0" kern="1200" dirty="0">
                <a:solidFill>
                  <a:schemeClr val="tx1"/>
                </a:solidFill>
                <a:effectLst/>
                <a:latin typeface="+mn-lt"/>
                <a:ea typeface="+mn-ea"/>
                <a:cs typeface="+mn-cs"/>
              </a:rPr>
              <a:t>Operators are implemented externally to the graph, but the set of built-in operators are portable across frameworks. Every framework supporting ONNX will provide implementations of these operators on the applicable data types.</a:t>
            </a:r>
          </a:p>
          <a:p>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1/10/2019 7:57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80079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compute capabilities have the capacity for even the most intense computing requirements.  Currently supporting CPUs and GPUs in production Microsoft will also release new capabilities using FPGAs (Field Programmable Gate Arrays)</a:t>
            </a:r>
          </a:p>
          <a:p>
            <a:r>
              <a:rPr lang="en-US" dirty="0"/>
              <a:t>.</a:t>
            </a:r>
          </a:p>
          <a:p>
            <a:r>
              <a:rPr lang="en-US" sz="1224" b="0" i="0" kern="1200" dirty="0">
                <a:solidFill>
                  <a:schemeClr val="tx1"/>
                </a:solidFill>
                <a:effectLst/>
                <a:latin typeface="+mn-lt"/>
                <a:ea typeface="+mn-ea"/>
                <a:cs typeface="+mn-cs"/>
              </a:rPr>
              <a:t>PGAs, in this case, Intel’s Stratix 10 devices, makes it possible to achieve extremely low latency for inferencing requests – even better than custom-built ASICs designed for machine learning. Just as important is the ability of the FPGAs to be reconfigured for different types of machine learning models – LSTMs, CNNs, GRUs, and so on. This flexibility makes it easier to accelerate the application based on the most optimal numerical precision and memory model being used. The reconfigurability is also a form of future-proofing, given that new machine learning techniques are being developed on a pretty regular basis.</a:t>
            </a:r>
            <a:r>
              <a:rPr lang="en-US" dirty="0"/>
              <a:t> </a:t>
            </a:r>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1/10/2019 7:57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1235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Define AI: The ability of machines to use human-style reasoning and senses</a:t>
            </a:r>
          </a:p>
          <a:p>
            <a:r>
              <a:rPr lang="en-US" dirty="0"/>
              <a:t>AI and Data Mining have been around for some time – what makes it different now?</a:t>
            </a:r>
          </a:p>
        </p:txBody>
      </p:sp>
      <p:sp>
        <p:nvSpPr>
          <p:cNvPr id="4" name="Header Placeholder 3"/>
          <p:cNvSpPr>
            <a:spLocks noGrp="1"/>
          </p:cNvSpPr>
          <p:nvPr>
            <p:ph type="hdr" sz="quarter" idx="10"/>
          </p:nvPr>
        </p:nvSpPr>
        <p:spPr/>
        <p:txBody>
          <a:bodyPr/>
          <a:lstStyle/>
          <a:p>
            <a:pPr defTabSz="943002">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2415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3002">
              <a:defRPr/>
            </a:pPr>
            <a:fld id="{38EEC551-8CDA-4EB6-89BB-2A86C9F091C8}" type="datetime8">
              <a:rPr lang="en-US">
                <a:solidFill>
                  <a:prstClr val="black"/>
                </a:solidFill>
              </a:rPr>
              <a:pPr defTabSz="943002">
                <a:defRPr/>
              </a:pPr>
              <a:t>1/10/2019 7:56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43002">
              <a:defRPr/>
            </a:pPr>
            <a:fld id="{B4008EB6-D09E-4580-8CD6-DDB14511944F}" type="slidenum">
              <a:rPr lang="en-US">
                <a:solidFill>
                  <a:prstClr val="black"/>
                </a:solidFill>
              </a:rPr>
              <a:pPr defTabSz="943002">
                <a:defRPr/>
              </a:pPr>
              <a:t>3</a:t>
            </a:fld>
            <a:endParaRPr lang="en-US">
              <a:solidFill>
                <a:prstClr val="black"/>
              </a:solidFill>
            </a:endParaRPr>
          </a:p>
        </p:txBody>
      </p:sp>
    </p:spTree>
    <p:extLst>
      <p:ext uri="{BB962C8B-B14F-4D97-AF65-F5344CB8AC3E}">
        <p14:creationId xmlns:p14="http://schemas.microsoft.com/office/powerpoint/2010/main" val="1332076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Databricks differs from HDI in that HDI is a PaaS-like experience that allows working with many more OSS tools at a less expensive cost.  </a:t>
            </a:r>
          </a:p>
          <a:p>
            <a:r>
              <a:rPr lang="en-US" sz="1400" dirty="0"/>
              <a:t>Databricks advantage is it is a Software-as-a-Service-like experience (or Spark-as-a-service) that is easier to use, has native Azure AD integration, has </a:t>
            </a:r>
            <a:r>
              <a:rPr lang="en-US" sz="1400" dirty="0">
                <a:hlinkClick r:id="rId3"/>
              </a:rPr>
              <a:t>auto-scaling</a:t>
            </a:r>
            <a:r>
              <a:rPr lang="en-US" sz="1400" dirty="0"/>
              <a:t> and </a:t>
            </a:r>
            <a:r>
              <a:rPr lang="en-US" sz="1400" dirty="0">
                <a:hlinkClick r:id="rId4"/>
              </a:rPr>
              <a:t>auto-termination</a:t>
            </a:r>
            <a:r>
              <a:rPr lang="en-US" sz="1400" dirty="0"/>
              <a:t> (like a pause/resume), has a workflow scheduler, allows for real-time workspace collaboration, and has performance improvements over traditional Apache Spark.</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1/10/2019 7:57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8417459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a:solidFill>
                  <a:schemeClr val="tx1"/>
                </a:solidFill>
                <a:effectLst/>
                <a:latin typeface="+mn-lt"/>
                <a:ea typeface="+mn-ea"/>
                <a:cs typeface="+mn-cs"/>
              </a:rPr>
              <a:t>We are the only company that offers ability to deploy and manage models whether in the cloud, on-premises or even the edge.</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This is extremely valuable in disconnected scenarios where predictions have to be made on the edge w/o connectivity to the cloud.</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With IoT deployments becoming more widespread, we are well positioned to help our customers innovate with AI wherever they want. </a:t>
            </a:r>
          </a:p>
          <a:p>
            <a:r>
              <a:rPr lang="en-US" sz="1200" kern="1200">
                <a:solidFill>
                  <a:schemeClr val="tx1"/>
                </a:solidFill>
                <a:effectLst/>
                <a:latin typeface="+mn-lt"/>
                <a:ea typeface="+mn-ea"/>
                <a:cs typeface="+mn-cs"/>
              </a:rPr>
              <a:t> </a:t>
            </a:r>
          </a:p>
          <a:p>
            <a:r>
              <a:rPr lang="en-US" sz="1200" i="1" kern="1200">
                <a:solidFill>
                  <a:schemeClr val="tx1"/>
                </a:solidFill>
                <a:effectLst/>
                <a:latin typeface="+mn-lt"/>
                <a:ea typeface="+mn-ea"/>
                <a:cs typeface="+mn-cs"/>
              </a:rPr>
              <a:t>So, you should be excited with our Machine Learning portfolio.</a:t>
            </a: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1/10/2019 7:57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6138735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12911147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18"/>
              </a:spcAft>
            </a:pPr>
            <a:endParaRPr lang="en-US" dirty="0"/>
          </a:p>
        </p:txBody>
      </p:sp>
      <p:sp>
        <p:nvSpPr>
          <p:cNvPr id="4" name="Header Placeholder 3"/>
          <p:cNvSpPr>
            <a:spLocks noGrp="1"/>
          </p:cNvSpPr>
          <p:nvPr>
            <p:ph type="hdr" sz="quarter" idx="10"/>
          </p:nvPr>
        </p:nvSpPr>
        <p:spPr/>
        <p:txBody>
          <a:bodyPr/>
          <a:lstStyle/>
          <a:p>
            <a:pPr defTabSz="934627">
              <a:defRPr/>
            </a:pPr>
            <a:r>
              <a:rPr lang="en-US" sz="1800" kern="0">
                <a:solidFill>
                  <a:sysClr val="windowText" lastClr="000000"/>
                </a:solidFill>
              </a:rPr>
              <a:t>Microsoft Ignite 2016</a:t>
            </a:r>
          </a:p>
        </p:txBody>
      </p:sp>
      <p:sp>
        <p:nvSpPr>
          <p:cNvPr id="5" name="Footer Placeholder 4"/>
          <p:cNvSpPr>
            <a:spLocks noGrp="1"/>
          </p:cNvSpPr>
          <p:nvPr>
            <p:ph type="ftr" sz="quarter" idx="11"/>
          </p:nvPr>
        </p:nvSpPr>
        <p:spPr/>
        <p:txBody>
          <a:bodyPr/>
          <a:lstStyle/>
          <a:p>
            <a:pPr defTabSz="952072"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4627">
              <a:defRPr/>
            </a:pPr>
            <a:fld id="{38EEC551-8CDA-4EB6-89BB-2A86C9F091C8}" type="datetime8">
              <a:rPr lang="en-US" sz="1800" kern="0">
                <a:solidFill>
                  <a:sysClr val="windowText" lastClr="000000"/>
                </a:solidFill>
              </a:rPr>
              <a:pPr defTabSz="934627">
                <a:defRPr/>
              </a:pPr>
              <a:t>1/10/2019 7:57 AM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34627">
              <a:defRPr/>
            </a:pPr>
            <a:fld id="{B4008EB6-D09E-4580-8CD6-DDB14511944F}" type="slidenum">
              <a:rPr lang="en-US" sz="1800" kern="0">
                <a:solidFill>
                  <a:sysClr val="windowText" lastClr="000000"/>
                </a:solidFill>
              </a:rPr>
              <a:pPr defTabSz="934627">
                <a:defRPr/>
              </a:pPr>
              <a:t>28</a:t>
            </a:fld>
            <a:endParaRPr lang="en-US" sz="1800" kern="0">
              <a:solidFill>
                <a:sysClr val="windowText" lastClr="000000"/>
              </a:solidFill>
            </a:endParaRPr>
          </a:p>
        </p:txBody>
      </p:sp>
    </p:spTree>
    <p:extLst>
      <p:ext uri="{BB962C8B-B14F-4D97-AF65-F5344CB8AC3E}">
        <p14:creationId xmlns:p14="http://schemas.microsoft.com/office/powerpoint/2010/main" val="38002883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a:t>
            </a:r>
          </a:p>
          <a:p>
            <a:r>
              <a:rPr lang="en-US" dirty="0"/>
              <a:t>Show Gallery: https://docs.microsoft.com/en-us/azure/machine-learning/studio/gallery-how-to-use-contribute-publish </a:t>
            </a:r>
          </a:p>
          <a:p>
            <a:r>
              <a:rPr lang="en-US" dirty="0"/>
              <a:t>Show: https://gallery.azure.ai/browse?categories=[%2210%22]&amp;orderby=freshness%20desc </a:t>
            </a:r>
          </a:p>
          <a:p>
            <a:r>
              <a:rPr lang="en-US" dirty="0"/>
              <a:t>Show: Filtering</a:t>
            </a:r>
          </a:p>
          <a:p>
            <a:r>
              <a:rPr lang="en-US" dirty="0"/>
              <a:t>Show Try It: https://gallery.azure.ai/Solution/Fraud-Detection-with-Azure-HDInsight-Spark-Clusters-2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1/10/2019 7:57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700090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1/10/2019 7:55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31</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0121282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1/10/2019 7:55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33</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402345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1/10/2019 7:55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34</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8176372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1/10/2019 7:55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35</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7854130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1/10/2019 7:55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36</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86888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is to progress through the quickest through the most customized. And to leverage what others have already developed. </a:t>
            </a:r>
          </a:p>
          <a:p>
            <a:endParaRPr lang="en-US" dirty="0"/>
          </a:p>
          <a:p>
            <a:r>
              <a:rPr lang="en-US" dirty="0"/>
              <a:t>Even backed in to the local operating system - https://docs.microsoft.com/en-us/windows/uwp/machine-learning/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1/10/2019 7:56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29658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1/10/2019 7:55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37</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6900605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1/10/2019 7:55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38</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3717898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See http://www.biganalytics2013.com/presentations/Neil-Raden-Big-Data-Analytics-The-Art-of-Data-Science.pdf – p7</a:t>
            </a:r>
          </a:p>
        </p:txBody>
      </p:sp>
      <p:sp>
        <p:nvSpPr>
          <p:cNvPr id="4" name="Header Placeholder 3"/>
          <p:cNvSpPr>
            <a:spLocks noGrp="1"/>
          </p:cNvSpPr>
          <p:nvPr>
            <p:ph type="hdr" sz="quarter" idx="10"/>
          </p:nvPr>
        </p:nvSpPr>
        <p:spPr/>
        <p:txBody>
          <a:bodyPr/>
          <a:lstStyle/>
          <a:p>
            <a:r>
              <a:rPr lang="en-US"/>
              <a:t>Server &amp; Tools Business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AB3B9C2-CCA5-40DF-ADA4-7AE1979E55C9}" type="datetime1">
              <a:rPr lang="en-US" smtClean="0"/>
              <a:t>1/10/2019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8242879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 data science process for building and deploying a predictive solution typically involves the following</a:t>
            </a:r>
          </a:p>
          <a:p>
            <a:r>
              <a:rPr lang="en-US" sz="1200" b="0" i="0" u="none" strike="noStrike" kern="1200" baseline="0" dirty="0">
                <a:solidFill>
                  <a:schemeClr val="tx1"/>
                </a:solidFill>
                <a:latin typeface="+mn-lt"/>
                <a:ea typeface="+mn-ea"/>
                <a:cs typeface="+mn-cs"/>
              </a:rPr>
              <a:t>steps (see also Figure 3-1):</a:t>
            </a:r>
          </a:p>
          <a:p>
            <a:r>
              <a:rPr lang="en-US" sz="1200" b="1" i="0" u="none" strike="noStrike" kern="1200" baseline="0" dirty="0">
                <a:solidFill>
                  <a:schemeClr val="tx1"/>
                </a:solidFill>
                <a:latin typeface="+mn-lt"/>
                <a:ea typeface="+mn-ea"/>
                <a:cs typeface="+mn-cs"/>
              </a:rPr>
              <a:t>1. </a:t>
            </a:r>
            <a:r>
              <a:rPr lang="en-US" sz="1200" b="0" i="0" u="none" strike="noStrike" kern="1200" baseline="0" dirty="0">
                <a:solidFill>
                  <a:schemeClr val="tx1"/>
                </a:solidFill>
                <a:latin typeface="+mn-lt"/>
                <a:ea typeface="+mn-ea"/>
                <a:cs typeface="+mn-cs"/>
              </a:rPr>
              <a:t>Defining the business problem, identifying the technologies suitable for the solution, and establishing key performance indicators (KPIs) for measuring success of the solution.</a:t>
            </a:r>
          </a:p>
          <a:p>
            <a:r>
              <a:rPr lang="en-US" sz="1200" b="1" i="0" u="none" strike="noStrike" kern="1200" baseline="0" dirty="0">
                <a:solidFill>
                  <a:schemeClr val="tx1"/>
                </a:solidFill>
                <a:latin typeface="+mn-lt"/>
                <a:ea typeface="+mn-ea"/>
                <a:cs typeface="+mn-cs"/>
              </a:rPr>
              <a:t>2. </a:t>
            </a:r>
            <a:r>
              <a:rPr lang="en-US" sz="1200" b="0" i="0" u="none" strike="noStrike" kern="1200" baseline="0" dirty="0">
                <a:solidFill>
                  <a:schemeClr val="tx1"/>
                </a:solidFill>
                <a:latin typeface="+mn-lt"/>
                <a:ea typeface="+mn-ea"/>
                <a:cs typeface="+mn-cs"/>
              </a:rPr>
              <a:t>Planning and preparing the platform and environment on which the solution will be built (for example, SQL Server R services).</a:t>
            </a:r>
          </a:p>
          <a:p>
            <a:r>
              <a:rPr lang="en-US" sz="1200" b="1" i="0" u="none" strike="noStrike" kern="1200" baseline="0" dirty="0">
                <a:solidFill>
                  <a:schemeClr val="tx1"/>
                </a:solidFill>
                <a:latin typeface="+mn-lt"/>
                <a:ea typeface="+mn-ea"/>
                <a:cs typeface="+mn-cs"/>
              </a:rPr>
              <a:t>3. </a:t>
            </a:r>
            <a:r>
              <a:rPr lang="en-US" sz="1200" b="0" i="0" u="none" strike="noStrike" kern="1200" baseline="0" dirty="0">
                <a:solidFill>
                  <a:schemeClr val="tx1"/>
                </a:solidFill>
                <a:latin typeface="+mn-lt"/>
                <a:ea typeface="+mn-ea"/>
                <a:cs typeface="+mn-cs"/>
              </a:rPr>
              <a:t>Data ingestion from a source to the environment. (Data cleansing is often needed.) Considerations</a:t>
            </a:r>
          </a:p>
          <a:p>
            <a:r>
              <a:rPr lang="en-US" sz="1200" b="0" i="0" u="none" strike="noStrike" kern="1200" baseline="0" dirty="0">
                <a:solidFill>
                  <a:schemeClr val="tx1"/>
                </a:solidFill>
                <a:latin typeface="+mn-lt"/>
                <a:ea typeface="+mn-ea"/>
                <a:cs typeface="+mn-cs"/>
              </a:rPr>
              <a:t>for data ingestion include the following:</a:t>
            </a:r>
          </a:p>
          <a:p>
            <a:r>
              <a:rPr lang="en-US" sz="1200" b="0" i="0" u="none" strike="noStrike" kern="1200" baseline="0" dirty="0">
                <a:solidFill>
                  <a:schemeClr val="tx1"/>
                </a:solidFill>
                <a:latin typeface="+mn-lt"/>
                <a:ea typeface="+mn-ea"/>
                <a:cs typeface="+mn-cs"/>
              </a:rPr>
              <a:t> Data: on-premises or cloud; database or files; small, medium, and big data</a:t>
            </a:r>
          </a:p>
          <a:p>
            <a:r>
              <a:rPr lang="en-US" sz="1200" b="0" i="0" u="none" strike="noStrike" kern="1200" baseline="0" dirty="0">
                <a:solidFill>
                  <a:schemeClr val="tx1"/>
                </a:solidFill>
                <a:latin typeface="+mn-lt"/>
                <a:ea typeface="+mn-ea"/>
                <a:cs typeface="+mn-cs"/>
              </a:rPr>
              <a:t> Pipeline: streaming or batch; low or high frequency</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Format: structured or unstructured; data validation and clean-up</a:t>
            </a:r>
          </a:p>
          <a:p>
            <a:r>
              <a:rPr lang="en-US" sz="1200" b="0" i="0" u="none" strike="noStrike" kern="1200" baseline="0" dirty="0">
                <a:solidFill>
                  <a:schemeClr val="tx1"/>
                </a:solidFill>
                <a:latin typeface="+mn-lt"/>
                <a:ea typeface="+mn-ea"/>
                <a:cs typeface="+mn-cs"/>
              </a:rPr>
              <a:t> Analytics: on-premises or cloud; database or data lake</a:t>
            </a:r>
          </a:p>
          <a:p>
            <a:r>
              <a:rPr lang="en-US" sz="1200" b="1" i="0" u="none" strike="noStrike" kern="1200" baseline="0" dirty="0">
                <a:solidFill>
                  <a:schemeClr val="tx1"/>
                </a:solidFill>
                <a:latin typeface="+mn-lt"/>
                <a:ea typeface="+mn-ea"/>
                <a:cs typeface="+mn-cs"/>
              </a:rPr>
              <a:t>4. </a:t>
            </a:r>
            <a:r>
              <a:rPr lang="en-US" sz="1200" b="0" i="0" u="none" strike="noStrike" kern="1200" baseline="0" dirty="0">
                <a:solidFill>
                  <a:schemeClr val="tx1"/>
                </a:solidFill>
                <a:latin typeface="+mn-lt"/>
                <a:ea typeface="+mn-ea"/>
                <a:cs typeface="+mn-cs"/>
              </a:rPr>
              <a:t>Exploratory data analysis, summarization, and visualization. Methods can include the following:</a:t>
            </a:r>
          </a:p>
          <a:p>
            <a:r>
              <a:rPr lang="en-US" sz="1200" b="0" i="0" u="none" strike="noStrike" kern="1200" baseline="0" dirty="0">
                <a:solidFill>
                  <a:schemeClr val="tx1"/>
                </a:solidFill>
                <a:latin typeface="+mn-lt"/>
                <a:ea typeface="+mn-ea"/>
                <a:cs typeface="+mn-cs"/>
              </a:rPr>
              <a:t> Data dimensions, types, statistical summary, missing values</a:t>
            </a:r>
          </a:p>
          <a:p>
            <a:r>
              <a:rPr lang="en-US" sz="1200" b="0" i="0" u="none" strike="noStrike" kern="1200" baseline="0" dirty="0">
                <a:solidFill>
                  <a:schemeClr val="tx1"/>
                </a:solidFill>
                <a:latin typeface="+mn-lt"/>
                <a:ea typeface="+mn-ea"/>
                <a:cs typeface="+mn-cs"/>
              </a:rPr>
              <a:t> Distribution, histogram, boxplot, relationships, and so on</a:t>
            </a:r>
          </a:p>
          <a:p>
            <a:r>
              <a:rPr lang="en-US" sz="1200" b="0" i="0" u="none" strike="noStrike" kern="1200" baseline="0" dirty="0">
                <a:solidFill>
                  <a:schemeClr val="tx1"/>
                </a:solidFill>
                <a:latin typeface="+mn-lt"/>
                <a:ea typeface="+mn-ea"/>
                <a:cs typeface="+mn-cs"/>
              </a:rPr>
              <a:t> Statistical significance (t-test), fit (chi-squared test), and so on</a:t>
            </a:r>
          </a:p>
          <a:p>
            <a:r>
              <a:rPr lang="en-US" sz="1200" b="1" i="0" u="none" strike="noStrike" kern="1200" baseline="0" dirty="0">
                <a:solidFill>
                  <a:schemeClr val="tx1"/>
                </a:solidFill>
                <a:latin typeface="+mn-lt"/>
                <a:ea typeface="+mn-ea"/>
                <a:cs typeface="+mn-cs"/>
              </a:rPr>
              <a:t>5. </a:t>
            </a:r>
            <a:r>
              <a:rPr lang="en-US" sz="1200" b="0" i="0" u="none" strike="noStrike" kern="1200" baseline="0" dirty="0">
                <a:solidFill>
                  <a:schemeClr val="tx1"/>
                </a:solidFill>
                <a:latin typeface="+mn-lt"/>
                <a:ea typeface="+mn-ea"/>
                <a:cs typeface="+mn-cs"/>
              </a:rPr>
              <a:t>Identifying the dependent (target) and independent variables (also referred to as predictors or</a:t>
            </a:r>
          </a:p>
          <a:p>
            <a:r>
              <a:rPr lang="en-US" sz="1200" b="0" i="0" u="none" strike="noStrike" kern="1200" baseline="0" dirty="0">
                <a:solidFill>
                  <a:schemeClr val="tx1"/>
                </a:solidFill>
                <a:latin typeface="+mn-lt"/>
                <a:ea typeface="+mn-ea"/>
                <a:cs typeface="+mn-cs"/>
              </a:rPr>
              <a:t>features). Generating and/or selecting the features on which a predictive model will be created.</a:t>
            </a:r>
          </a:p>
          <a:p>
            <a:r>
              <a:rPr lang="en-US" sz="1200" b="1" i="0" u="none" strike="noStrike" kern="1200" baseline="0" dirty="0">
                <a:solidFill>
                  <a:schemeClr val="tx1"/>
                </a:solidFill>
                <a:latin typeface="+mn-lt"/>
                <a:ea typeface="+mn-ea"/>
                <a:cs typeface="+mn-cs"/>
              </a:rPr>
              <a:t>6. </a:t>
            </a:r>
            <a:r>
              <a:rPr lang="en-US" sz="1200" b="0" i="0" u="none" strike="noStrike" kern="1200" baseline="0" dirty="0">
                <a:solidFill>
                  <a:schemeClr val="tx1"/>
                </a:solidFill>
                <a:latin typeface="+mn-lt"/>
                <a:ea typeface="+mn-ea"/>
                <a:cs typeface="+mn-cs"/>
              </a:rPr>
              <a:t>Creating predictive models using statistical and/or machine learning algorithms. Evaluating such</a:t>
            </a:r>
          </a:p>
          <a:p>
            <a:r>
              <a:rPr lang="en-US" sz="1200" b="0" i="0" u="none" strike="noStrike" kern="1200" baseline="0" dirty="0">
                <a:solidFill>
                  <a:schemeClr val="tx1"/>
                </a:solidFill>
                <a:latin typeface="+mn-lt"/>
                <a:ea typeface="+mn-ea"/>
                <a:cs typeface="+mn-cs"/>
              </a:rPr>
              <a:t>models for accuracy. If the accuracy is not appropriate for deploying the model, you can reiterate</a:t>
            </a:r>
          </a:p>
          <a:p>
            <a:r>
              <a:rPr lang="en-US" sz="1200" b="0" i="0" u="none" strike="noStrike" kern="1200" baseline="0" dirty="0">
                <a:solidFill>
                  <a:schemeClr val="tx1"/>
                </a:solidFill>
                <a:latin typeface="+mn-lt"/>
                <a:ea typeface="+mn-ea"/>
                <a:cs typeface="+mn-cs"/>
              </a:rPr>
              <a:t>steps 4, 5, and 6.</a:t>
            </a:r>
          </a:p>
          <a:p>
            <a:r>
              <a:rPr lang="en-US" sz="1200" b="1" i="0" u="none" strike="noStrike" kern="1200" baseline="0" dirty="0">
                <a:solidFill>
                  <a:schemeClr val="tx1"/>
                </a:solidFill>
                <a:latin typeface="+mn-lt"/>
                <a:ea typeface="+mn-ea"/>
                <a:cs typeface="+mn-cs"/>
              </a:rPr>
              <a:t>7. </a:t>
            </a:r>
            <a:r>
              <a:rPr lang="en-US" sz="1200" b="0" i="0" u="none" strike="noStrike" kern="1200" baseline="0" dirty="0">
                <a:solidFill>
                  <a:schemeClr val="tx1"/>
                </a:solidFill>
                <a:latin typeface="+mn-lt"/>
                <a:ea typeface="+mn-ea"/>
                <a:cs typeface="+mn-cs"/>
              </a:rPr>
              <a:t>Saving and deploying the model into a predictive service for consumption.</a:t>
            </a:r>
          </a:p>
          <a:p>
            <a:r>
              <a:rPr lang="en-US" sz="1200" b="0" i="0" u="none" strike="noStrike" kern="1200" baseline="0" dirty="0">
                <a:solidFill>
                  <a:schemeClr val="tx1"/>
                </a:solidFill>
                <a:latin typeface="+mn-lt"/>
                <a:ea typeface="+mn-ea"/>
                <a:cs typeface="+mn-cs"/>
              </a:rPr>
              <a:t>F</a:t>
            </a:r>
            <a:endParaRPr lang="en-US" dirty="0"/>
          </a:p>
        </p:txBody>
      </p:sp>
      <p:sp>
        <p:nvSpPr>
          <p:cNvPr id="4" name="Slide Number Placeholder 3"/>
          <p:cNvSpPr>
            <a:spLocks noGrp="1"/>
          </p:cNvSpPr>
          <p:nvPr>
            <p:ph type="sldNum" sz="quarter" idx="10"/>
          </p:nvPr>
        </p:nvSpPr>
        <p:spPr/>
        <p:txBody>
          <a:bodyPr/>
          <a:lstStyle/>
          <a:p>
            <a:fld id="{E21987F5-6939-4786-AF62-E04E48E96EEB}" type="slidenum">
              <a:rPr lang="en-US" smtClean="0"/>
              <a:t>48</a:t>
            </a:fld>
            <a:endParaRPr lang="en-US"/>
          </a:p>
        </p:txBody>
      </p:sp>
    </p:spTree>
    <p:extLst>
      <p:ext uri="{BB962C8B-B14F-4D97-AF65-F5344CB8AC3E}">
        <p14:creationId xmlns:p14="http://schemas.microsoft.com/office/powerpoint/2010/main" val="15207703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1/10/2019 7:55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49</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8764658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1/10/2019 7:55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50</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6900605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1/10/2019 7:55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51</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3717898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http://openclassroom.stanford.edu/MainFolder/courses/MachineLearning/exercises/ex8materials/ex8b_10.png</a:t>
            </a:r>
          </a:p>
          <a:p>
            <a:r>
              <a:rPr lang="en-US" dirty="0"/>
              <a:t>http://docs.oracle.com/cd/B28359_01/datamine.111/b28129/img/scatter_plot_nonlinear.gif</a:t>
            </a:r>
          </a:p>
          <a:p>
            <a:r>
              <a:rPr lang="en-US" dirty="0"/>
              <a:t>http://spectrum.ieee.org/img/RecommendNEWf1-1348253703748.jpg</a:t>
            </a:r>
          </a:p>
          <a:p>
            <a:endParaRPr lang="en-US" dirty="0"/>
          </a:p>
          <a:p>
            <a:endParaRPr lang="en-US" dirty="0"/>
          </a:p>
        </p:txBody>
      </p:sp>
      <p:sp>
        <p:nvSpPr>
          <p:cNvPr id="4" name="Header Placeholder 3"/>
          <p:cNvSpPr>
            <a:spLocks noGrp="1"/>
          </p:cNvSpPr>
          <p:nvPr>
            <p:ph type="hdr" sz="quarter" idx="10"/>
          </p:nvPr>
        </p:nvSpPr>
        <p:spPr/>
        <p:txBody>
          <a:bodyPr/>
          <a:lstStyle/>
          <a:p>
            <a:r>
              <a:rPr lang="en-US"/>
              <a:t>Server &amp; Tools Business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6FE629A-1E79-4E31-9BE5-687C75F419CF}" type="datetime1">
              <a:rPr lang="en-US" smtClean="0"/>
              <a:t>1/10/2019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41720219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1/10/2019 7:55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53</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4707050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1/10/2019 7:55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54</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750619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50485" indent="-350485">
              <a:lnSpc>
                <a:spcPct val="107000"/>
              </a:lnSpc>
              <a:buFont typeface="Symbol" panose="05050102010706020507" pitchFamily="18" charset="2"/>
              <a:buChar char=""/>
            </a:pPr>
            <a:endParaRPr lang="en-US"/>
          </a:p>
        </p:txBody>
      </p:sp>
      <p:sp>
        <p:nvSpPr>
          <p:cNvPr id="4" name="Header Placeholder 3"/>
          <p:cNvSpPr>
            <a:spLocks noGrp="1"/>
          </p:cNvSpPr>
          <p:nvPr>
            <p:ph type="hdr" sz="quarter" idx="10"/>
          </p:nvPr>
        </p:nvSpPr>
        <p:spPr/>
        <p:txBody>
          <a:bodyPr/>
          <a:lstStyle/>
          <a:p>
            <a:pPr defTabSz="934627">
              <a:defRPr/>
            </a:pPr>
            <a:r>
              <a:rPr lang="en-US" sz="1800" kern="0">
                <a:solidFill>
                  <a:sysClr val="windowText" lastClr="000000"/>
                </a:solidFill>
              </a:rPr>
              <a:t>Microsoft Ignite 2016</a:t>
            </a:r>
          </a:p>
        </p:txBody>
      </p:sp>
      <p:sp>
        <p:nvSpPr>
          <p:cNvPr id="5" name="Footer Placeholder 4"/>
          <p:cNvSpPr>
            <a:spLocks noGrp="1"/>
          </p:cNvSpPr>
          <p:nvPr>
            <p:ph type="ftr" sz="quarter" idx="11"/>
          </p:nvPr>
        </p:nvSpPr>
        <p:spPr/>
        <p:txBody>
          <a:bodyPr/>
          <a:lstStyle/>
          <a:p>
            <a:pPr defTabSz="952072"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4627">
              <a:defRPr/>
            </a:pPr>
            <a:fld id="{38EEC551-8CDA-4EB6-89BB-2A86C9F091C8}" type="datetime8">
              <a:rPr lang="en-US" sz="1800" kern="0">
                <a:solidFill>
                  <a:sysClr val="windowText" lastClr="000000"/>
                </a:solidFill>
              </a:rPr>
              <a:pPr defTabSz="934627">
                <a:defRPr/>
              </a:pPr>
              <a:t>1/10/2019 7:57 AM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34627">
              <a:defRPr/>
            </a:pPr>
            <a:fld id="{B4008EB6-D09E-4580-8CD6-DDB14511944F}" type="slidenum">
              <a:rPr lang="en-US" sz="1800" kern="0">
                <a:solidFill>
                  <a:sysClr val="windowText" lastClr="000000"/>
                </a:solidFill>
              </a:rPr>
              <a:pPr defTabSz="934627">
                <a:defRPr/>
              </a:pPr>
              <a:t>6</a:t>
            </a:fld>
            <a:endParaRPr lang="en-US" sz="1800" kern="0">
              <a:solidFill>
                <a:sysClr val="windowText" lastClr="000000"/>
              </a:solidFill>
            </a:endParaRPr>
          </a:p>
        </p:txBody>
      </p:sp>
    </p:spTree>
    <p:extLst>
      <p:ext uri="{BB962C8B-B14F-4D97-AF65-F5344CB8AC3E}">
        <p14:creationId xmlns:p14="http://schemas.microsoft.com/office/powerpoint/2010/main" val="35222663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1/10/2019 7:55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55</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425708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indent="0" algn="l" defTabSz="457200" rtl="0" eaLnBrk="1" fontAlgn="base" latinLnBrk="0" hangingPunct="1">
              <a:lnSpc>
                <a:spcPct val="100000"/>
              </a:lnSpc>
              <a:spcBef>
                <a:spcPct val="30000"/>
              </a:spcBef>
              <a:spcAft>
                <a:spcPct val="0"/>
              </a:spcAft>
              <a:buClrTx/>
              <a:buSzTx/>
              <a:buFontTx/>
              <a:buNone/>
              <a:tabLst/>
              <a:defRPr/>
            </a:pPr>
            <a:r>
              <a:rPr lang="en-US" dirty="0">
                <a:solidFill>
                  <a:srgbClr val="505050"/>
                </a:solidFill>
              </a:rPr>
              <a:t>In unsupervised learning, data points have no labels associated with them. Instead, the goal of an unsupervised learning algorithm is to organize the data in some way or to describe its structure. This can mean grouping it into clusters or finding different ways of looking at complex data so that it appears simpler or more organized.</a:t>
            </a:r>
          </a:p>
          <a:p>
            <a:pPr marL="0" marR="0" indent="0" algn="l" defTabSz="457200" rtl="0" eaLnBrk="1" fontAlgn="base" latinLnBrk="0" hangingPunct="1">
              <a:lnSpc>
                <a:spcPct val="100000"/>
              </a:lnSpc>
              <a:spcBef>
                <a:spcPct val="30000"/>
              </a:spcBef>
              <a:spcAft>
                <a:spcPct val="0"/>
              </a:spcAft>
              <a:buClrTx/>
              <a:buSzTx/>
              <a:buFontTx/>
              <a:buNone/>
              <a:tabLst/>
              <a:defRPr/>
            </a:pPr>
            <a:endParaRPr lang="en-US" dirty="0">
              <a:solidFill>
                <a:srgbClr val="505050"/>
              </a:solidFill>
            </a:endParaRPr>
          </a:p>
          <a:p>
            <a:r>
              <a:rPr lang="en-GB" b="1" dirty="0">
                <a:effectLst/>
              </a:rPr>
              <a:t>Clustering Algorithms</a:t>
            </a:r>
          </a:p>
          <a:p>
            <a:r>
              <a:rPr lang="en-GB" dirty="0">
                <a:effectLst/>
              </a:rPr>
              <a:t>Clustering uses unsupervised learning to group data into distinct classes. A major difference between clustering and classification problems is that the outcome of clustering is unknown beforehand. Before clustering we do not know the cluster to which</a:t>
            </a:r>
          </a:p>
          <a:p>
            <a:r>
              <a:rPr lang="en-GB" dirty="0">
                <a:effectLst/>
              </a:rPr>
              <a:t>each data point belongs.</a:t>
            </a:r>
          </a:p>
          <a:p>
            <a:endParaRPr lang="en-GB" dirty="0">
              <a:effectLst/>
            </a:endParaRPr>
          </a:p>
          <a:p>
            <a:r>
              <a:rPr lang="en-GB" dirty="0">
                <a:effectLst/>
              </a:rPr>
              <a:t>Clustering models identify relationships in a dataset that you might not logically derive through casual observation. For example, you can logically discern that people who commute to their jobs by bicycle do not typically live a long distance from where they work. The algorithm, however, can find other characteristics about bicycle commuters that are not as obvious. In the following diagram, cluster A represents data about people who tend to drive to work, while cluster B represents data about people who tend to ride bicycles to work.</a:t>
            </a:r>
          </a:p>
          <a:p>
            <a:r>
              <a:rPr lang="en-GB" dirty="0"/>
              <a:t>http://msdn.microsoft.com/en-us/library/ms174879.aspx</a:t>
            </a:r>
          </a:p>
          <a:p>
            <a:endParaRPr lang="en-GB" dirty="0"/>
          </a:p>
          <a:p>
            <a:pPr marL="0" marR="0" indent="0" algn="l" defTabSz="457200" rtl="0" eaLnBrk="1" fontAlgn="base" latinLnBrk="0" hangingPunct="1">
              <a:lnSpc>
                <a:spcPct val="100000"/>
              </a:lnSpc>
              <a:spcBef>
                <a:spcPct val="30000"/>
              </a:spcBef>
              <a:spcAft>
                <a:spcPct val="0"/>
              </a:spcAft>
              <a:buClrTx/>
              <a:buSzTx/>
              <a:buFontTx/>
              <a:buNone/>
              <a:tabLst/>
              <a:defRPr/>
            </a:pPr>
            <a:endParaRPr lang="en-US" dirty="0">
              <a:solidFill>
                <a:srgbClr val="505050"/>
              </a:solidFill>
            </a:endParaRPr>
          </a:p>
          <a:p>
            <a:endParaRPr lang="en-US" dirty="0"/>
          </a:p>
          <a:p>
            <a:endParaRPr lang="en-US" dirty="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1/10/2019 7:55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56</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3471197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1/10/2019 7:55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57</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6673495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1/10/2019 7:55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58</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0097450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1/10/2019 7:55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59</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41786940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indent="0" algn="l" defTabSz="457200" rtl="0" eaLnBrk="1" fontAlgn="base" latinLnBrk="0" hangingPunct="1">
              <a:lnSpc>
                <a:spcPct val="100000"/>
              </a:lnSpc>
              <a:spcBef>
                <a:spcPct val="30000"/>
              </a:spcBef>
              <a:spcAft>
                <a:spcPct val="0"/>
              </a:spcAft>
              <a:buClrTx/>
              <a:buSzTx/>
              <a:buFontTx/>
              <a:buNone/>
              <a:tabLst/>
              <a:defRPr/>
            </a:pPr>
            <a:r>
              <a:rPr lang="en-US" dirty="0">
                <a:solidFill>
                  <a:srgbClr val="505050"/>
                </a:solidFill>
              </a:rPr>
              <a:t>A Machine Learning Studio experiment consists of dragging components to a canvas, and connecting them in order to </a:t>
            </a:r>
            <a:r>
              <a:rPr lang="en-US" i="1" dirty="0">
                <a:solidFill>
                  <a:srgbClr val="505050"/>
                </a:solidFill>
              </a:rPr>
              <a:t>create a model</a:t>
            </a:r>
            <a:r>
              <a:rPr lang="en-US" dirty="0">
                <a:solidFill>
                  <a:srgbClr val="505050"/>
                </a:solidFill>
              </a:rPr>
              <a:t>, </a:t>
            </a:r>
            <a:r>
              <a:rPr lang="en-US" i="1" dirty="0">
                <a:solidFill>
                  <a:srgbClr val="505050"/>
                </a:solidFill>
              </a:rPr>
              <a:t>train the model</a:t>
            </a:r>
            <a:r>
              <a:rPr lang="en-US" dirty="0">
                <a:solidFill>
                  <a:srgbClr val="505050"/>
                </a:solidFill>
              </a:rPr>
              <a:t>, and </a:t>
            </a:r>
            <a:r>
              <a:rPr lang="en-US" i="1" dirty="0">
                <a:solidFill>
                  <a:srgbClr val="505050"/>
                </a:solidFill>
              </a:rPr>
              <a:t>score and test the model</a:t>
            </a:r>
            <a:r>
              <a:rPr lang="en-US" dirty="0">
                <a:solidFill>
                  <a:srgbClr val="505050"/>
                </a:solidFill>
              </a:rPr>
              <a:t>. The experiment uses predictive modeling techniques in the form of Machine Learning Studio modules that ingest data, train a model against it, and apply the model to new data. You can also add modules to preprocess data and select features, split data into training and test sets, and evaluate or cross-validate the quality of your model.</a:t>
            </a:r>
            <a:endParaRPr lang="en-US" dirty="0"/>
          </a:p>
          <a:p>
            <a:endParaRPr lang="en-US" dirty="0"/>
          </a:p>
          <a:p>
            <a:endParaRPr lang="en-US" dirty="0"/>
          </a:p>
          <a:p>
            <a:endParaRPr lang="en-US" dirty="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1/10/2019 7:55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60</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2228453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indent="0" algn="l" defTabSz="457200" rtl="0" eaLnBrk="1" fontAlgn="base" latinLnBrk="0" hangingPunct="1">
              <a:lnSpc>
                <a:spcPct val="100000"/>
              </a:lnSpc>
              <a:spcBef>
                <a:spcPct val="30000"/>
              </a:spcBef>
              <a:spcAft>
                <a:spcPct val="0"/>
              </a:spcAft>
              <a:buClrTx/>
              <a:buSzTx/>
              <a:buFontTx/>
              <a:buNone/>
              <a:tabLst/>
              <a:defRPr/>
            </a:pPr>
            <a:r>
              <a:rPr lang="en-US" dirty="0">
                <a:solidFill>
                  <a:srgbClr val="505050"/>
                </a:solidFill>
              </a:rPr>
              <a:t>A Machine Learning Studio experiment consists of dragging components to a canvas, and connecting them in order to </a:t>
            </a:r>
            <a:r>
              <a:rPr lang="en-US" i="1" dirty="0">
                <a:solidFill>
                  <a:srgbClr val="505050"/>
                </a:solidFill>
              </a:rPr>
              <a:t>create a model</a:t>
            </a:r>
            <a:r>
              <a:rPr lang="en-US" dirty="0">
                <a:solidFill>
                  <a:srgbClr val="505050"/>
                </a:solidFill>
              </a:rPr>
              <a:t>, </a:t>
            </a:r>
            <a:r>
              <a:rPr lang="en-US" i="1" dirty="0">
                <a:solidFill>
                  <a:srgbClr val="505050"/>
                </a:solidFill>
              </a:rPr>
              <a:t>train the model</a:t>
            </a:r>
            <a:r>
              <a:rPr lang="en-US" dirty="0">
                <a:solidFill>
                  <a:srgbClr val="505050"/>
                </a:solidFill>
              </a:rPr>
              <a:t>, and </a:t>
            </a:r>
            <a:r>
              <a:rPr lang="en-US" i="1" dirty="0">
                <a:solidFill>
                  <a:srgbClr val="505050"/>
                </a:solidFill>
              </a:rPr>
              <a:t>score and test the model</a:t>
            </a:r>
            <a:r>
              <a:rPr lang="en-US" dirty="0">
                <a:solidFill>
                  <a:srgbClr val="505050"/>
                </a:solidFill>
              </a:rPr>
              <a:t>. The experiment uses predictive modeling techniques in the form of Machine Learning Studio modules that ingest data, train a model against it, and apply the model to new data. You can also add modules to preprocess data and select features, split data into training and test sets, and evaluate or cross-validate the quality of your model.</a:t>
            </a:r>
            <a:endParaRPr lang="en-US" dirty="0"/>
          </a:p>
          <a:p>
            <a:endParaRPr lang="en-US" dirty="0"/>
          </a:p>
          <a:p>
            <a:endParaRPr lang="en-US" dirty="0"/>
          </a:p>
          <a:p>
            <a:endParaRPr lang="en-US" dirty="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1/10/2019 7:55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61</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42015839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D3E44BDE-2AB0-49D2-8E67-B5D3E7155170}" type="datetime8">
              <a:rPr lang="en-US" smtClean="0">
                <a:solidFill>
                  <a:prstClr val="black"/>
                </a:solidFill>
              </a:rPr>
              <a:t>1/10/2019 7:55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62</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07187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1/10/2019 7:57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967319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pPr>
            <a:r>
              <a:rPr lang="en-US" dirty="0"/>
              <a:t>DEMO: Show Excel Flash-Fill from local drive</a:t>
            </a:r>
          </a:p>
        </p:txBody>
      </p:sp>
      <p:sp>
        <p:nvSpPr>
          <p:cNvPr id="4" name="Header Placeholder 3"/>
          <p:cNvSpPr>
            <a:spLocks noGrp="1"/>
          </p:cNvSpPr>
          <p:nvPr>
            <p:ph type="hdr" sz="quarter" idx="10"/>
          </p:nvPr>
        </p:nvSpPr>
        <p:spPr/>
        <p:txBody>
          <a:bodyPr/>
          <a:lstStyle/>
          <a:p>
            <a:pPr defTabSz="934627">
              <a:defRPr/>
            </a:pPr>
            <a:r>
              <a:rPr lang="en-US" sz="1800" kern="0">
                <a:solidFill>
                  <a:sysClr val="windowText" lastClr="000000"/>
                </a:solidFill>
              </a:rPr>
              <a:t>Microsoft Ignite 2016</a:t>
            </a:r>
          </a:p>
        </p:txBody>
      </p:sp>
      <p:sp>
        <p:nvSpPr>
          <p:cNvPr id="5" name="Footer Placeholder 4"/>
          <p:cNvSpPr>
            <a:spLocks noGrp="1"/>
          </p:cNvSpPr>
          <p:nvPr>
            <p:ph type="ftr" sz="quarter" idx="11"/>
          </p:nvPr>
        </p:nvSpPr>
        <p:spPr/>
        <p:txBody>
          <a:bodyPr/>
          <a:lstStyle/>
          <a:p>
            <a:pPr defTabSz="952072"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4627">
              <a:defRPr/>
            </a:pPr>
            <a:fld id="{38EEC551-8CDA-4EB6-89BB-2A86C9F091C8}" type="datetime8">
              <a:rPr lang="en-US" sz="1800" kern="0">
                <a:solidFill>
                  <a:sysClr val="windowText" lastClr="000000"/>
                </a:solidFill>
              </a:rPr>
              <a:pPr defTabSz="934627">
                <a:defRPr/>
              </a:pPr>
              <a:t>1/10/2019 7:57 AM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34627">
              <a:defRPr/>
            </a:pPr>
            <a:fld id="{B4008EB6-D09E-4580-8CD6-DDB14511944F}" type="slidenum">
              <a:rPr lang="en-US" sz="1800" kern="0">
                <a:solidFill>
                  <a:sysClr val="windowText" lastClr="000000"/>
                </a:solidFill>
              </a:rPr>
              <a:pPr defTabSz="934627">
                <a:defRPr/>
              </a:pPr>
              <a:t>8</a:t>
            </a:fld>
            <a:endParaRPr lang="en-US" sz="1800" kern="0">
              <a:solidFill>
                <a:sysClr val="windowText" lastClr="000000"/>
              </a:solidFill>
            </a:endParaRPr>
          </a:p>
        </p:txBody>
      </p:sp>
    </p:spTree>
    <p:extLst>
      <p:ext uri="{BB962C8B-B14F-4D97-AF65-F5344CB8AC3E}">
        <p14:creationId xmlns:p14="http://schemas.microsoft.com/office/powerpoint/2010/main" val="887632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Flash-Fill demo, or run video</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1/10/2019 7:57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692119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34627">
              <a:defRPr/>
            </a:pPr>
            <a:r>
              <a:rPr lang="en-US" sz="1800" kern="0">
                <a:solidFill>
                  <a:sysClr val="windowText" lastClr="000000"/>
                </a:solidFill>
              </a:rPr>
              <a:t>Microsoft Ignite 2016</a:t>
            </a:r>
          </a:p>
        </p:txBody>
      </p:sp>
      <p:sp>
        <p:nvSpPr>
          <p:cNvPr id="5" name="Footer Placeholder 4"/>
          <p:cNvSpPr>
            <a:spLocks noGrp="1"/>
          </p:cNvSpPr>
          <p:nvPr>
            <p:ph type="ftr" sz="quarter" idx="11"/>
          </p:nvPr>
        </p:nvSpPr>
        <p:spPr/>
        <p:txBody>
          <a:bodyPr/>
          <a:lstStyle/>
          <a:p>
            <a:pPr defTabSz="952072"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4627">
              <a:defRPr/>
            </a:pPr>
            <a:fld id="{38EEC551-8CDA-4EB6-89BB-2A86C9F091C8}" type="datetime8">
              <a:rPr lang="en-US" sz="1800" kern="0">
                <a:solidFill>
                  <a:sysClr val="windowText" lastClr="000000"/>
                </a:solidFill>
              </a:rPr>
              <a:pPr defTabSz="934627">
                <a:defRPr/>
              </a:pPr>
              <a:t>1/10/2019 7:57 AM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34627">
              <a:defRPr/>
            </a:pPr>
            <a:fld id="{B4008EB6-D09E-4580-8CD6-DDB14511944F}" type="slidenum">
              <a:rPr lang="en-US" sz="1800" kern="0">
                <a:solidFill>
                  <a:sysClr val="windowText" lastClr="000000"/>
                </a:solidFill>
              </a:rPr>
              <a:pPr defTabSz="934627">
                <a:defRPr/>
              </a:pPr>
              <a:t>10</a:t>
            </a:fld>
            <a:endParaRPr lang="en-US" sz="1800" kern="0">
              <a:solidFill>
                <a:sysClr val="windowText" lastClr="000000"/>
              </a:solidFill>
            </a:endParaRPr>
          </a:p>
        </p:txBody>
      </p:sp>
    </p:spTree>
    <p:extLst>
      <p:ext uri="{BB962C8B-B14F-4D97-AF65-F5344CB8AC3E}">
        <p14:creationId xmlns:p14="http://schemas.microsoft.com/office/powerpoint/2010/main" val="13637154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1/10/2019 7:57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60178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771" y="4"/>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10"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Services</a:t>
            </a:r>
            <a:endParaRPr lang="en-US" sz="2400" dirty="0">
              <a:latin typeface="Segoe UI"/>
            </a:endParaRPr>
          </a:p>
        </p:txBody>
      </p:sp>
      <p:sp>
        <p:nvSpPr>
          <p:cNvPr id="13" name="Title 1">
            <a:extLst>
              <a:ext uri="{FF2B5EF4-FFF2-40B4-BE49-F238E27FC236}">
                <a16:creationId xmlns:a16="http://schemas.microsoft.com/office/drawing/2014/main" id="{091DC317-FD34-408A-AA1D-1FFE345D4F02}"/>
              </a:ext>
            </a:extLst>
          </p:cNvPr>
          <p:cNvSpPr>
            <a:spLocks noGrp="1"/>
          </p:cNvSpPr>
          <p:nvPr>
            <p:ph type="title" hasCustomPrompt="1"/>
          </p:nvPr>
        </p:nvSpPr>
        <p:spPr>
          <a:xfrm>
            <a:off x="274702" y="2125677"/>
            <a:ext cx="6402388" cy="3657560"/>
          </a:xfrm>
        </p:spPr>
        <p:txBody>
          <a:bodyPr/>
          <a:lstStyle>
            <a:lvl1pPr>
              <a:defRPr lang="en-US" sz="4000" b="0" kern="1200" cap="none" spc="-100" baseline="0" dirty="0">
                <a:ln w="3175">
                  <a:noFill/>
                </a:ln>
                <a:gradFill>
                  <a:gsLst>
                    <a:gs pos="57576">
                      <a:srgbClr val="FFFFFF"/>
                    </a:gs>
                    <a:gs pos="35000">
                      <a:srgbClr val="FFFFFF"/>
                    </a:gs>
                  </a:gsLst>
                  <a:lin ang="5400000" scaled="0"/>
                </a:gradFill>
                <a:effectLst/>
                <a:latin typeface="+mj-lt"/>
                <a:ea typeface="+mn-ea"/>
                <a:cs typeface="Segoe UI" pitchFamily="34" charset="0"/>
              </a:defRPr>
            </a:lvl1pPr>
          </a:lstStyle>
          <a:p>
            <a:r>
              <a:rPr lang="en-US" sz="4000" dirty="0"/>
              <a:t>&lt;&lt;Module Title&gt;&gt;</a:t>
            </a:r>
            <a:endParaRPr lang="en-US" sz="3200" i="1" dirty="0"/>
          </a:p>
        </p:txBody>
      </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0"/>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10"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Services</a:t>
            </a:r>
            <a:endParaRPr lang="en-US" sz="2400" dirty="0">
              <a:latin typeface="Segoe UI"/>
            </a:endParaRPr>
          </a:p>
        </p:txBody>
      </p:sp>
    </p:spTree>
    <p:extLst>
      <p:ext uri="{BB962C8B-B14F-4D97-AF65-F5344CB8AC3E}">
        <p14:creationId xmlns:p14="http://schemas.microsoft.com/office/powerpoint/2010/main" val="2678304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986539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52914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dirty="0"/>
              <a:t>Speaker name</a:t>
            </a:r>
          </a:p>
        </p:txBody>
      </p:sp>
      <p:grpSp>
        <p:nvGrpSpPr>
          <p:cNvPr id="27" name="Group 26">
            <a:extLst>
              <a:ext uri="{FF2B5EF4-FFF2-40B4-BE49-F238E27FC236}">
                <a16:creationId xmlns:a16="http://schemas.microsoft.com/office/drawing/2014/main" id="{43B08910-F1C3-47B2-8C69-1B107282064A}"/>
              </a:ext>
            </a:extLst>
          </p:cNvPr>
          <p:cNvGrpSpPr/>
          <p:nvPr/>
        </p:nvGrpSpPr>
        <p:grpSpPr bwMode="ltGray">
          <a:xfrm>
            <a:off x="6381565" y="-22273"/>
            <a:ext cx="6051037"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grpSp>
      </p:grpSp>
    </p:spTree>
    <p:extLst>
      <p:ext uri="{BB962C8B-B14F-4D97-AF65-F5344CB8AC3E}">
        <p14:creationId xmlns:p14="http://schemas.microsoft.com/office/powerpoint/2010/main" val="2688299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Tree>
    <p:extLst>
      <p:ext uri="{BB962C8B-B14F-4D97-AF65-F5344CB8AC3E}">
        <p14:creationId xmlns:p14="http://schemas.microsoft.com/office/powerpoint/2010/main" val="37969125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grpSp>
        <p:nvGrpSpPr>
          <p:cNvPr id="26" name="Group 25">
            <a:extLst>
              <a:ext uri="{FF2B5EF4-FFF2-40B4-BE49-F238E27FC236}">
                <a16:creationId xmlns:a16="http://schemas.microsoft.com/office/drawing/2014/main" id="{2BBF7881-8D09-4F22-B10B-0916A242A2CD}"/>
              </a:ext>
            </a:extLst>
          </p:cNvPr>
          <p:cNvGrpSpPr/>
          <p:nvPr/>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grpSp>
      </p:grpSp>
    </p:spTree>
    <p:extLst>
      <p:ext uri="{BB962C8B-B14F-4D97-AF65-F5344CB8AC3E}">
        <p14:creationId xmlns:p14="http://schemas.microsoft.com/office/powerpoint/2010/main" val="2872822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600059" y="466301"/>
            <a:ext cx="11239464" cy="767076"/>
          </a:xfrm>
        </p:spPr>
        <p:txBody>
          <a:bodyPr/>
          <a:lstStyle>
            <a:lvl1pPr>
              <a:defRPr sz="4896">
                <a:solidFill>
                  <a:srgbClr val="3F3F3F"/>
                </a:solidFill>
              </a:defRPr>
            </a:lvl1pPr>
          </a:lstStyle>
          <a:p>
            <a:r>
              <a:rPr lang="en-US" dirty="0"/>
              <a:t>Click to edit Master title style</a:t>
            </a:r>
          </a:p>
        </p:txBody>
      </p:sp>
    </p:spTree>
    <p:extLst>
      <p:ext uri="{BB962C8B-B14F-4D97-AF65-F5344CB8AC3E}">
        <p14:creationId xmlns:p14="http://schemas.microsoft.com/office/powerpoint/2010/main" val="325587391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grpSp>
        <p:nvGrpSpPr>
          <p:cNvPr id="26" name="Group 25">
            <a:extLst>
              <a:ext uri="{FF2B5EF4-FFF2-40B4-BE49-F238E27FC236}">
                <a16:creationId xmlns:a16="http://schemas.microsoft.com/office/drawing/2014/main" id="{94867548-8B9A-436D-9AB6-D7EA0AC78267}"/>
              </a:ext>
            </a:extLst>
          </p:cNvPr>
          <p:cNvGrpSpPr/>
          <p:nvPr/>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grpSp>
      </p:grpSp>
    </p:spTree>
    <p:extLst>
      <p:ext uri="{BB962C8B-B14F-4D97-AF65-F5344CB8AC3E}">
        <p14:creationId xmlns:p14="http://schemas.microsoft.com/office/powerpoint/2010/main" val="2349792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940691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Layout">
    <p:bg>
      <p:bgPr>
        <a:solidFill>
          <a:schemeClr val="bg1"/>
        </a:solidFill>
        <a:effectLst/>
      </p:bgPr>
    </p:bg>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43757281-38B1-4645-B42F-F4CAA8497F3E}"/>
              </a:ext>
            </a:extLst>
          </p:cNvPr>
          <p:cNvPicPr>
            <a:picLocks noChangeAspect="1"/>
          </p:cNvPicPr>
          <p:nvPr userDrawn="1"/>
        </p:nvPicPr>
        <p:blipFill>
          <a:blip r:embed="rId2"/>
          <a:srcRect l="20383" r="20383"/>
          <a:stretch>
            <a:fillRect/>
          </a:stretch>
        </p:blipFill>
        <p:spPr>
          <a:xfrm>
            <a:off x="6219825" y="0"/>
            <a:ext cx="6216650" cy="6992587"/>
          </a:xfrm>
          <a:prstGeom prst="rect">
            <a:avLst/>
          </a:prstGeom>
        </p:spPr>
      </p:pic>
      <p:sp>
        <p:nvSpPr>
          <p:cNvPr id="12" name="Content Placeholder 11">
            <a:extLst>
              <a:ext uri="{FF2B5EF4-FFF2-40B4-BE49-F238E27FC236}">
                <a16:creationId xmlns:a16="http://schemas.microsoft.com/office/drawing/2014/main" id="{BD88CD08-97B8-4AAA-BA50-91ABEF361A44}"/>
              </a:ext>
            </a:extLst>
          </p:cNvPr>
          <p:cNvSpPr>
            <a:spLocks noGrp="1"/>
          </p:cNvSpPr>
          <p:nvPr>
            <p:ph sz="quarter" idx="10" hasCustomPrompt="1"/>
          </p:nvPr>
        </p:nvSpPr>
        <p:spPr>
          <a:xfrm>
            <a:off x="228144" y="3268662"/>
            <a:ext cx="5486399" cy="1902059"/>
          </a:xfrm>
        </p:spPr>
        <p:txBody>
          <a:bodyPr/>
          <a:lstStyle>
            <a:lvl1pPr marL="0" indent="0">
              <a:buNone/>
              <a:defRPr/>
            </a:lvl1pPr>
          </a:lstStyle>
          <a:p>
            <a:r>
              <a:rPr lang="en-US" sz="3600" dirty="0">
                <a:solidFill>
                  <a:schemeClr val="tx1"/>
                </a:solidFill>
              </a:rPr>
              <a:t>&lt;&lt; Add Lab </a:t>
            </a:r>
            <a:r>
              <a:rPr lang="en-US" sz="3600" dirty="0" err="1">
                <a:solidFill>
                  <a:schemeClr val="tx1"/>
                </a:solidFill>
              </a:rPr>
              <a:t>Excerices</a:t>
            </a:r>
            <a:r>
              <a:rPr lang="en-US" sz="3600" dirty="0">
                <a:solidFill>
                  <a:schemeClr val="tx1"/>
                </a:solidFill>
              </a:rPr>
              <a:t>&gt;&gt;</a:t>
            </a:r>
          </a:p>
          <a:p>
            <a:r>
              <a:rPr lang="en-US" sz="3600" dirty="0">
                <a:solidFill>
                  <a:schemeClr val="tx1"/>
                </a:solidFill>
              </a:rPr>
              <a:t>Exercise 1: </a:t>
            </a:r>
          </a:p>
          <a:p>
            <a:r>
              <a:rPr lang="en-US" sz="3600" dirty="0">
                <a:solidFill>
                  <a:schemeClr val="tx1"/>
                </a:solidFill>
              </a:rPr>
              <a:t>Exercise 2: </a:t>
            </a:r>
          </a:p>
        </p:txBody>
      </p:sp>
      <p:sp>
        <p:nvSpPr>
          <p:cNvPr id="20" name="Title 1">
            <a:extLst>
              <a:ext uri="{FF2B5EF4-FFF2-40B4-BE49-F238E27FC236}">
                <a16:creationId xmlns:a16="http://schemas.microsoft.com/office/drawing/2014/main" id="{03CBE3C3-7C13-46F2-A212-5263C05FE5BC}"/>
              </a:ext>
            </a:extLst>
          </p:cNvPr>
          <p:cNvSpPr>
            <a:spLocks noGrp="1"/>
          </p:cNvSpPr>
          <p:nvPr>
            <p:ph type="title" hasCustomPrompt="1"/>
          </p:nvPr>
        </p:nvSpPr>
        <p:spPr>
          <a:xfrm>
            <a:off x="37644" y="296862"/>
            <a:ext cx="5486399" cy="738664"/>
          </a:xfrm>
        </p:spPr>
        <p:txBody>
          <a:bodyPr>
            <a:spAutoFit/>
          </a:bodyPr>
          <a:lstStyle>
            <a:lvl1pPr>
              <a:defRPr lang="en-US" sz="4000" b="0" kern="1200" cap="none" spc="-102" baseline="0" dirty="0">
                <a:ln w="3175">
                  <a:noFill/>
                </a:ln>
                <a:solidFill>
                  <a:schemeClr val="accent3"/>
                </a:solidFill>
                <a:effectLst/>
                <a:latin typeface="+mj-lt"/>
                <a:ea typeface="+mn-ea"/>
                <a:cs typeface="Segoe UI" pitchFamily="34" charset="0"/>
              </a:defRPr>
            </a:lvl1pPr>
          </a:lstStyle>
          <a:p>
            <a:r>
              <a:rPr lang="en-US" sz="4000" dirty="0"/>
              <a:t>Lab: </a:t>
            </a:r>
            <a:r>
              <a:rPr lang="en-US" sz="4000" dirty="0">
                <a:solidFill>
                  <a:schemeClr val="accent3"/>
                </a:solidFill>
              </a:rPr>
              <a:t>&lt;&lt;Title &gt;&gt;</a:t>
            </a:r>
            <a:endParaRPr lang="en-US" sz="4000" dirty="0"/>
          </a:p>
        </p:txBody>
      </p:sp>
    </p:spTree>
    <p:extLst>
      <p:ext uri="{BB962C8B-B14F-4D97-AF65-F5344CB8AC3E}">
        <p14:creationId xmlns:p14="http://schemas.microsoft.com/office/powerpoint/2010/main" val="257932530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mj-lt"/>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mj-lt"/>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mj-lt"/>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mj-lt"/>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mj-lt"/>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mj-lt"/>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086" r:id="rId2"/>
    <p:sldLayoutId id="2147484089" r:id="rId3"/>
    <p:sldLayoutId id="2147484092" r:id="rId4"/>
    <p:sldLayoutId id="2147484269" r:id="rId5"/>
    <p:sldLayoutId id="2147484093" r:id="rId6"/>
    <p:sldLayoutId id="2147484094" r:id="rId7"/>
    <p:sldLayoutId id="2147484195" r:id="rId8"/>
    <p:sldLayoutId id="2147484096" r:id="rId9"/>
    <p:sldLayoutId id="2147484272" r:id="rId10"/>
    <p:sldLayoutId id="2147484273" r:id="rId11"/>
    <p:sldLayoutId id="2147484274" r:id="rId12"/>
    <p:sldLayoutId id="2147484275" r:id="rId13"/>
    <p:sldLayoutId id="2147484276" r:id="rId14"/>
    <p:sldLayoutId id="2147484277" r:id="rId15"/>
    <p:sldLayoutId id="2147484278" r:id="rId16"/>
    <p:sldLayoutId id="2147484279" r:id="rId17"/>
  </p:sldLayoutIdLst>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txStyles>
    <p:titleStyle>
      <a:lvl1pPr algn="l" defTabSz="932742" rtl="0" eaLnBrk="1" latinLnBrk="0" hangingPunct="1">
        <a:lnSpc>
          <a:spcPct val="90000"/>
        </a:lnSpc>
        <a:spcBef>
          <a:spcPct val="0"/>
        </a:spcBef>
        <a:buNone/>
        <a:defRPr lang="en-US" sz="4800" b="0" kern="1200" cap="none" spc="-102" baseline="0" dirty="0">
          <a:ln w="3175">
            <a:noFill/>
          </a:ln>
          <a:solidFill>
            <a:schemeClr val="accent3"/>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505050"/>
          </a:solidFill>
          <a:latin typeface="+mj-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505050"/>
          </a:solidFill>
          <a:latin typeface="+mj-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505050"/>
          </a:solidFill>
          <a:latin typeface="+mj-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50505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jpe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slideLayout" Target="../slideLayouts/slideLayout15.xml"/><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0.emf"/><Relationship Id="rId11" Type="http://schemas.openxmlformats.org/officeDocument/2006/relationships/image" Target="../media/image25.png"/><Relationship Id="rId5" Type="http://schemas.openxmlformats.org/officeDocument/2006/relationships/oleObject" Target="../embeddings/oleObject1.bin"/><Relationship Id="rId10" Type="http://schemas.openxmlformats.org/officeDocument/2006/relationships/image" Target="../media/image24.png"/><Relationship Id="rId4" Type="http://schemas.openxmlformats.org/officeDocument/2006/relationships/notesSlide" Target="../notesSlides/notesSlide14.xml"/><Relationship Id="rId9" Type="http://schemas.openxmlformats.org/officeDocument/2006/relationships/image" Target="../media/image23.png"/><Relationship Id="rId1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32.png"/><Relationship Id="rId13" Type="http://schemas.microsoft.com/office/2007/relationships/hdphoto" Target="../media/hdphoto5.wdp"/><Relationship Id="rId3" Type="http://schemas.openxmlformats.org/officeDocument/2006/relationships/image" Target="../media/image29.png"/><Relationship Id="rId7" Type="http://schemas.microsoft.com/office/2007/relationships/hdphoto" Target="../media/hdphoto2.wdp"/><Relationship Id="rId12"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31.png"/><Relationship Id="rId11" Type="http://schemas.microsoft.com/office/2007/relationships/hdphoto" Target="../media/hdphoto4.wdp"/><Relationship Id="rId5" Type="http://schemas.microsoft.com/office/2007/relationships/hdphoto" Target="../media/hdphoto1.wdp"/><Relationship Id="rId10" Type="http://schemas.openxmlformats.org/officeDocument/2006/relationships/image" Target="../media/image33.png"/><Relationship Id="rId4" Type="http://schemas.openxmlformats.org/officeDocument/2006/relationships/image" Target="../media/image30.png"/><Relationship Id="rId9" Type="http://schemas.microsoft.com/office/2007/relationships/hdphoto" Target="../media/hdphoto3.wdp"/></Relationships>
</file>

<file path=ppt/slides/_rels/slide2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microsoft.com/office/2007/relationships/hdphoto" Target="../media/hdphoto2.wdp"/><Relationship Id="rId5" Type="http://schemas.openxmlformats.org/officeDocument/2006/relationships/image" Target="../media/image31.png"/><Relationship Id="rId10" Type="http://schemas.openxmlformats.org/officeDocument/2006/relationships/image" Target="../media/image40.png"/><Relationship Id="rId4" Type="http://schemas.openxmlformats.org/officeDocument/2006/relationships/image" Target="../media/image36.png"/><Relationship Id="rId9"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microsoft.com/office/2007/relationships/hdphoto" Target="../media/hdphoto6.wdp"/></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jpeg"/><Relationship Id="rId4" Type="http://schemas.openxmlformats.org/officeDocument/2006/relationships/image" Target="../media/image55.gif"/></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2" y="2125677"/>
            <a:ext cx="6402388" cy="3657560"/>
          </a:xfrm>
        </p:spPr>
        <p:txBody>
          <a:bodyPr/>
          <a:lstStyle/>
          <a:p>
            <a:r>
              <a:rPr lang="en-US" sz="4000" dirty="0"/>
              <a:t>Introduction to Data Science</a:t>
            </a:r>
            <a:br>
              <a:rPr lang="en-US" sz="4000" dirty="0"/>
            </a:br>
            <a:endParaRPr lang="en-US" sz="3200" i="1" dirty="0"/>
          </a:p>
        </p:txBody>
      </p:sp>
    </p:spTree>
    <p:extLst>
      <p:ext uri="{BB962C8B-B14F-4D97-AF65-F5344CB8AC3E}">
        <p14:creationId xmlns:p14="http://schemas.microsoft.com/office/powerpoint/2010/main" val="132505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27"/>
          <p:cNvGrpSpPr>
            <a:grpSpLocks noChangeAspect="1"/>
          </p:cNvGrpSpPr>
          <p:nvPr/>
        </p:nvGrpSpPr>
        <p:grpSpPr bwMode="auto">
          <a:xfrm>
            <a:off x="5985226" y="1683023"/>
            <a:ext cx="457138" cy="408008"/>
            <a:chOff x="3810" y="2105"/>
            <a:chExt cx="214" cy="191"/>
          </a:xfrm>
          <a:solidFill>
            <a:schemeClr val="bg1"/>
          </a:solidFill>
        </p:grpSpPr>
        <p:sp>
          <p:nvSpPr>
            <p:cNvPr id="56" name="Freeform 28"/>
            <p:cNvSpPr>
              <a:spLocks/>
            </p:cNvSpPr>
            <p:nvPr/>
          </p:nvSpPr>
          <p:spPr bwMode="auto">
            <a:xfrm>
              <a:off x="3810" y="2105"/>
              <a:ext cx="214" cy="191"/>
            </a:xfrm>
            <a:custGeom>
              <a:avLst/>
              <a:gdLst>
                <a:gd name="T0" fmla="*/ 214 w 214"/>
                <a:gd name="T1" fmla="*/ 120 h 191"/>
                <a:gd name="T2" fmla="*/ 214 w 214"/>
                <a:gd name="T3" fmla="*/ 0 h 191"/>
                <a:gd name="T4" fmla="*/ 0 w 214"/>
                <a:gd name="T5" fmla="*/ 0 h 191"/>
                <a:gd name="T6" fmla="*/ 0 w 214"/>
                <a:gd name="T7" fmla="*/ 145 h 191"/>
                <a:gd name="T8" fmla="*/ 29 w 214"/>
                <a:gd name="T9" fmla="*/ 145 h 191"/>
                <a:gd name="T10" fmla="*/ 29 w 214"/>
                <a:gd name="T11" fmla="*/ 191 h 191"/>
                <a:gd name="T12" fmla="*/ 75 w 214"/>
                <a:gd name="T13" fmla="*/ 145 h 191"/>
                <a:gd name="T14" fmla="*/ 121 w 214"/>
                <a:gd name="T15" fmla="*/ 145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91">
                  <a:moveTo>
                    <a:pt x="214" y="120"/>
                  </a:moveTo>
                  <a:lnTo>
                    <a:pt x="214" y="0"/>
                  </a:lnTo>
                  <a:lnTo>
                    <a:pt x="0" y="0"/>
                  </a:lnTo>
                  <a:lnTo>
                    <a:pt x="0" y="145"/>
                  </a:lnTo>
                  <a:lnTo>
                    <a:pt x="29" y="145"/>
                  </a:lnTo>
                  <a:lnTo>
                    <a:pt x="29" y="191"/>
                  </a:lnTo>
                  <a:lnTo>
                    <a:pt x="75" y="145"/>
                  </a:lnTo>
                  <a:lnTo>
                    <a:pt x="121" y="145"/>
                  </a:lnTo>
                </a:path>
              </a:pathLst>
            </a:custGeom>
            <a:grpFill/>
            <a:ln>
              <a:solidFill>
                <a:schemeClr val="accent3"/>
              </a:solidFill>
              <a:headEnd type="none"/>
              <a:tailEnd type="none"/>
            </a:ln>
            <a:extLst/>
          </p:spPr>
          <p:style>
            <a:lnRef idx="1">
              <a:schemeClr val="accent6"/>
            </a:lnRef>
            <a:fillRef idx="0">
              <a:schemeClr val="accent6"/>
            </a:fillRef>
            <a:effectRef idx="0">
              <a:schemeClr val="accent6"/>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7" name="Line 29"/>
            <p:cNvSpPr>
              <a:spLocks noChangeShapeType="1"/>
            </p:cNvSpPr>
            <p:nvPr/>
          </p:nvSpPr>
          <p:spPr bwMode="auto">
            <a:xfrm>
              <a:off x="3931" y="2250"/>
              <a:ext cx="0" cy="0"/>
            </a:xfrm>
            <a:prstGeom prst="line">
              <a:avLst/>
            </a:prstGeom>
            <a:grpFill/>
            <a:ln>
              <a:solidFill>
                <a:schemeClr val="accent3"/>
              </a:solidFill>
              <a:headEnd type="none"/>
              <a:tailEnd type="none"/>
            </a:ln>
            <a:extLst/>
          </p:spPr>
          <p:style>
            <a:lnRef idx="1">
              <a:schemeClr val="accent6"/>
            </a:lnRef>
            <a:fillRef idx="0">
              <a:schemeClr val="accent6"/>
            </a:fillRef>
            <a:effectRef idx="0">
              <a:schemeClr val="accent6"/>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8" name="Freeform 30"/>
            <p:cNvSpPr>
              <a:spLocks/>
            </p:cNvSpPr>
            <p:nvPr/>
          </p:nvSpPr>
          <p:spPr bwMode="auto">
            <a:xfrm>
              <a:off x="3903" y="2221"/>
              <a:ext cx="121" cy="29"/>
            </a:xfrm>
            <a:custGeom>
              <a:avLst/>
              <a:gdLst>
                <a:gd name="T0" fmla="*/ 0 w 93"/>
                <a:gd name="T1" fmla="*/ 25 h 25"/>
                <a:gd name="T2" fmla="*/ 93 w 93"/>
                <a:gd name="T3" fmla="*/ 25 h 25"/>
                <a:gd name="T4" fmla="*/ 93 w 93"/>
                <a:gd name="T5" fmla="*/ 0 h 25"/>
              </a:gdLst>
              <a:ahLst/>
              <a:cxnLst>
                <a:cxn ang="0">
                  <a:pos x="T0" y="T1"/>
                </a:cxn>
                <a:cxn ang="0">
                  <a:pos x="T2" y="T3"/>
                </a:cxn>
                <a:cxn ang="0">
                  <a:pos x="T4" y="T5"/>
                </a:cxn>
              </a:cxnLst>
              <a:rect l="0" t="0" r="r" b="b"/>
              <a:pathLst>
                <a:path w="93" h="25">
                  <a:moveTo>
                    <a:pt x="0" y="25"/>
                  </a:moveTo>
                  <a:lnTo>
                    <a:pt x="93" y="25"/>
                  </a:lnTo>
                  <a:lnTo>
                    <a:pt x="93" y="0"/>
                  </a:lnTo>
                </a:path>
              </a:pathLst>
            </a:custGeom>
            <a:grpFill/>
            <a:ln>
              <a:solidFill>
                <a:schemeClr val="accent3"/>
              </a:solidFill>
              <a:headEnd type="none"/>
              <a:tailEnd type="none"/>
            </a:ln>
            <a:extLst/>
          </p:spPr>
          <p:style>
            <a:lnRef idx="1">
              <a:schemeClr val="accent6"/>
            </a:lnRef>
            <a:fillRef idx="0">
              <a:schemeClr val="accent6"/>
            </a:fillRef>
            <a:effectRef idx="0">
              <a:schemeClr val="accent6"/>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9" name="Freeform 31"/>
            <p:cNvSpPr>
              <a:spLocks/>
            </p:cNvSpPr>
            <p:nvPr/>
          </p:nvSpPr>
          <p:spPr bwMode="auto">
            <a:xfrm>
              <a:off x="3865"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grpFill/>
            <a:ln>
              <a:solidFill>
                <a:schemeClr val="accent3"/>
              </a:solidFill>
            </a:ln>
            <a:extLst/>
          </p:spPr>
          <p:style>
            <a:lnRef idx="0">
              <a:scrgbClr r="0" g="0" b="0"/>
            </a:lnRef>
            <a:fillRef idx="0">
              <a:scrgbClr r="0" g="0" b="0"/>
            </a:fillRef>
            <a:effectRef idx="0">
              <a:scrgbClr r="0" g="0" b="0"/>
            </a:effectRef>
            <a:fontRef idx="minor">
              <a:schemeClr val="accent6"/>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70" name="Freeform 32"/>
            <p:cNvSpPr>
              <a:spLocks/>
            </p:cNvSpPr>
            <p:nvPr/>
          </p:nvSpPr>
          <p:spPr bwMode="auto">
            <a:xfrm>
              <a:off x="3911"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grpFill/>
            <a:ln>
              <a:solidFill>
                <a:schemeClr val="accent3"/>
              </a:solidFill>
            </a:ln>
            <a:extLst/>
          </p:spPr>
          <p:style>
            <a:lnRef idx="0">
              <a:scrgbClr r="0" g="0" b="0"/>
            </a:lnRef>
            <a:fillRef idx="0">
              <a:scrgbClr r="0" g="0" b="0"/>
            </a:fillRef>
            <a:effectRef idx="0">
              <a:scrgbClr r="0" g="0" b="0"/>
            </a:effectRef>
            <a:fontRef idx="minor">
              <a:schemeClr val="accent6"/>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82" name="Freeform 33"/>
            <p:cNvSpPr>
              <a:spLocks/>
            </p:cNvSpPr>
            <p:nvPr/>
          </p:nvSpPr>
          <p:spPr bwMode="auto">
            <a:xfrm>
              <a:off x="3958" y="2172"/>
              <a:ext cx="10"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grpFill/>
            <a:ln>
              <a:solidFill>
                <a:schemeClr val="accent3"/>
              </a:solidFill>
            </a:ln>
            <a:extLst/>
          </p:spPr>
          <p:style>
            <a:lnRef idx="0">
              <a:scrgbClr r="0" g="0" b="0"/>
            </a:lnRef>
            <a:fillRef idx="0">
              <a:scrgbClr r="0" g="0" b="0"/>
            </a:fillRef>
            <a:effectRef idx="0">
              <a:scrgbClr r="0" g="0" b="0"/>
            </a:effectRef>
            <a:fontRef idx="minor">
              <a:schemeClr val="accent6"/>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cxnSp>
        <p:nvCxnSpPr>
          <p:cNvPr id="53" name="Straight Connector 52"/>
          <p:cNvCxnSpPr/>
          <p:nvPr/>
        </p:nvCxnSpPr>
        <p:spPr>
          <a:xfrm>
            <a:off x="883" y="2523723"/>
            <a:ext cx="12434711" cy="0"/>
          </a:xfrm>
          <a:prstGeom prst="line">
            <a:avLst/>
          </a:prstGeom>
          <a:ln>
            <a:solidFill>
              <a:schemeClr val="tx1"/>
            </a:solidFill>
            <a:headEnd type="none"/>
            <a:tailEnd type="none"/>
          </a:ln>
        </p:spPr>
        <p:style>
          <a:lnRef idx="1">
            <a:schemeClr val="accent6"/>
          </a:lnRef>
          <a:fillRef idx="0">
            <a:schemeClr val="accent6"/>
          </a:fillRef>
          <a:effectRef idx="0">
            <a:schemeClr val="accent6"/>
          </a:effectRef>
          <a:fontRef idx="minor">
            <a:schemeClr val="tx1"/>
          </a:fontRef>
        </p:style>
      </p:cxnSp>
      <p:sp>
        <p:nvSpPr>
          <p:cNvPr id="54" name="Oval 53"/>
          <p:cNvSpPr/>
          <p:nvPr/>
        </p:nvSpPr>
        <p:spPr bwMode="auto">
          <a:xfrm>
            <a:off x="6150304" y="2460233"/>
            <a:ext cx="126982" cy="126982"/>
          </a:xfrm>
          <a:prstGeom prst="ellipse">
            <a:avLst/>
          </a:prstGeom>
          <a:solidFill>
            <a:schemeClr val="bg1"/>
          </a:solidFill>
          <a:ln>
            <a:solidFill>
              <a:schemeClr val="accent3"/>
            </a:solidFill>
          </a:ln>
        </p:spPr>
        <p:style>
          <a:lnRef idx="0">
            <a:scrgbClr r="0" g="0" b="0"/>
          </a:lnRef>
          <a:fillRef idx="0">
            <a:scrgbClr r="0" g="0" b="0"/>
          </a:fillRef>
          <a:effectRef idx="0">
            <a:scrgbClr r="0" g="0" b="0"/>
          </a:effectRef>
          <a:fontRef idx="minor">
            <a:schemeClr val="accent6"/>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85" name="Rectangle 84"/>
          <p:cNvSpPr/>
          <p:nvPr/>
        </p:nvSpPr>
        <p:spPr bwMode="auto">
          <a:xfrm>
            <a:off x="4089675" y="2861854"/>
            <a:ext cx="4269601" cy="380946"/>
          </a:xfrm>
          <a:prstGeom prst="rect">
            <a:avLst/>
          </a:prstGeom>
          <a:noFill/>
          <a:ln>
            <a:noFill/>
          </a:ln>
        </p:spPr>
        <p:style>
          <a:lnRef idx="0">
            <a:scrgbClr r="0" g="0" b="0"/>
          </a:lnRef>
          <a:fillRef idx="0">
            <a:scrgbClr r="0" g="0" b="0"/>
          </a:fillRef>
          <a:effectRef idx="0">
            <a:scrgbClr r="0" g="0" b="0"/>
          </a:effectRef>
          <a:fontRef idx="minor">
            <a:schemeClr val="accent6"/>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3999" kern="0" dirty="0">
                <a:solidFill>
                  <a:srgbClr val="FF0000"/>
                </a:solidFill>
                <a:cs typeface="Segoe UI Semilight" panose="020B0402040204020203" pitchFamily="34" charset="0"/>
              </a:rPr>
              <a:t>Include</a:t>
            </a:r>
            <a:r>
              <a:rPr lang="en-US" sz="3999" kern="0" dirty="0">
                <a:solidFill>
                  <a:schemeClr val="tx2"/>
                </a:solidFill>
                <a:cs typeface="Segoe UI Semilight" panose="020B0402040204020203" pitchFamily="34" charset="0"/>
              </a:rPr>
              <a:t> AI - </a:t>
            </a:r>
            <a:r>
              <a:rPr lang="en-US" sz="3999" kern="0" dirty="0">
                <a:solidFill>
                  <a:schemeClr val="tx2"/>
                </a:solidFill>
                <a:latin typeface="+mj-lt"/>
                <a:cs typeface="Segoe UI Semilight" panose="020B0402040204020203" pitchFamily="34" charset="0"/>
              </a:rPr>
              <a:t>Services</a:t>
            </a:r>
          </a:p>
        </p:txBody>
      </p:sp>
      <p:sp>
        <p:nvSpPr>
          <p:cNvPr id="87" name="Rectangle 86"/>
          <p:cNvSpPr/>
          <p:nvPr/>
        </p:nvSpPr>
        <p:spPr bwMode="auto">
          <a:xfrm>
            <a:off x="6160416" y="4144042"/>
            <a:ext cx="5639216" cy="34245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293" fontAlgn="base">
              <a:spcBef>
                <a:spcPct val="0"/>
              </a:spcBef>
              <a:spcAft>
                <a:spcPct val="0"/>
              </a:spcAft>
              <a:defRPr/>
            </a:pPr>
            <a:r>
              <a:rPr lang="en-US" sz="2400" kern="0" dirty="0">
                <a:solidFill>
                  <a:schemeClr val="tx2"/>
                </a:solidFill>
                <a:latin typeface="Segoe UI Semilight" panose="020B0402040204020203" pitchFamily="34" charset="0"/>
                <a:cs typeface="Segoe UI Semilight" panose="020B0402040204020203" pitchFamily="34" charset="0"/>
              </a:rPr>
              <a:t>Cognitive Services Customizations</a:t>
            </a:r>
          </a:p>
        </p:txBody>
      </p:sp>
      <p:sp>
        <p:nvSpPr>
          <p:cNvPr id="88" name="Rectangle 87"/>
          <p:cNvSpPr/>
          <p:nvPr/>
        </p:nvSpPr>
        <p:spPr bwMode="auto">
          <a:xfrm>
            <a:off x="6160416" y="3580930"/>
            <a:ext cx="5639216" cy="34245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293" fontAlgn="base">
              <a:spcBef>
                <a:spcPct val="0"/>
              </a:spcBef>
              <a:spcAft>
                <a:spcPct val="0"/>
              </a:spcAft>
              <a:defRPr/>
            </a:pPr>
            <a:r>
              <a:rPr lang="en-US" sz="2400" kern="0" dirty="0">
                <a:solidFill>
                  <a:schemeClr val="tx2"/>
                </a:solidFill>
                <a:latin typeface="Segoe UI Semilight" panose="020B0402040204020203" pitchFamily="34" charset="0"/>
                <a:cs typeface="Segoe UI Semilight" panose="020B0402040204020203" pitchFamily="34" charset="0"/>
              </a:rPr>
              <a:t>Cognitive Services</a:t>
            </a:r>
          </a:p>
        </p:txBody>
      </p:sp>
      <p:sp>
        <p:nvSpPr>
          <p:cNvPr id="89" name="Oval 88"/>
          <p:cNvSpPr/>
          <p:nvPr/>
        </p:nvSpPr>
        <p:spPr bwMode="auto">
          <a:xfrm>
            <a:off x="867849" y="2465048"/>
            <a:ext cx="126982" cy="126982"/>
          </a:xfrm>
          <a:prstGeom prst="ellipse">
            <a:avLst/>
          </a:prstGeom>
          <a:noFill/>
          <a:ln>
            <a:solidFill>
              <a:schemeClr val="tx1"/>
            </a:solidFill>
          </a:ln>
        </p:spPr>
        <p:style>
          <a:lnRef idx="0">
            <a:scrgbClr r="0" g="0" b="0"/>
          </a:lnRef>
          <a:fillRef idx="0">
            <a:scrgbClr r="0" g="0" b="0"/>
          </a:fillRef>
          <a:effectRef idx="0">
            <a:scrgbClr r="0" g="0" b="0"/>
          </a:effectRef>
          <a:fontRef idx="minor">
            <a:schemeClr val="accent6"/>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90" name="Group 89"/>
          <p:cNvGrpSpPr/>
          <p:nvPr/>
        </p:nvGrpSpPr>
        <p:grpSpPr>
          <a:xfrm>
            <a:off x="652543" y="1569277"/>
            <a:ext cx="557593" cy="557593"/>
            <a:chOff x="1990795" y="2892107"/>
            <a:chExt cx="557672" cy="557672"/>
          </a:xfrm>
          <a:noFill/>
        </p:grpSpPr>
        <p:sp>
          <p:nvSpPr>
            <p:cNvPr id="91" name="Freeform: Shape 90"/>
            <p:cNvSpPr/>
            <p:nvPr/>
          </p:nvSpPr>
          <p:spPr bwMode="auto">
            <a:xfrm>
              <a:off x="2041470" y="2942782"/>
              <a:ext cx="456322" cy="456322"/>
            </a:xfrm>
            <a:custGeom>
              <a:avLst/>
              <a:gdLst>
                <a:gd name="connsiteX0" fmla="*/ 991130 w 1982260"/>
                <a:gd name="connsiteY0" fmla="*/ 224367 h 1982260"/>
                <a:gd name="connsiteX1" fmla="*/ 224367 w 1982260"/>
                <a:gd name="connsiteY1" fmla="*/ 991130 h 1982260"/>
                <a:gd name="connsiteX2" fmla="*/ 991130 w 1982260"/>
                <a:gd name="connsiteY2" fmla="*/ 1757893 h 1982260"/>
                <a:gd name="connsiteX3" fmla="*/ 1757893 w 1982260"/>
                <a:gd name="connsiteY3" fmla="*/ 991130 h 1982260"/>
                <a:gd name="connsiteX4" fmla="*/ 991130 w 1982260"/>
                <a:gd name="connsiteY4" fmla="*/ 224367 h 1982260"/>
                <a:gd name="connsiteX5" fmla="*/ 991130 w 1982260"/>
                <a:gd name="connsiteY5" fmla="*/ 0 h 1982260"/>
                <a:gd name="connsiteX6" fmla="*/ 1982260 w 1982260"/>
                <a:gd name="connsiteY6" fmla="*/ 991130 h 1982260"/>
                <a:gd name="connsiteX7" fmla="*/ 991130 w 1982260"/>
                <a:gd name="connsiteY7" fmla="*/ 1982260 h 1982260"/>
                <a:gd name="connsiteX8" fmla="*/ 0 w 1982260"/>
                <a:gd name="connsiteY8" fmla="*/ 991130 h 1982260"/>
                <a:gd name="connsiteX9" fmla="*/ 991130 w 1982260"/>
                <a:gd name="connsiteY9" fmla="*/ 0 h 198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2260" h="1982260">
                  <a:moveTo>
                    <a:pt x="991130" y="224367"/>
                  </a:moveTo>
                  <a:cubicBezTo>
                    <a:pt x="567658" y="224367"/>
                    <a:pt x="224367" y="567658"/>
                    <a:pt x="224367" y="991130"/>
                  </a:cubicBezTo>
                  <a:cubicBezTo>
                    <a:pt x="224367" y="1414602"/>
                    <a:pt x="567658" y="1757893"/>
                    <a:pt x="991130" y="1757893"/>
                  </a:cubicBezTo>
                  <a:cubicBezTo>
                    <a:pt x="1414602" y="1757893"/>
                    <a:pt x="1757893" y="1414602"/>
                    <a:pt x="1757893" y="991130"/>
                  </a:cubicBezTo>
                  <a:cubicBezTo>
                    <a:pt x="1757893" y="567658"/>
                    <a:pt x="1414602" y="224367"/>
                    <a:pt x="991130" y="224367"/>
                  </a:cubicBezTo>
                  <a:close/>
                  <a:moveTo>
                    <a:pt x="991130" y="0"/>
                  </a:moveTo>
                  <a:cubicBezTo>
                    <a:pt x="1538516" y="0"/>
                    <a:pt x="1982260" y="443744"/>
                    <a:pt x="1982260" y="991130"/>
                  </a:cubicBezTo>
                  <a:cubicBezTo>
                    <a:pt x="1982260" y="1538516"/>
                    <a:pt x="1538516" y="1982260"/>
                    <a:pt x="991130" y="1982260"/>
                  </a:cubicBezTo>
                  <a:cubicBezTo>
                    <a:pt x="443744" y="1982260"/>
                    <a:pt x="0" y="1538516"/>
                    <a:pt x="0" y="991130"/>
                  </a:cubicBezTo>
                  <a:cubicBezTo>
                    <a:pt x="0" y="443744"/>
                    <a:pt x="443744" y="0"/>
                    <a:pt x="991130" y="0"/>
                  </a:cubicBezTo>
                  <a:close/>
                </a:path>
              </a:pathLst>
            </a:custGeom>
            <a:grpFill/>
            <a:ln>
              <a:solidFill>
                <a:schemeClr val="tx1"/>
              </a:solidFill>
            </a:ln>
          </p:spPr>
          <p:style>
            <a:lnRef idx="0">
              <a:scrgbClr r="0" g="0" b="0"/>
            </a:lnRef>
            <a:fillRef idx="0">
              <a:scrgbClr r="0" g="0" b="0"/>
            </a:fillRef>
            <a:effectRef idx="0">
              <a:scrgbClr r="0" g="0" b="0"/>
            </a:effectRef>
            <a:fontRef idx="minor">
              <a:schemeClr val="accent6"/>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92" name="Freeform: Shape 91"/>
            <p:cNvSpPr/>
            <p:nvPr/>
          </p:nvSpPr>
          <p:spPr bwMode="auto">
            <a:xfrm>
              <a:off x="1990795" y="2892107"/>
              <a:ext cx="557672" cy="557672"/>
            </a:xfrm>
            <a:custGeom>
              <a:avLst/>
              <a:gdLst>
                <a:gd name="connsiteX0" fmla="*/ 1211263 w 2422526"/>
                <a:gd name="connsiteY0" fmla="*/ 232833 h 2422526"/>
                <a:gd name="connsiteX1" fmla="*/ 232833 w 2422526"/>
                <a:gd name="connsiteY1" fmla="*/ 1211263 h 2422526"/>
                <a:gd name="connsiteX2" fmla="*/ 1211263 w 2422526"/>
                <a:gd name="connsiteY2" fmla="*/ 2189693 h 2422526"/>
                <a:gd name="connsiteX3" fmla="*/ 2189693 w 2422526"/>
                <a:gd name="connsiteY3" fmla="*/ 1211263 h 2422526"/>
                <a:gd name="connsiteX4" fmla="*/ 1211263 w 2422526"/>
                <a:gd name="connsiteY4" fmla="*/ 232833 h 2422526"/>
                <a:gd name="connsiteX5" fmla="*/ 1211263 w 2422526"/>
                <a:gd name="connsiteY5" fmla="*/ 0 h 2422526"/>
                <a:gd name="connsiteX6" fmla="*/ 2422526 w 2422526"/>
                <a:gd name="connsiteY6" fmla="*/ 1211263 h 2422526"/>
                <a:gd name="connsiteX7" fmla="*/ 1211263 w 2422526"/>
                <a:gd name="connsiteY7" fmla="*/ 2422526 h 2422526"/>
                <a:gd name="connsiteX8" fmla="*/ 0 w 2422526"/>
                <a:gd name="connsiteY8" fmla="*/ 1211263 h 2422526"/>
                <a:gd name="connsiteX9" fmla="*/ 1211263 w 2422526"/>
                <a:gd name="connsiteY9" fmla="*/ 0 h 242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2526" h="2422526">
                  <a:moveTo>
                    <a:pt x="1211263" y="232833"/>
                  </a:moveTo>
                  <a:cubicBezTo>
                    <a:pt x="670891" y="232833"/>
                    <a:pt x="232833" y="670891"/>
                    <a:pt x="232833" y="1211263"/>
                  </a:cubicBezTo>
                  <a:cubicBezTo>
                    <a:pt x="232833" y="1751635"/>
                    <a:pt x="670891" y="2189693"/>
                    <a:pt x="1211263" y="2189693"/>
                  </a:cubicBezTo>
                  <a:cubicBezTo>
                    <a:pt x="1751635" y="2189693"/>
                    <a:pt x="2189693" y="1751635"/>
                    <a:pt x="2189693" y="1211263"/>
                  </a:cubicBezTo>
                  <a:cubicBezTo>
                    <a:pt x="2189693" y="670891"/>
                    <a:pt x="1751635" y="232833"/>
                    <a:pt x="1211263" y="232833"/>
                  </a:cubicBezTo>
                  <a:close/>
                  <a:moveTo>
                    <a:pt x="1211263" y="0"/>
                  </a:moveTo>
                  <a:cubicBezTo>
                    <a:pt x="1880225" y="0"/>
                    <a:pt x="2422526" y="542301"/>
                    <a:pt x="2422526" y="1211263"/>
                  </a:cubicBezTo>
                  <a:cubicBezTo>
                    <a:pt x="2422526" y="1880225"/>
                    <a:pt x="1880225" y="2422526"/>
                    <a:pt x="1211263" y="2422526"/>
                  </a:cubicBezTo>
                  <a:cubicBezTo>
                    <a:pt x="542301" y="2422526"/>
                    <a:pt x="0" y="1880225"/>
                    <a:pt x="0" y="1211263"/>
                  </a:cubicBezTo>
                  <a:cubicBezTo>
                    <a:pt x="0" y="542301"/>
                    <a:pt x="542301" y="0"/>
                    <a:pt x="1211263" y="0"/>
                  </a:cubicBezTo>
                  <a:close/>
                </a:path>
              </a:pathLst>
            </a:custGeom>
            <a:grpFill/>
            <a:ln>
              <a:solidFill>
                <a:schemeClr val="tx1"/>
              </a:solidFill>
            </a:ln>
          </p:spPr>
          <p:style>
            <a:lnRef idx="0">
              <a:scrgbClr r="0" g="0" b="0"/>
            </a:lnRef>
            <a:fillRef idx="0">
              <a:scrgbClr r="0" g="0" b="0"/>
            </a:fillRef>
            <a:effectRef idx="0">
              <a:scrgbClr r="0" g="0" b="0"/>
            </a:effectRef>
            <a:fontRef idx="minor">
              <a:schemeClr val="accent6"/>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sp>
        <p:nvSpPr>
          <p:cNvPr id="93" name="Oval 92"/>
          <p:cNvSpPr/>
          <p:nvPr/>
        </p:nvSpPr>
        <p:spPr bwMode="auto">
          <a:xfrm>
            <a:off x="8790261" y="2465048"/>
            <a:ext cx="126982" cy="126982"/>
          </a:xfrm>
          <a:prstGeom prst="ellipse">
            <a:avLst/>
          </a:prstGeom>
          <a:noFill/>
          <a:ln>
            <a:solidFill>
              <a:schemeClr val="tx1"/>
            </a:solidFill>
          </a:ln>
        </p:spPr>
        <p:style>
          <a:lnRef idx="0">
            <a:scrgbClr r="0" g="0" b="0"/>
          </a:lnRef>
          <a:fillRef idx="0">
            <a:scrgbClr r="0" g="0" b="0"/>
          </a:fillRef>
          <a:effectRef idx="0">
            <a:scrgbClr r="0" g="0" b="0"/>
          </a:effectRef>
          <a:fontRef idx="minor">
            <a:schemeClr val="accent6"/>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94" name="Group 93"/>
          <p:cNvGrpSpPr/>
          <p:nvPr/>
        </p:nvGrpSpPr>
        <p:grpSpPr>
          <a:xfrm>
            <a:off x="8618722" y="1677204"/>
            <a:ext cx="470061" cy="438721"/>
            <a:chOff x="2028485" y="5305924"/>
            <a:chExt cx="546628" cy="510184"/>
          </a:xfrm>
          <a:noFill/>
        </p:grpSpPr>
        <p:sp>
          <p:nvSpPr>
            <p:cNvPr id="95" name="Rectangle 37"/>
            <p:cNvSpPr>
              <a:spLocks noChangeArrowheads="1"/>
            </p:cNvSpPr>
            <p:nvPr/>
          </p:nvSpPr>
          <p:spPr bwMode="auto">
            <a:xfrm>
              <a:off x="2219269" y="5305924"/>
              <a:ext cx="162917" cy="160772"/>
            </a:xfrm>
            <a:prstGeom prst="rect">
              <a:avLst/>
            </a:prstGeom>
            <a:grpFill/>
            <a:ln>
              <a:solidFill>
                <a:schemeClr val="tx1"/>
              </a:solidFill>
            </a:ln>
            <a:extLst/>
          </p:spPr>
          <p:style>
            <a:lnRef idx="0">
              <a:scrgbClr r="0" g="0" b="0"/>
            </a:lnRef>
            <a:fillRef idx="0">
              <a:scrgbClr r="0" g="0" b="0"/>
            </a:fillRef>
            <a:effectRef idx="0">
              <a:scrgbClr r="0" g="0" b="0"/>
            </a:effectRef>
            <a:fontRef idx="minor">
              <a:schemeClr val="accent6"/>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96" name="Rectangle 38"/>
            <p:cNvSpPr>
              <a:spLocks noChangeArrowheads="1"/>
            </p:cNvSpPr>
            <p:nvPr/>
          </p:nvSpPr>
          <p:spPr bwMode="auto">
            <a:xfrm>
              <a:off x="2028485" y="5657479"/>
              <a:ext cx="160773" cy="158629"/>
            </a:xfrm>
            <a:prstGeom prst="rect">
              <a:avLst/>
            </a:prstGeom>
            <a:grpFill/>
            <a:ln>
              <a:solidFill>
                <a:schemeClr val="tx1"/>
              </a:solidFill>
            </a:ln>
            <a:extLst/>
          </p:spPr>
          <p:style>
            <a:lnRef idx="0">
              <a:scrgbClr r="0" g="0" b="0"/>
            </a:lnRef>
            <a:fillRef idx="0">
              <a:scrgbClr r="0" g="0" b="0"/>
            </a:fillRef>
            <a:effectRef idx="0">
              <a:scrgbClr r="0" g="0" b="0"/>
            </a:effectRef>
            <a:fontRef idx="minor">
              <a:schemeClr val="accent6"/>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97" name="Rectangle 39"/>
            <p:cNvSpPr>
              <a:spLocks noChangeArrowheads="1"/>
            </p:cNvSpPr>
            <p:nvPr/>
          </p:nvSpPr>
          <p:spPr bwMode="auto">
            <a:xfrm>
              <a:off x="2412196" y="5657479"/>
              <a:ext cx="162917" cy="158629"/>
            </a:xfrm>
            <a:prstGeom prst="rect">
              <a:avLst/>
            </a:prstGeom>
            <a:grpFill/>
            <a:ln>
              <a:solidFill>
                <a:schemeClr val="tx1"/>
              </a:solidFill>
            </a:ln>
            <a:extLst/>
          </p:spPr>
          <p:style>
            <a:lnRef idx="0">
              <a:scrgbClr r="0" g="0" b="0"/>
            </a:lnRef>
            <a:fillRef idx="0">
              <a:scrgbClr r="0" g="0" b="0"/>
            </a:fillRef>
            <a:effectRef idx="0">
              <a:scrgbClr r="0" g="0" b="0"/>
            </a:effectRef>
            <a:fontRef idx="minor">
              <a:schemeClr val="accent6"/>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98" name="Line 40"/>
            <p:cNvSpPr>
              <a:spLocks noChangeShapeType="1"/>
            </p:cNvSpPr>
            <p:nvPr/>
          </p:nvSpPr>
          <p:spPr bwMode="auto">
            <a:xfrm flipH="1" flipV="1">
              <a:off x="2345744" y="5470984"/>
              <a:ext cx="102895" cy="182209"/>
            </a:xfrm>
            <a:prstGeom prst="line">
              <a:avLst/>
            </a:prstGeom>
            <a:grpFill/>
            <a:ln>
              <a:solidFill>
                <a:schemeClr val="tx1"/>
              </a:solidFill>
              <a:headEnd type="none"/>
              <a:tailEnd type="none"/>
            </a:ln>
            <a:extLst/>
          </p:spPr>
          <p:style>
            <a:lnRef idx="1">
              <a:schemeClr val="accent6"/>
            </a:lnRef>
            <a:fillRef idx="0">
              <a:schemeClr val="accent6"/>
            </a:fillRef>
            <a:effectRef idx="0">
              <a:schemeClr val="accent6"/>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02" name="Line 41"/>
            <p:cNvSpPr>
              <a:spLocks noChangeShapeType="1"/>
            </p:cNvSpPr>
            <p:nvPr/>
          </p:nvSpPr>
          <p:spPr bwMode="auto">
            <a:xfrm>
              <a:off x="2187114" y="5734650"/>
              <a:ext cx="225082" cy="0"/>
            </a:xfrm>
            <a:prstGeom prst="line">
              <a:avLst/>
            </a:prstGeom>
            <a:grpFill/>
            <a:ln>
              <a:solidFill>
                <a:schemeClr val="tx1"/>
              </a:solidFill>
              <a:headEnd type="none"/>
              <a:tailEnd type="none"/>
            </a:ln>
            <a:extLst/>
          </p:spPr>
          <p:style>
            <a:lnRef idx="1">
              <a:schemeClr val="accent6"/>
            </a:lnRef>
            <a:fillRef idx="0">
              <a:schemeClr val="accent6"/>
            </a:fillRef>
            <a:effectRef idx="0">
              <a:schemeClr val="accent6"/>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03" name="Line 42"/>
            <p:cNvSpPr>
              <a:spLocks noChangeShapeType="1"/>
            </p:cNvSpPr>
            <p:nvPr/>
          </p:nvSpPr>
          <p:spPr bwMode="auto">
            <a:xfrm flipH="1">
              <a:off x="2152816" y="5470984"/>
              <a:ext cx="102895" cy="182209"/>
            </a:xfrm>
            <a:prstGeom prst="line">
              <a:avLst/>
            </a:prstGeom>
            <a:grpFill/>
            <a:ln>
              <a:solidFill>
                <a:schemeClr val="tx1"/>
              </a:solidFill>
              <a:headEnd type="none"/>
              <a:tailEnd type="none"/>
            </a:ln>
            <a:extLst/>
          </p:spPr>
          <p:style>
            <a:lnRef idx="1">
              <a:schemeClr val="accent6"/>
            </a:lnRef>
            <a:fillRef idx="0">
              <a:schemeClr val="accent6"/>
            </a:fillRef>
            <a:effectRef idx="0">
              <a:schemeClr val="accent6"/>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sp>
        <p:nvSpPr>
          <p:cNvPr id="104" name="Oval 103"/>
          <p:cNvSpPr/>
          <p:nvPr/>
        </p:nvSpPr>
        <p:spPr bwMode="auto">
          <a:xfrm>
            <a:off x="3508653" y="2465048"/>
            <a:ext cx="126982" cy="126982"/>
          </a:xfrm>
          <a:prstGeom prst="ellipse">
            <a:avLst/>
          </a:prstGeom>
          <a:noFill/>
          <a:ln>
            <a:solidFill>
              <a:schemeClr val="tx1"/>
            </a:solidFill>
          </a:ln>
        </p:spPr>
        <p:style>
          <a:lnRef idx="0">
            <a:scrgbClr r="0" g="0" b="0"/>
          </a:lnRef>
          <a:fillRef idx="0">
            <a:scrgbClr r="0" g="0" b="0"/>
          </a:fillRef>
          <a:effectRef idx="0">
            <a:scrgbClr r="0" g="0" b="0"/>
          </a:effectRef>
          <a:fontRef idx="minor">
            <a:schemeClr val="accent6"/>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105" name="Group 14"/>
          <p:cNvGrpSpPr>
            <a:grpSpLocks noChangeAspect="1"/>
          </p:cNvGrpSpPr>
          <p:nvPr/>
        </p:nvGrpSpPr>
        <p:grpSpPr bwMode="auto">
          <a:xfrm>
            <a:off x="3441757" y="1695207"/>
            <a:ext cx="260775" cy="402715"/>
            <a:chOff x="2912" y="2002"/>
            <a:chExt cx="158" cy="244"/>
          </a:xfrm>
          <a:noFill/>
        </p:grpSpPr>
        <p:sp>
          <p:nvSpPr>
            <p:cNvPr id="106" name="Rectangle 15"/>
            <p:cNvSpPr>
              <a:spLocks noChangeArrowheads="1"/>
            </p:cNvSpPr>
            <p:nvPr/>
          </p:nvSpPr>
          <p:spPr bwMode="auto">
            <a:xfrm>
              <a:off x="2912" y="2002"/>
              <a:ext cx="67" cy="65"/>
            </a:xfrm>
            <a:prstGeom prst="rect">
              <a:avLst/>
            </a:prstGeom>
            <a:grpFill/>
            <a:ln>
              <a:solidFill>
                <a:schemeClr val="tx1"/>
              </a:solidFill>
            </a:ln>
            <a:extLst/>
          </p:spPr>
          <p:style>
            <a:lnRef idx="0">
              <a:scrgbClr r="0" g="0" b="0"/>
            </a:lnRef>
            <a:fillRef idx="0">
              <a:scrgbClr r="0" g="0" b="0"/>
            </a:fillRef>
            <a:effectRef idx="0">
              <a:scrgbClr r="0" g="0" b="0"/>
            </a:effectRef>
            <a:fontRef idx="minor">
              <a:schemeClr val="accent6"/>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07" name="Rectangle 16"/>
            <p:cNvSpPr>
              <a:spLocks noChangeArrowheads="1"/>
            </p:cNvSpPr>
            <p:nvPr/>
          </p:nvSpPr>
          <p:spPr bwMode="auto">
            <a:xfrm>
              <a:off x="3004" y="2002"/>
              <a:ext cx="66" cy="65"/>
            </a:xfrm>
            <a:prstGeom prst="rect">
              <a:avLst/>
            </a:prstGeom>
            <a:grpFill/>
            <a:ln>
              <a:solidFill>
                <a:schemeClr val="tx1"/>
              </a:solidFill>
            </a:ln>
          </p:spPr>
          <p:style>
            <a:lnRef idx="0">
              <a:scrgbClr r="0" g="0" b="0"/>
            </a:lnRef>
            <a:fillRef idx="0">
              <a:scrgbClr r="0" g="0" b="0"/>
            </a:fillRef>
            <a:effectRef idx="0">
              <a:scrgbClr r="0" g="0" b="0"/>
            </a:effectRef>
            <a:fontRef idx="minor">
              <a:schemeClr val="accent6"/>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08" name="Rectangle 17"/>
            <p:cNvSpPr>
              <a:spLocks noChangeArrowheads="1"/>
            </p:cNvSpPr>
            <p:nvPr/>
          </p:nvSpPr>
          <p:spPr bwMode="auto">
            <a:xfrm>
              <a:off x="2912" y="2180"/>
              <a:ext cx="67" cy="66"/>
            </a:xfrm>
            <a:prstGeom prst="rect">
              <a:avLst/>
            </a:prstGeom>
            <a:grpFill/>
            <a:ln>
              <a:solidFill>
                <a:schemeClr val="tx1"/>
              </a:solidFill>
            </a:ln>
            <a:extLst/>
          </p:spPr>
          <p:style>
            <a:lnRef idx="0">
              <a:scrgbClr r="0" g="0" b="0"/>
            </a:lnRef>
            <a:fillRef idx="0">
              <a:scrgbClr r="0" g="0" b="0"/>
            </a:fillRef>
            <a:effectRef idx="0">
              <a:scrgbClr r="0" g="0" b="0"/>
            </a:effectRef>
            <a:fontRef idx="minor">
              <a:schemeClr val="accent6"/>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09" name="Rectangle 18"/>
            <p:cNvSpPr>
              <a:spLocks noChangeArrowheads="1"/>
            </p:cNvSpPr>
            <p:nvPr/>
          </p:nvSpPr>
          <p:spPr bwMode="auto">
            <a:xfrm>
              <a:off x="2912" y="2091"/>
              <a:ext cx="158" cy="66"/>
            </a:xfrm>
            <a:prstGeom prst="rect">
              <a:avLst/>
            </a:prstGeom>
            <a:grpFill/>
            <a:ln>
              <a:solidFill>
                <a:schemeClr val="tx1"/>
              </a:solidFill>
            </a:ln>
            <a:extLst/>
          </p:spPr>
          <p:style>
            <a:lnRef idx="0">
              <a:scrgbClr r="0" g="0" b="0"/>
            </a:lnRef>
            <a:fillRef idx="0">
              <a:scrgbClr r="0" g="0" b="0"/>
            </a:fillRef>
            <a:effectRef idx="0">
              <a:scrgbClr r="0" g="0" b="0"/>
            </a:effectRef>
            <a:fontRef idx="minor">
              <a:schemeClr val="accent6"/>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grpSp>
        <p:nvGrpSpPr>
          <p:cNvPr id="111" name="Group 110"/>
          <p:cNvGrpSpPr/>
          <p:nvPr/>
        </p:nvGrpSpPr>
        <p:grpSpPr>
          <a:xfrm>
            <a:off x="274687" y="1291305"/>
            <a:ext cx="12160908" cy="1028519"/>
            <a:chOff x="273842" y="1266321"/>
            <a:chExt cx="12162634" cy="1028664"/>
          </a:xfrm>
          <a:noFill/>
        </p:grpSpPr>
        <p:sp>
          <p:nvSpPr>
            <p:cNvPr id="112" name="Rectangle 111"/>
            <p:cNvSpPr/>
            <p:nvPr/>
          </p:nvSpPr>
          <p:spPr bwMode="auto">
            <a:xfrm>
              <a:off x="273842" y="1266321"/>
              <a:ext cx="5438140" cy="990600"/>
            </a:xfrm>
            <a:prstGeom prst="rect">
              <a:avLst/>
            </a:prstGeom>
            <a:grpFill/>
            <a:ln>
              <a:noFill/>
            </a:ln>
          </p:spPr>
          <p:style>
            <a:lnRef idx="0">
              <a:scrgbClr r="0" g="0" b="0"/>
            </a:lnRef>
            <a:fillRef idx="0">
              <a:scrgbClr r="0" g="0" b="0"/>
            </a:fillRef>
            <a:effectRef idx="0">
              <a:scrgbClr r="0" g="0" b="0"/>
            </a:effectRef>
            <a:fontRef idx="minor">
              <a:schemeClr val="accent6"/>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13" name="Rectangle 112"/>
            <p:cNvSpPr/>
            <p:nvPr/>
          </p:nvSpPr>
          <p:spPr bwMode="auto">
            <a:xfrm>
              <a:off x="6791012" y="1304385"/>
              <a:ext cx="5645464" cy="990600"/>
            </a:xfrm>
            <a:prstGeom prst="rect">
              <a:avLst/>
            </a:prstGeom>
            <a:grpFill/>
            <a:ln>
              <a:noFill/>
            </a:ln>
          </p:spPr>
          <p:style>
            <a:lnRef idx="0">
              <a:scrgbClr r="0" g="0" b="0"/>
            </a:lnRef>
            <a:fillRef idx="0">
              <a:scrgbClr r="0" g="0" b="0"/>
            </a:fillRef>
            <a:effectRef idx="0">
              <a:scrgbClr r="0" g="0" b="0"/>
            </a:effectRef>
            <a:fontRef idx="minor">
              <a:schemeClr val="accent6"/>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sp>
        <p:nvSpPr>
          <p:cNvPr id="37" name="Rectangle 36"/>
          <p:cNvSpPr/>
          <p:nvPr/>
        </p:nvSpPr>
        <p:spPr bwMode="auto">
          <a:xfrm>
            <a:off x="6160416" y="4710570"/>
            <a:ext cx="5639216" cy="47865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293" fontAlgn="base">
              <a:spcBef>
                <a:spcPct val="0"/>
              </a:spcBef>
              <a:spcAft>
                <a:spcPct val="0"/>
              </a:spcAft>
              <a:defRPr/>
            </a:pPr>
            <a:r>
              <a:rPr lang="en-US" sz="2400" kern="0" dirty="0">
                <a:solidFill>
                  <a:schemeClr val="tx1"/>
                </a:solidFill>
                <a:latin typeface="Segoe UI Semilight" panose="020B0402040204020203" pitchFamily="34" charset="0"/>
                <a:cs typeface="Segoe UI Semilight" panose="020B0402040204020203" pitchFamily="34" charset="0"/>
              </a:rPr>
              <a:t>Bot Framework</a:t>
            </a:r>
          </a:p>
        </p:txBody>
      </p:sp>
      <p:sp>
        <p:nvSpPr>
          <p:cNvPr id="2" name="Rectangle 1">
            <a:extLst>
              <a:ext uri="{FF2B5EF4-FFF2-40B4-BE49-F238E27FC236}">
                <a16:creationId xmlns:a16="http://schemas.microsoft.com/office/drawing/2014/main" id="{0FBE9A94-20A2-4588-ACE0-4C50CCD5446C}"/>
              </a:ext>
            </a:extLst>
          </p:cNvPr>
          <p:cNvSpPr/>
          <p:nvPr/>
        </p:nvSpPr>
        <p:spPr>
          <a:xfrm>
            <a:off x="6160416" y="5295829"/>
            <a:ext cx="3346971" cy="36933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293" fontAlgn="base">
              <a:spcBef>
                <a:spcPct val="0"/>
              </a:spcBef>
              <a:spcAft>
                <a:spcPct val="0"/>
              </a:spcAft>
            </a:pPr>
            <a:r>
              <a:rPr lang="en-US" sz="2400" kern="0" dirty="0">
                <a:solidFill>
                  <a:srgbClr val="000000"/>
                </a:solidFill>
                <a:latin typeface="Segoe UI Semilight" panose="020B0402040204020203" pitchFamily="34" charset="0"/>
                <a:cs typeface="Segoe UI Semilight" panose="020B0402040204020203" pitchFamily="34" charset="0"/>
              </a:rPr>
              <a:t>Knowledge Mining</a:t>
            </a:r>
          </a:p>
        </p:txBody>
      </p:sp>
    </p:spTree>
    <p:extLst>
      <p:ext uri="{BB962C8B-B14F-4D97-AF65-F5344CB8AC3E}">
        <p14:creationId xmlns:p14="http://schemas.microsoft.com/office/powerpoint/2010/main" val="205189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883" y="3407857"/>
            <a:ext cx="12434076" cy="35856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1765" y="991"/>
            <a:ext cx="12432948" cy="3387585"/>
          </a:xfrm>
          <a:prstGeom prst="rect">
            <a:avLst/>
          </a:prstGeom>
        </p:spPr>
      </p:pic>
      <p:sp>
        <p:nvSpPr>
          <p:cNvPr id="34" name="Rectangle 33"/>
          <p:cNvSpPr/>
          <p:nvPr/>
        </p:nvSpPr>
        <p:spPr bwMode="auto">
          <a:xfrm>
            <a:off x="883" y="496"/>
            <a:ext cx="12451226" cy="3388079"/>
          </a:xfrm>
          <a:prstGeom prst="rect">
            <a:avLst/>
          </a:prstGeom>
          <a:gradFill>
            <a:gsLst>
              <a:gs pos="13000">
                <a:schemeClr val="tx1">
                  <a:lumMod val="50000"/>
                  <a:alpha val="0"/>
                </a:schemeClr>
              </a:gs>
              <a:gs pos="83000">
                <a:schemeClr val="tx1">
                  <a:lumMod val="50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cs typeface="Segoe UI" pitchFamily="34" charset="0"/>
            </a:endParaRPr>
          </a:p>
        </p:txBody>
      </p:sp>
      <p:cxnSp>
        <p:nvCxnSpPr>
          <p:cNvPr id="13" name="Straight Connector 12"/>
          <p:cNvCxnSpPr/>
          <p:nvPr/>
        </p:nvCxnSpPr>
        <p:spPr>
          <a:xfrm>
            <a:off x="883" y="3379013"/>
            <a:ext cx="12434076" cy="0"/>
          </a:xfrm>
          <a:prstGeom prst="line">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BF17D20-2F5A-4851-B595-1D4BBC639D7C}"/>
              </a:ext>
            </a:extLst>
          </p:cNvPr>
          <p:cNvSpPr txBox="1"/>
          <p:nvPr/>
        </p:nvSpPr>
        <p:spPr>
          <a:xfrm>
            <a:off x="10094902" y="4061614"/>
            <a:ext cx="1958190" cy="1843432"/>
          </a:xfrm>
          <a:prstGeom prst="rect">
            <a:avLst/>
          </a:prstGeom>
          <a:noFill/>
        </p:spPr>
        <p:txBody>
          <a:bodyPr wrap="square" lIns="182776" tIns="146221" rIns="182776" bIns="146221" rtlCol="0" anchor="t">
            <a:spAutoFit/>
          </a:bodyPr>
          <a:lstStyle/>
          <a:p>
            <a:pPr algn="ctr" defTabSz="913698">
              <a:lnSpc>
                <a:spcPct val="90000"/>
              </a:lnSpc>
              <a:spcAft>
                <a:spcPts val="600"/>
              </a:spcAft>
              <a:defRPr/>
            </a:pPr>
            <a:r>
              <a:rPr lang="en-US" sz="1836" b="1">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Labs</a:t>
            </a:r>
            <a:endParaRPr lang="en-US" sz="2040" b="1">
              <a:gradFill>
                <a:gsLst>
                  <a:gs pos="11628">
                    <a:srgbClr val="3F3F3F"/>
                  </a:gs>
                  <a:gs pos="54000">
                    <a:srgbClr val="3F3F3F"/>
                  </a:gs>
                </a:gsLst>
                <a:lin ang="5400000" scaled="0"/>
              </a:gradFill>
              <a:latin typeface="Segoe UI Semilight" panose="020B0402040204020203" pitchFamily="34" charset="0"/>
              <a:cs typeface="Segoe UI Semilight" panose="020B0402040204020203" pitchFamily="34" charset="0"/>
            </a:endParaRPr>
          </a:p>
          <a:p>
            <a:pPr algn="ctr" defTabSz="913698">
              <a:lnSpc>
                <a:spcPct val="90000"/>
              </a:lnSpc>
              <a:spcAft>
                <a:spcPts val="600"/>
              </a:spcAft>
              <a:defRPr/>
            </a:pPr>
            <a:r>
              <a:rPr lang="en-US" sz="1224">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An early look at emerging Cognitive Services technologies: discover, try, and give feedback on new technologies before general availability</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244382" y="4061615"/>
            <a:ext cx="1958190" cy="1324706"/>
          </a:xfrm>
          <a:prstGeom prst="rect">
            <a:avLst/>
          </a:prstGeom>
          <a:noFill/>
        </p:spPr>
        <p:txBody>
          <a:bodyPr wrap="square" lIns="182776" tIns="146221" rIns="182776" bIns="146221" rtlCol="0" anchor="t">
            <a:spAutoFit/>
          </a:bodyPr>
          <a:lstStyle/>
          <a:p>
            <a:pPr algn="ctr" defTabSz="913698">
              <a:lnSpc>
                <a:spcPct val="90000"/>
              </a:lnSpc>
              <a:spcAft>
                <a:spcPts val="600"/>
              </a:spcAft>
              <a:defRPr/>
            </a:pPr>
            <a:r>
              <a:rPr lang="en-US" sz="1836" b="1" dirty="0">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Knowledge</a:t>
            </a:r>
          </a:p>
          <a:p>
            <a:pPr algn="ctr" defTabSz="932330">
              <a:lnSpc>
                <a:spcPct val="90000"/>
              </a:lnSpc>
              <a:spcAft>
                <a:spcPts val="586"/>
              </a:spcAft>
              <a:defRPr/>
            </a:pPr>
            <a:r>
              <a:rPr lang="en-US" sz="1224" dirty="0">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Map complex information and data in order to solve specific tasks </a:t>
            </a:r>
          </a:p>
        </p:txBody>
      </p:sp>
      <p:pic>
        <p:nvPicPr>
          <p:cNvPr id="3" name="Picture 2">
            <a:extLst>
              <a:ext uri="{FF2B5EF4-FFF2-40B4-BE49-F238E27FC236}">
                <a16:creationId xmlns:a16="http://schemas.microsoft.com/office/drawing/2014/main" id="{263E4749-D0CB-462D-8C1B-676EAFAC1366}"/>
              </a:ext>
            </a:extLst>
          </p:cNvPr>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642822" y="2927574"/>
            <a:ext cx="1161311" cy="1165590"/>
          </a:xfrm>
          <a:prstGeom prst="ellipse">
            <a:avLst/>
          </a:prstGeom>
        </p:spPr>
      </p:pic>
      <p:sp>
        <p:nvSpPr>
          <p:cNvPr id="21" name="TextBox 20">
            <a:extLst>
              <a:ext uri="{FF2B5EF4-FFF2-40B4-BE49-F238E27FC236}">
                <a16:creationId xmlns:a16="http://schemas.microsoft.com/office/drawing/2014/main" id="{D774DB6C-D485-4533-A9F9-B16C2241F6EF}"/>
              </a:ext>
            </a:extLst>
          </p:cNvPr>
          <p:cNvSpPr txBox="1"/>
          <p:nvPr/>
        </p:nvSpPr>
        <p:spPr>
          <a:xfrm>
            <a:off x="4319121" y="4061615"/>
            <a:ext cx="1958190" cy="1135080"/>
          </a:xfrm>
          <a:prstGeom prst="rect">
            <a:avLst/>
          </a:prstGeom>
          <a:noFill/>
        </p:spPr>
        <p:txBody>
          <a:bodyPr wrap="square" lIns="182776" tIns="146221" rIns="182776" bIns="146221" rtlCol="0" anchor="t">
            <a:spAutoFit/>
          </a:bodyPr>
          <a:lstStyle/>
          <a:p>
            <a:pPr algn="ctr" defTabSz="913698">
              <a:lnSpc>
                <a:spcPct val="90000"/>
              </a:lnSpc>
              <a:spcAft>
                <a:spcPts val="600"/>
              </a:spcAft>
              <a:defRPr/>
            </a:pPr>
            <a:r>
              <a:rPr lang="en-US" sz="1836" b="1">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Language</a:t>
            </a:r>
          </a:p>
          <a:p>
            <a:pPr algn="ctr" defTabSz="932330">
              <a:lnSpc>
                <a:spcPct val="90000"/>
              </a:lnSpc>
              <a:spcAft>
                <a:spcPts val="586"/>
              </a:spcAft>
              <a:defRPr/>
            </a:pPr>
            <a:r>
              <a:rPr lang="en-US" sz="1224">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Process text and </a:t>
            </a:r>
            <a:br>
              <a:rPr lang="en-US" sz="1224">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br>
            <a:r>
              <a:rPr lang="en-US" sz="1224">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learn how to recognize what users want</a:t>
            </a:r>
          </a:p>
        </p:txBody>
      </p:sp>
      <p:pic>
        <p:nvPicPr>
          <p:cNvPr id="6" name="Picture 5">
            <a:extLst>
              <a:ext uri="{FF2B5EF4-FFF2-40B4-BE49-F238E27FC236}">
                <a16:creationId xmlns:a16="http://schemas.microsoft.com/office/drawing/2014/main" id="{0AE969B4-DCE3-49D1-A283-CE851767DA48}"/>
              </a:ext>
            </a:extLst>
          </p:cNvPr>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717561" y="2927571"/>
            <a:ext cx="1161311" cy="1165589"/>
          </a:xfrm>
          <a:prstGeom prst="ellipse">
            <a:avLst/>
          </a:prstGeom>
        </p:spPr>
      </p:pic>
      <p:sp>
        <p:nvSpPr>
          <p:cNvPr id="28" name="TextBox 27">
            <a:extLst>
              <a:ext uri="{FF2B5EF4-FFF2-40B4-BE49-F238E27FC236}">
                <a16:creationId xmlns:a16="http://schemas.microsoft.com/office/drawing/2014/main" id="{69BFCF29-AE15-44DB-8239-E086782C646E}"/>
              </a:ext>
            </a:extLst>
          </p:cNvPr>
          <p:cNvSpPr txBox="1"/>
          <p:nvPr/>
        </p:nvSpPr>
        <p:spPr>
          <a:xfrm>
            <a:off x="8169643" y="4061615"/>
            <a:ext cx="1958190" cy="1324706"/>
          </a:xfrm>
          <a:prstGeom prst="rect">
            <a:avLst/>
          </a:prstGeom>
          <a:noFill/>
        </p:spPr>
        <p:txBody>
          <a:bodyPr wrap="square" lIns="182776" tIns="146221" rIns="182776" bIns="146221" rtlCol="0" anchor="t">
            <a:spAutoFit/>
          </a:bodyPr>
          <a:lstStyle/>
          <a:p>
            <a:pPr algn="ctr" defTabSz="913698">
              <a:lnSpc>
                <a:spcPct val="90000"/>
              </a:lnSpc>
              <a:spcAft>
                <a:spcPts val="600"/>
              </a:spcAft>
              <a:defRPr/>
            </a:pPr>
            <a:r>
              <a:rPr lang="en-US" sz="1836" b="1" dirty="0">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Search</a:t>
            </a:r>
          </a:p>
          <a:p>
            <a:pPr algn="ctr" defTabSz="932330">
              <a:lnSpc>
                <a:spcPct val="90000"/>
              </a:lnSpc>
              <a:spcAft>
                <a:spcPts val="586"/>
              </a:spcAft>
              <a:defRPr/>
            </a:pPr>
            <a:r>
              <a:rPr lang="en-US" sz="1224" dirty="0">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Access billions of web pages, images, videos, and news with the power of Bing</a:t>
            </a:r>
          </a:p>
        </p:txBody>
      </p:sp>
      <p:pic>
        <p:nvPicPr>
          <p:cNvPr id="12" name="Picture 11">
            <a:extLst>
              <a:ext uri="{FF2B5EF4-FFF2-40B4-BE49-F238E27FC236}">
                <a16:creationId xmlns:a16="http://schemas.microsoft.com/office/drawing/2014/main" id="{EA1F6ADD-863C-4CC8-82F7-5FDED46E706C}"/>
              </a:ext>
            </a:extLst>
          </p:cNvPr>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568082" y="2927572"/>
            <a:ext cx="1161311" cy="1165589"/>
          </a:xfrm>
          <a:prstGeom prst="ellipse">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76325" y="4061615"/>
            <a:ext cx="1958190" cy="1324706"/>
          </a:xfrm>
          <a:prstGeom prst="rect">
            <a:avLst/>
          </a:prstGeom>
          <a:noFill/>
        </p:spPr>
        <p:txBody>
          <a:bodyPr wrap="square" lIns="182776" tIns="146221" rIns="182776" bIns="146221" rtlCol="0" anchor="t">
            <a:spAutoFit/>
          </a:bodyPr>
          <a:lstStyle/>
          <a:p>
            <a:pPr algn="ctr" defTabSz="913698">
              <a:lnSpc>
                <a:spcPct val="90000"/>
              </a:lnSpc>
              <a:spcAft>
                <a:spcPts val="600"/>
              </a:spcAft>
              <a:defRPr/>
            </a:pPr>
            <a:r>
              <a:rPr lang="en-US" sz="1836" b="1" dirty="0">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Vision</a:t>
            </a:r>
          </a:p>
          <a:p>
            <a:pPr algn="ctr" defTabSz="932330">
              <a:lnSpc>
                <a:spcPct val="90000"/>
              </a:lnSpc>
              <a:spcAft>
                <a:spcPts val="586"/>
              </a:spcAft>
              <a:defRPr/>
            </a:pPr>
            <a:r>
              <a:rPr lang="en-US" sz="1224" dirty="0">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From faces to feelings, allow your apps to understand images and video</a:t>
            </a:r>
          </a:p>
        </p:txBody>
      </p:sp>
      <p:pic>
        <p:nvPicPr>
          <p:cNvPr id="15" name="Picture 14">
            <a:extLst>
              <a:ext uri="{FF2B5EF4-FFF2-40B4-BE49-F238E27FC236}">
                <a16:creationId xmlns:a16="http://schemas.microsoft.com/office/drawing/2014/main" id="{504BBEA5-3BE7-4A1C-A248-A2437260A707}"/>
              </a:ext>
            </a:extLst>
          </p:cNvPr>
          <p:cNvPicPr>
            <a:picLocks noChangeAspect="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74763" y="2927571"/>
            <a:ext cx="1161311" cy="1165589"/>
          </a:xfrm>
          <a:prstGeom prst="ellipse">
            <a:avLst/>
          </a:prstGeom>
        </p:spPr>
      </p:pic>
      <p:sp>
        <p:nvSpPr>
          <p:cNvPr id="19" name="TextBox 18">
            <a:extLst>
              <a:ext uri="{FF2B5EF4-FFF2-40B4-BE49-F238E27FC236}">
                <a16:creationId xmlns:a16="http://schemas.microsoft.com/office/drawing/2014/main" id="{6B5CE148-D382-4CBD-8C97-2A282769FD9D}"/>
              </a:ext>
            </a:extLst>
          </p:cNvPr>
          <p:cNvSpPr txBox="1"/>
          <p:nvPr/>
        </p:nvSpPr>
        <p:spPr>
          <a:xfrm>
            <a:off x="2201585" y="4061614"/>
            <a:ext cx="2150465" cy="1324706"/>
          </a:xfrm>
          <a:prstGeom prst="rect">
            <a:avLst/>
          </a:prstGeom>
          <a:noFill/>
        </p:spPr>
        <p:txBody>
          <a:bodyPr wrap="square" lIns="182776" tIns="146221" rIns="91414" bIns="146221" rtlCol="0" anchor="t">
            <a:spAutoFit/>
          </a:bodyPr>
          <a:lstStyle/>
          <a:p>
            <a:pPr algn="ctr" defTabSz="913698">
              <a:lnSpc>
                <a:spcPct val="90000"/>
              </a:lnSpc>
              <a:spcAft>
                <a:spcPts val="600"/>
              </a:spcAft>
              <a:defRPr/>
            </a:pPr>
            <a:r>
              <a:rPr lang="en-US" sz="1836" b="1">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Speech</a:t>
            </a:r>
          </a:p>
          <a:p>
            <a:pPr algn="ctr" defTabSz="932330">
              <a:lnSpc>
                <a:spcPct val="90000"/>
              </a:lnSpc>
              <a:spcAft>
                <a:spcPts val="586"/>
              </a:spcAft>
              <a:defRPr/>
            </a:pPr>
            <a:r>
              <a:rPr lang="en-US" sz="1224">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Hear and speak to your users by filtering noise, identifying speakers, </a:t>
            </a:r>
            <a:br>
              <a:rPr lang="en-US" sz="1224">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br>
            <a:r>
              <a:rPr lang="en-US" sz="1224">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and understanding intent</a:t>
            </a:r>
          </a:p>
        </p:txBody>
      </p:sp>
      <p:pic>
        <p:nvPicPr>
          <p:cNvPr id="17" name="Picture 16">
            <a:extLst>
              <a:ext uri="{FF2B5EF4-FFF2-40B4-BE49-F238E27FC236}">
                <a16:creationId xmlns:a16="http://schemas.microsoft.com/office/drawing/2014/main" id="{341DD27C-FFAF-448F-9AD1-E3F708A995D5}"/>
              </a:ext>
            </a:extLst>
          </p:cNvPr>
          <p:cNvPicPr>
            <a:picLocks/>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696256" y="2927571"/>
            <a:ext cx="1161124" cy="1165589"/>
          </a:xfrm>
          <a:prstGeom prst="ellipse">
            <a:avLst/>
          </a:prstGeom>
        </p:spPr>
      </p:pic>
      <p:grpSp>
        <p:nvGrpSpPr>
          <p:cNvPr id="10" name="Group 9">
            <a:extLst>
              <a:ext uri="{FF2B5EF4-FFF2-40B4-BE49-F238E27FC236}">
                <a16:creationId xmlns:a16="http://schemas.microsoft.com/office/drawing/2014/main" id="{F8A386A5-8712-4774-A469-BBABE6FAF283}"/>
              </a:ext>
            </a:extLst>
          </p:cNvPr>
          <p:cNvGrpSpPr/>
          <p:nvPr/>
        </p:nvGrpSpPr>
        <p:grpSpPr>
          <a:xfrm>
            <a:off x="10491202" y="2941283"/>
            <a:ext cx="1165589" cy="1165589"/>
            <a:chOff x="10495195" y="2941204"/>
            <a:chExt cx="1165754" cy="1165754"/>
          </a:xfrm>
          <a:solidFill>
            <a:schemeClr val="bg1"/>
          </a:solidFill>
        </p:grpSpPr>
        <p:sp>
          <p:nvSpPr>
            <p:cNvPr id="59" name="Oval 58">
              <a:extLst>
                <a:ext uri="{FF2B5EF4-FFF2-40B4-BE49-F238E27FC236}">
                  <a16:creationId xmlns:a16="http://schemas.microsoft.com/office/drawing/2014/main" id="{D1065815-C966-4508-BF15-1D5FB037C0A7}"/>
                </a:ext>
              </a:extLst>
            </p:cNvPr>
            <p:cNvSpPr/>
            <p:nvPr/>
          </p:nvSpPr>
          <p:spPr bwMode="auto">
            <a:xfrm>
              <a:off x="10495195" y="2941204"/>
              <a:ext cx="1165754" cy="1165754"/>
            </a:xfrm>
            <a:prstGeom prst="ellipse">
              <a:avLst/>
            </a:prstGeom>
            <a:grp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8" name="Freeform 5">
              <a:extLst>
                <a:ext uri="{FF2B5EF4-FFF2-40B4-BE49-F238E27FC236}">
                  <a16:creationId xmlns:a16="http://schemas.microsoft.com/office/drawing/2014/main" id="{1459919D-F1E7-418D-AF32-705CD6154CE9}"/>
                </a:ext>
              </a:extLst>
            </p:cNvPr>
            <p:cNvSpPr>
              <a:spLocks/>
            </p:cNvSpPr>
            <p:nvPr/>
          </p:nvSpPr>
          <p:spPr bwMode="auto">
            <a:xfrm>
              <a:off x="10863874" y="3277342"/>
              <a:ext cx="428397" cy="493478"/>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grpFill/>
            <a:ln w="50800" cap="sq">
              <a:solidFill>
                <a:schemeClr val="accent3"/>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09">
                <a:defRPr/>
              </a:pPr>
              <a:endParaRPr lang="en-US">
                <a:solidFill>
                  <a:srgbClr val="3F3F3F"/>
                </a:solidFill>
                <a:latin typeface="Segoe UI"/>
              </a:endParaRPr>
            </a:p>
          </p:txBody>
        </p:sp>
      </p:grpSp>
      <p:sp>
        <p:nvSpPr>
          <p:cNvPr id="2" name="Title 1">
            <a:extLst>
              <a:ext uri="{FF2B5EF4-FFF2-40B4-BE49-F238E27FC236}">
                <a16:creationId xmlns:a16="http://schemas.microsoft.com/office/drawing/2014/main" id="{FF9D7749-590C-4B2A-A451-0C638655C076}"/>
              </a:ext>
            </a:extLst>
          </p:cNvPr>
          <p:cNvSpPr>
            <a:spLocks noGrp="1"/>
          </p:cNvSpPr>
          <p:nvPr>
            <p:ph type="title"/>
          </p:nvPr>
        </p:nvSpPr>
        <p:spPr/>
        <p:txBody>
          <a:bodyPr/>
          <a:lstStyle/>
          <a:p>
            <a:r>
              <a:rPr lang="en-US" altLang="en-US" dirty="0">
                <a:gradFill>
                  <a:gsLst>
                    <a:gs pos="1250">
                      <a:schemeClr val="bg1"/>
                    </a:gs>
                    <a:gs pos="100000">
                      <a:schemeClr val="bg1"/>
                    </a:gs>
                  </a:gsLst>
                  <a:lin ang="5400000" scaled="0"/>
                </a:gradFill>
              </a:rPr>
              <a:t>Microsoft Cognitive Services</a:t>
            </a:r>
            <a:br>
              <a:rPr lang="en-US" altLang="en-US" dirty="0">
                <a:gradFill>
                  <a:gsLst>
                    <a:gs pos="1250">
                      <a:schemeClr val="bg1"/>
                    </a:gs>
                    <a:gs pos="100000">
                      <a:schemeClr val="bg1"/>
                    </a:gs>
                  </a:gsLst>
                  <a:lin ang="5400000" scaled="0"/>
                </a:gradFill>
              </a:rPr>
            </a:br>
            <a:r>
              <a:rPr lang="en-US" sz="2448" dirty="0">
                <a:gradFill>
                  <a:gsLst>
                    <a:gs pos="1250">
                      <a:schemeClr val="bg1"/>
                    </a:gs>
                    <a:gs pos="100000">
                      <a:schemeClr val="bg1"/>
                    </a:gs>
                  </a:gsLst>
                  <a:lin ang="5400000" scaled="0"/>
                </a:gradFill>
              </a:rPr>
              <a:t>Give your apps a human side</a:t>
            </a:r>
            <a:endParaRPr lang="en-US" dirty="0">
              <a:gradFill>
                <a:gsLst>
                  <a:gs pos="1250">
                    <a:schemeClr val="bg1"/>
                  </a:gs>
                  <a:gs pos="100000">
                    <a:schemeClr val="bg1"/>
                  </a:gs>
                </a:gsLst>
                <a:lin ang="5400000" scaled="0"/>
              </a:gradFill>
            </a:endParaRPr>
          </a:p>
        </p:txBody>
      </p:sp>
    </p:spTree>
    <p:extLst>
      <p:ext uri="{BB962C8B-B14F-4D97-AF65-F5344CB8AC3E}">
        <p14:creationId xmlns:p14="http://schemas.microsoft.com/office/powerpoint/2010/main" val="1103526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2.08333E-7 2.22222E-6 L 0.04675 2.22222E-6 " pathEditMode="relative" rAng="0" ptsTypes="AA">
                                      <p:cBhvr>
                                        <p:cTn id="9" dur="750" spd="-100000" fill="hold"/>
                                        <p:tgtEl>
                                          <p:spTgt spid="2"/>
                                        </p:tgtEl>
                                        <p:attrNameLst>
                                          <p:attrName>ppt_x</p:attrName>
                                          <p:attrName>ppt_y</p:attrName>
                                        </p:attrNameLst>
                                      </p:cBhvr>
                                      <p:rCtr x="2331" y="0"/>
                                    </p:animMotion>
                                  </p:childTnLst>
                                </p:cTn>
                              </p:par>
                              <p:par>
                                <p:cTn id="10" presetID="10"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nodeType="withEffect">
                                  <p:stCondLst>
                                    <p:cond delay="0"/>
                                  </p:stCondLst>
                                  <p:childTnLst>
                                    <p:animMotion origin="layout" path="M -1.25E-6 -1.85185E-6 L -1.25E-6 0.03727 " pathEditMode="relative" rAng="0" ptsTypes="AA">
                                      <p:cBhvr>
                                        <p:cTn id="14" dur="750" spd="-100000" fill="hold"/>
                                        <p:tgtEl>
                                          <p:spTgt spid="15"/>
                                        </p:tgtEl>
                                        <p:attrNameLst>
                                          <p:attrName>ppt_x</p:attrName>
                                          <p:attrName>ppt_y</p:attrName>
                                        </p:attrNameLst>
                                      </p:cBhvr>
                                      <p:rCtr x="0" y="1852"/>
                                    </p:animMotion>
                                  </p:childTnLst>
                                </p:cTn>
                              </p:par>
                              <p:par>
                                <p:cTn id="15" presetID="10"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42" presetClass="path" presetSubtype="0" decel="100000" fill="hold" grpId="1" nodeType="withEffect">
                                  <p:stCondLst>
                                    <p:cond delay="0"/>
                                  </p:stCondLst>
                                  <p:childTnLst>
                                    <p:animMotion origin="layout" path="M -1.25E-6 -1.85185E-6 L -1.25E-6 0.03727 " pathEditMode="relative" rAng="0" ptsTypes="AA">
                                      <p:cBhvr>
                                        <p:cTn id="19" dur="750" spd="-100000" fill="hold"/>
                                        <p:tgtEl>
                                          <p:spTgt spid="18"/>
                                        </p:tgtEl>
                                        <p:attrNameLst>
                                          <p:attrName>ppt_x</p:attrName>
                                          <p:attrName>ppt_y</p:attrName>
                                        </p:attrNameLst>
                                      </p:cBhvr>
                                      <p:rCtr x="0" y="1852"/>
                                    </p:animMotion>
                                  </p:childTnLst>
                                </p:cTn>
                              </p:par>
                              <p:par>
                                <p:cTn id="20" presetID="10" presetClass="entr" presetSubtype="0" fill="hold" nodeType="withEffect">
                                  <p:stCondLst>
                                    <p:cond delay="2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42" presetClass="path" presetSubtype="0" decel="100000" fill="hold" nodeType="withEffect">
                                  <p:stCondLst>
                                    <p:cond delay="200"/>
                                  </p:stCondLst>
                                  <p:childTnLst>
                                    <p:animMotion origin="layout" path="M -1.25E-6 -1.85185E-6 L -1.25E-6 0.03727 " pathEditMode="relative" rAng="0" ptsTypes="AA">
                                      <p:cBhvr>
                                        <p:cTn id="24" dur="750" spd="-100000" fill="hold"/>
                                        <p:tgtEl>
                                          <p:spTgt spid="17"/>
                                        </p:tgtEl>
                                        <p:attrNameLst>
                                          <p:attrName>ppt_x</p:attrName>
                                          <p:attrName>ppt_y</p:attrName>
                                        </p:attrNameLst>
                                      </p:cBhvr>
                                      <p:rCtr x="0" y="1852"/>
                                    </p:animMotion>
                                  </p:childTnLst>
                                </p:cTn>
                              </p:par>
                              <p:par>
                                <p:cTn id="25" presetID="10" presetClass="entr" presetSubtype="0" fill="hold" grpId="0" nodeType="withEffect">
                                  <p:stCondLst>
                                    <p:cond delay="2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42" presetClass="path" presetSubtype="0" decel="100000" fill="hold" grpId="1" nodeType="withEffect">
                                  <p:stCondLst>
                                    <p:cond delay="200"/>
                                  </p:stCondLst>
                                  <p:childTnLst>
                                    <p:animMotion origin="layout" path="M -1.25E-6 -1.85185E-6 L -1.25E-6 0.03727 " pathEditMode="relative" rAng="0" ptsTypes="AA">
                                      <p:cBhvr>
                                        <p:cTn id="29" dur="750" spd="-100000" fill="hold"/>
                                        <p:tgtEl>
                                          <p:spTgt spid="19"/>
                                        </p:tgtEl>
                                        <p:attrNameLst>
                                          <p:attrName>ppt_x</p:attrName>
                                          <p:attrName>ppt_y</p:attrName>
                                        </p:attrNameLst>
                                      </p:cBhvr>
                                      <p:rCtr x="0" y="1852"/>
                                    </p:animMotion>
                                  </p:childTnLst>
                                </p:cTn>
                              </p:par>
                              <p:par>
                                <p:cTn id="30" presetID="10" presetClass="entr" presetSubtype="0" fill="hold" nodeType="withEffect">
                                  <p:stCondLst>
                                    <p:cond delay="4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42" presetClass="path" presetSubtype="0" decel="100000" fill="hold" nodeType="withEffect">
                                  <p:stCondLst>
                                    <p:cond delay="400"/>
                                  </p:stCondLst>
                                  <p:childTnLst>
                                    <p:animMotion origin="layout" path="M -1.25E-6 -1.85185E-6 L -1.25E-6 0.03727 " pathEditMode="relative" rAng="0" ptsTypes="AA">
                                      <p:cBhvr>
                                        <p:cTn id="34" dur="750" spd="-100000" fill="hold"/>
                                        <p:tgtEl>
                                          <p:spTgt spid="6"/>
                                        </p:tgtEl>
                                        <p:attrNameLst>
                                          <p:attrName>ppt_x</p:attrName>
                                          <p:attrName>ppt_y</p:attrName>
                                        </p:attrNameLst>
                                      </p:cBhvr>
                                      <p:rCtr x="0" y="1852"/>
                                    </p:animMotion>
                                  </p:childTnLst>
                                </p:cTn>
                              </p:par>
                              <p:par>
                                <p:cTn id="35" presetID="10" presetClass="entr" presetSubtype="0" fill="hold" grpId="0" nodeType="withEffect">
                                  <p:stCondLst>
                                    <p:cond delay="40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42" presetClass="path" presetSubtype="0" decel="100000" fill="hold" grpId="1" nodeType="withEffect">
                                  <p:stCondLst>
                                    <p:cond delay="400"/>
                                  </p:stCondLst>
                                  <p:childTnLst>
                                    <p:animMotion origin="layout" path="M -1.25E-6 -1.85185E-6 L -1.25E-6 0.03727 " pathEditMode="relative" rAng="0" ptsTypes="AA">
                                      <p:cBhvr>
                                        <p:cTn id="39" dur="750" spd="-100000" fill="hold"/>
                                        <p:tgtEl>
                                          <p:spTgt spid="21"/>
                                        </p:tgtEl>
                                        <p:attrNameLst>
                                          <p:attrName>ppt_x</p:attrName>
                                          <p:attrName>ppt_y</p:attrName>
                                        </p:attrNameLst>
                                      </p:cBhvr>
                                      <p:rCtr x="0" y="1852"/>
                                    </p:animMotion>
                                  </p:childTnLst>
                                </p:cTn>
                              </p:par>
                              <p:par>
                                <p:cTn id="40" presetID="10" presetClass="entr" presetSubtype="0" fill="hold" nodeType="withEffect">
                                  <p:stCondLst>
                                    <p:cond delay="60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par>
                                <p:cTn id="43" presetID="42" presetClass="path" presetSubtype="0" decel="100000" fill="hold" nodeType="withEffect">
                                  <p:stCondLst>
                                    <p:cond delay="600"/>
                                  </p:stCondLst>
                                  <p:childTnLst>
                                    <p:animMotion origin="layout" path="M -1.25E-6 -1.85185E-6 L -1.25E-6 0.03727 " pathEditMode="relative" rAng="0" ptsTypes="AA">
                                      <p:cBhvr>
                                        <p:cTn id="44" dur="750" spd="-100000" fill="hold"/>
                                        <p:tgtEl>
                                          <p:spTgt spid="3"/>
                                        </p:tgtEl>
                                        <p:attrNameLst>
                                          <p:attrName>ppt_x</p:attrName>
                                          <p:attrName>ppt_y</p:attrName>
                                        </p:attrNameLst>
                                      </p:cBhvr>
                                      <p:rCtr x="0" y="1852"/>
                                    </p:animMotion>
                                  </p:childTnLst>
                                </p:cTn>
                              </p:par>
                              <p:par>
                                <p:cTn id="45" presetID="10" presetClass="entr" presetSubtype="0" fill="hold" grpId="0" nodeType="withEffect">
                                  <p:stCondLst>
                                    <p:cond delay="60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42" presetClass="path" presetSubtype="0" decel="100000" fill="hold" grpId="1" nodeType="withEffect">
                                  <p:stCondLst>
                                    <p:cond delay="600"/>
                                  </p:stCondLst>
                                  <p:childTnLst>
                                    <p:animMotion origin="layout" path="M -1.25E-6 -1.85185E-6 L -1.25E-6 0.03727 " pathEditMode="relative" rAng="0" ptsTypes="AA">
                                      <p:cBhvr>
                                        <p:cTn id="49" dur="750" spd="-100000" fill="hold"/>
                                        <p:tgtEl>
                                          <p:spTgt spid="20"/>
                                        </p:tgtEl>
                                        <p:attrNameLst>
                                          <p:attrName>ppt_x</p:attrName>
                                          <p:attrName>ppt_y</p:attrName>
                                        </p:attrNameLst>
                                      </p:cBhvr>
                                      <p:rCtr x="0" y="1852"/>
                                    </p:animMotion>
                                  </p:childTnLst>
                                </p:cTn>
                              </p:par>
                              <p:par>
                                <p:cTn id="50" presetID="10" presetClass="entr" presetSubtype="0" fill="hold" nodeType="withEffect">
                                  <p:stCondLst>
                                    <p:cond delay="80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42" presetClass="path" presetSubtype="0" decel="100000" fill="hold" nodeType="withEffect">
                                  <p:stCondLst>
                                    <p:cond delay="800"/>
                                  </p:stCondLst>
                                  <p:childTnLst>
                                    <p:animMotion origin="layout" path="M -1.25E-6 -1.85185E-6 L -1.25E-6 0.03727 " pathEditMode="relative" rAng="0" ptsTypes="AA">
                                      <p:cBhvr>
                                        <p:cTn id="54" dur="750" spd="-100000" fill="hold"/>
                                        <p:tgtEl>
                                          <p:spTgt spid="12"/>
                                        </p:tgtEl>
                                        <p:attrNameLst>
                                          <p:attrName>ppt_x</p:attrName>
                                          <p:attrName>ppt_y</p:attrName>
                                        </p:attrNameLst>
                                      </p:cBhvr>
                                      <p:rCtr x="0" y="1852"/>
                                    </p:animMotion>
                                  </p:childTnLst>
                                </p:cTn>
                              </p:par>
                              <p:par>
                                <p:cTn id="55" presetID="10" presetClass="entr" presetSubtype="0" fill="hold" grpId="0" nodeType="withEffect">
                                  <p:stCondLst>
                                    <p:cond delay="80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par>
                                <p:cTn id="58" presetID="42" presetClass="path" presetSubtype="0" decel="100000" fill="hold" grpId="1" nodeType="withEffect">
                                  <p:stCondLst>
                                    <p:cond delay="800"/>
                                  </p:stCondLst>
                                  <p:childTnLst>
                                    <p:animMotion origin="layout" path="M -1.25E-6 -1.85185E-6 L -1.25E-6 0.03727 " pathEditMode="relative" rAng="0" ptsTypes="AA">
                                      <p:cBhvr>
                                        <p:cTn id="59" dur="750" spd="-100000" fill="hold"/>
                                        <p:tgtEl>
                                          <p:spTgt spid="28"/>
                                        </p:tgtEl>
                                        <p:attrNameLst>
                                          <p:attrName>ppt_x</p:attrName>
                                          <p:attrName>ppt_y</p:attrName>
                                        </p:attrNameLst>
                                      </p:cBhvr>
                                      <p:rCtr x="0" y="1852"/>
                                    </p:animMotion>
                                  </p:childTnLst>
                                </p:cTn>
                              </p:par>
                              <p:par>
                                <p:cTn id="60" presetID="10" presetClass="entr" presetSubtype="0" fill="hold" nodeType="withEffect">
                                  <p:stCondLst>
                                    <p:cond delay="100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par>
                                <p:cTn id="63" presetID="42" presetClass="path" presetSubtype="0" decel="100000" fill="hold" nodeType="withEffect">
                                  <p:stCondLst>
                                    <p:cond delay="1000"/>
                                  </p:stCondLst>
                                  <p:childTnLst>
                                    <p:animMotion origin="layout" path="M -1.25E-6 -1.85185E-6 L -1.25E-6 0.03727 " pathEditMode="relative" rAng="0" ptsTypes="AA">
                                      <p:cBhvr>
                                        <p:cTn id="64" dur="750" spd="-100000" fill="hold"/>
                                        <p:tgtEl>
                                          <p:spTgt spid="10"/>
                                        </p:tgtEl>
                                        <p:attrNameLst>
                                          <p:attrName>ppt_x</p:attrName>
                                          <p:attrName>ppt_y</p:attrName>
                                        </p:attrNameLst>
                                      </p:cBhvr>
                                      <p:rCtr x="0" y="1852"/>
                                    </p:animMotion>
                                  </p:childTnLst>
                                </p:cTn>
                              </p:par>
                              <p:par>
                                <p:cTn id="65" presetID="10" presetClass="entr" presetSubtype="0" fill="hold" grpId="0" nodeType="withEffect">
                                  <p:stCondLst>
                                    <p:cond delay="100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42" presetClass="path" presetSubtype="0" decel="100000" fill="hold" grpId="1" nodeType="withEffect">
                                  <p:stCondLst>
                                    <p:cond delay="1000"/>
                                  </p:stCondLst>
                                  <p:childTnLst>
                                    <p:animMotion origin="layout" path="M -1.25E-6 -1.85185E-6 L -1.25E-6 0.03727 " pathEditMode="relative" rAng="0" ptsTypes="AA">
                                      <p:cBhvr>
                                        <p:cTn id="69" dur="750" spd="-100000" fill="hold"/>
                                        <p:tgtEl>
                                          <p:spTgt spid="27"/>
                                        </p:tgtEl>
                                        <p:attrNameLst>
                                          <p:attrName>ppt_x</p:attrName>
                                          <p:attrName>ppt_y</p:attrName>
                                        </p:attrNameLst>
                                      </p:cBhvr>
                                      <p:rCtr x="0" y="1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0" grpId="0"/>
      <p:bldP spid="20" grpId="1"/>
      <p:bldP spid="21" grpId="0"/>
      <p:bldP spid="21" grpId="1"/>
      <p:bldP spid="28" grpId="0"/>
      <p:bldP spid="28" grpId="1"/>
      <p:bldP spid="18" grpId="0"/>
      <p:bldP spid="18" grpId="1"/>
      <p:bldP spid="19" grpId="0"/>
      <p:bldP spid="19" grpId="1"/>
      <p:bldP spid="2" grpId="0"/>
      <p:bldP spid="2"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95D1E38A-6F9F-46EB-BCF9-585090763F8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1765" y="991"/>
            <a:ext cx="12432948" cy="3387585"/>
          </a:xfrm>
          <a:prstGeom prst="rect">
            <a:avLst/>
          </a:prstGeom>
        </p:spPr>
      </p:pic>
      <p:sp>
        <p:nvSpPr>
          <p:cNvPr id="85" name="Oval 84">
            <a:extLst>
              <a:ext uri="{FF2B5EF4-FFF2-40B4-BE49-F238E27FC236}">
                <a16:creationId xmlns:a16="http://schemas.microsoft.com/office/drawing/2014/main" id="{DD9A00F2-AA90-4065-BD9F-665380EE2A7F}"/>
              </a:ext>
            </a:extLst>
          </p:cNvPr>
          <p:cNvSpPr/>
          <p:nvPr/>
        </p:nvSpPr>
        <p:spPr bwMode="auto">
          <a:xfrm>
            <a:off x="10613942" y="1175040"/>
            <a:ext cx="1165589" cy="1165589"/>
          </a:xfrm>
          <a:prstGeom prst="ellipse">
            <a:avLst/>
          </a:prstGeom>
          <a:solidFill>
            <a:srgbClr val="FFFFFF"/>
          </a:solidFill>
          <a:ln w="25400"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52" name="Rectangle 51">
            <a:extLst>
              <a:ext uri="{FF2B5EF4-FFF2-40B4-BE49-F238E27FC236}">
                <a16:creationId xmlns:a16="http://schemas.microsoft.com/office/drawing/2014/main" id="{BAB412D2-54DD-439B-94C6-415624C0BE91}"/>
              </a:ext>
            </a:extLst>
          </p:cNvPr>
          <p:cNvSpPr/>
          <p:nvPr/>
        </p:nvSpPr>
        <p:spPr bwMode="auto">
          <a:xfrm>
            <a:off x="883" y="496"/>
            <a:ext cx="12451226" cy="3388079"/>
          </a:xfrm>
          <a:prstGeom prst="rect">
            <a:avLst/>
          </a:prstGeom>
          <a:gradFill>
            <a:gsLst>
              <a:gs pos="13000">
                <a:schemeClr val="tx1">
                  <a:lumMod val="50000"/>
                  <a:alpha val="0"/>
                </a:schemeClr>
              </a:gs>
              <a:gs pos="83000">
                <a:schemeClr val="tx1">
                  <a:lumMod val="50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9AF0E3DB-F4D3-44FD-B852-14C7019CA0EF}"/>
              </a:ext>
            </a:extLst>
          </p:cNvPr>
          <p:cNvSpPr/>
          <p:nvPr/>
        </p:nvSpPr>
        <p:spPr bwMode="auto">
          <a:xfrm>
            <a:off x="1517" y="1954395"/>
            <a:ext cx="12434076" cy="504013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63" name="Picture 62">
            <a:extLst>
              <a:ext uri="{FF2B5EF4-FFF2-40B4-BE49-F238E27FC236}">
                <a16:creationId xmlns:a16="http://schemas.microsoft.com/office/drawing/2014/main" id="{8A5C6AE0-79FF-4CC7-BA3A-E57AC56D2CD0}"/>
              </a:ext>
            </a:extLst>
          </p:cNvPr>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75601" y="1119713"/>
            <a:ext cx="1161146" cy="1165424"/>
          </a:xfrm>
          <a:prstGeom prst="ellipse">
            <a:avLst/>
          </a:prstGeom>
        </p:spPr>
      </p:pic>
      <p:sp>
        <p:nvSpPr>
          <p:cNvPr id="73" name="TextBox 72">
            <a:extLst>
              <a:ext uri="{FF2B5EF4-FFF2-40B4-BE49-F238E27FC236}">
                <a16:creationId xmlns:a16="http://schemas.microsoft.com/office/drawing/2014/main" id="{470B6926-3E6B-403B-9E0F-89307D0436E5}"/>
              </a:ext>
            </a:extLst>
          </p:cNvPr>
          <p:cNvSpPr txBox="1"/>
          <p:nvPr/>
        </p:nvSpPr>
        <p:spPr>
          <a:xfrm>
            <a:off x="277219" y="2051058"/>
            <a:ext cx="1957912" cy="583394"/>
          </a:xfrm>
          <a:prstGeom prst="rect">
            <a:avLst/>
          </a:prstGeom>
          <a:noFill/>
        </p:spPr>
        <p:txBody>
          <a:bodyPr wrap="square" lIns="182750" tIns="146201" rIns="182750" bIns="146201" rtlCol="0" anchor="t">
            <a:spAutoFit/>
          </a:bodyPr>
          <a:lstStyle/>
          <a:p>
            <a:pPr algn="ctr" defTabSz="913522">
              <a:lnSpc>
                <a:spcPct val="90000"/>
              </a:lnSpc>
              <a:spcAft>
                <a:spcPts val="600"/>
              </a:spcAft>
              <a:defRPr/>
            </a:pPr>
            <a:r>
              <a:rPr lang="en-US" sz="204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p:txBody>
      </p:sp>
      <p:sp>
        <p:nvSpPr>
          <p:cNvPr id="75" name="Rectangle 74">
            <a:extLst>
              <a:ext uri="{FF2B5EF4-FFF2-40B4-BE49-F238E27FC236}">
                <a16:creationId xmlns:a16="http://schemas.microsoft.com/office/drawing/2014/main" id="{0E063805-C235-4BF1-BF9D-868D1357535D}"/>
              </a:ext>
            </a:extLst>
          </p:cNvPr>
          <p:cNvSpPr/>
          <p:nvPr/>
        </p:nvSpPr>
        <p:spPr bwMode="auto">
          <a:xfrm>
            <a:off x="342033" y="2939475"/>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a:gradFill>
                  <a:gsLst>
                    <a:gs pos="1250">
                      <a:srgbClr val="1A1A1A"/>
                    </a:gs>
                    <a:gs pos="100000">
                      <a:srgbClr val="1A1A1A"/>
                    </a:gs>
                  </a:gsLst>
                  <a:lin ang="5400000" scaled="0"/>
                </a:gradFill>
                <a:latin typeface="Segoe UI"/>
              </a:rPr>
              <a:t>Computer Vision </a:t>
            </a:r>
          </a:p>
        </p:txBody>
      </p:sp>
      <p:sp>
        <p:nvSpPr>
          <p:cNvPr id="76" name="Rectangle 75">
            <a:extLst>
              <a:ext uri="{FF2B5EF4-FFF2-40B4-BE49-F238E27FC236}">
                <a16:creationId xmlns:a16="http://schemas.microsoft.com/office/drawing/2014/main" id="{F6A617C5-96A0-4CA2-B1C6-187EBFDC462D}"/>
              </a:ext>
            </a:extLst>
          </p:cNvPr>
          <p:cNvSpPr/>
          <p:nvPr/>
        </p:nvSpPr>
        <p:spPr bwMode="auto">
          <a:xfrm>
            <a:off x="342033" y="3313017"/>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a:gradFill>
                  <a:gsLst>
                    <a:gs pos="1250">
                      <a:srgbClr val="1A1A1A"/>
                    </a:gs>
                    <a:gs pos="100000">
                      <a:srgbClr val="1A1A1A"/>
                    </a:gs>
                  </a:gsLst>
                  <a:lin ang="5400000" scaled="0"/>
                </a:gradFill>
                <a:latin typeface="Segoe UI"/>
              </a:rPr>
              <a:t>Face </a:t>
            </a:r>
          </a:p>
        </p:txBody>
      </p:sp>
      <p:sp>
        <p:nvSpPr>
          <p:cNvPr id="77" name="Rectangle 76">
            <a:extLst>
              <a:ext uri="{FF2B5EF4-FFF2-40B4-BE49-F238E27FC236}">
                <a16:creationId xmlns:a16="http://schemas.microsoft.com/office/drawing/2014/main" id="{344617CB-13B1-4885-B57F-DD0592AE7800}"/>
              </a:ext>
            </a:extLst>
          </p:cNvPr>
          <p:cNvSpPr/>
          <p:nvPr/>
        </p:nvSpPr>
        <p:spPr bwMode="auto">
          <a:xfrm>
            <a:off x="342033" y="3684250"/>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a:gradFill>
                  <a:gsLst>
                    <a:gs pos="1250">
                      <a:srgbClr val="1A1A1A"/>
                    </a:gs>
                    <a:gs pos="100000">
                      <a:srgbClr val="1A1A1A"/>
                    </a:gs>
                  </a:gsLst>
                  <a:lin ang="5400000" scaled="0"/>
                </a:gradFill>
                <a:latin typeface="Segoe UI"/>
              </a:rPr>
              <a:t>Emotion</a:t>
            </a:r>
          </a:p>
        </p:txBody>
      </p:sp>
      <p:sp>
        <p:nvSpPr>
          <p:cNvPr id="78" name="Rectangle 77">
            <a:extLst>
              <a:ext uri="{FF2B5EF4-FFF2-40B4-BE49-F238E27FC236}">
                <a16:creationId xmlns:a16="http://schemas.microsoft.com/office/drawing/2014/main" id="{24405242-979F-4125-88E1-33A0912CAFC5}"/>
              </a:ext>
            </a:extLst>
          </p:cNvPr>
          <p:cNvSpPr/>
          <p:nvPr/>
        </p:nvSpPr>
        <p:spPr bwMode="auto">
          <a:xfrm>
            <a:off x="342033" y="4055483"/>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dirty="0">
                <a:gradFill>
                  <a:gsLst>
                    <a:gs pos="1250">
                      <a:srgbClr val="1A1A1A"/>
                    </a:gs>
                    <a:gs pos="100000">
                      <a:srgbClr val="1A1A1A"/>
                    </a:gs>
                  </a:gsLst>
                  <a:lin ang="5400000" scaled="0"/>
                </a:gradFill>
                <a:latin typeface="Segoe UI"/>
              </a:rPr>
              <a:t>Content Moderator</a:t>
            </a:r>
          </a:p>
        </p:txBody>
      </p:sp>
      <p:sp>
        <p:nvSpPr>
          <p:cNvPr id="79" name="Rectangle 78">
            <a:extLst>
              <a:ext uri="{FF2B5EF4-FFF2-40B4-BE49-F238E27FC236}">
                <a16:creationId xmlns:a16="http://schemas.microsoft.com/office/drawing/2014/main" id="{7BBF8C55-E783-4A9B-92B3-BF2331A84C17}"/>
              </a:ext>
            </a:extLst>
          </p:cNvPr>
          <p:cNvSpPr/>
          <p:nvPr/>
        </p:nvSpPr>
        <p:spPr bwMode="auto">
          <a:xfrm>
            <a:off x="342033" y="2570551"/>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a:gradFill>
                  <a:gsLst>
                    <a:gs pos="1250">
                      <a:srgbClr val="1A1A1A"/>
                    </a:gs>
                    <a:gs pos="100000">
                      <a:srgbClr val="1A1A1A"/>
                    </a:gs>
                  </a:gsLst>
                  <a:lin ang="5400000" scaled="0"/>
                </a:gradFill>
                <a:latin typeface="Segoe UI"/>
              </a:rPr>
              <a:t>Video Indexer</a:t>
            </a:r>
          </a:p>
        </p:txBody>
      </p:sp>
      <p:sp>
        <p:nvSpPr>
          <p:cNvPr id="80" name="Rectangle 79">
            <a:extLst>
              <a:ext uri="{FF2B5EF4-FFF2-40B4-BE49-F238E27FC236}">
                <a16:creationId xmlns:a16="http://schemas.microsoft.com/office/drawing/2014/main" id="{144C93B6-DB2D-4276-AA54-086899D89FF4}"/>
              </a:ext>
            </a:extLst>
          </p:cNvPr>
          <p:cNvSpPr/>
          <p:nvPr/>
        </p:nvSpPr>
        <p:spPr bwMode="auto">
          <a:xfrm>
            <a:off x="342033" y="4426716"/>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dirty="0">
                <a:solidFill>
                  <a:srgbClr val="FF0000"/>
                </a:solidFill>
                <a:latin typeface="Segoe UI"/>
              </a:rPr>
              <a:t>Custom Vision</a:t>
            </a:r>
          </a:p>
        </p:txBody>
      </p:sp>
      <p:pic>
        <p:nvPicPr>
          <p:cNvPr id="59" name="Picture 58">
            <a:extLst>
              <a:ext uri="{FF2B5EF4-FFF2-40B4-BE49-F238E27FC236}">
                <a16:creationId xmlns:a16="http://schemas.microsoft.com/office/drawing/2014/main" id="{250FFDA4-4963-4D42-9976-8569E35D993C}"/>
              </a:ext>
            </a:extLst>
          </p:cNvPr>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828" y="1119712"/>
            <a:ext cx="1161146" cy="1165424"/>
          </a:xfrm>
          <a:prstGeom prst="ellipse">
            <a:avLst/>
          </a:prstGeom>
        </p:spPr>
      </p:pic>
      <p:sp>
        <p:nvSpPr>
          <p:cNvPr id="71" name="TextBox 70">
            <a:extLst>
              <a:ext uri="{FF2B5EF4-FFF2-40B4-BE49-F238E27FC236}">
                <a16:creationId xmlns:a16="http://schemas.microsoft.com/office/drawing/2014/main" id="{E547CF2B-A8FE-4D63-8D9E-D13BE1A31CD9}"/>
              </a:ext>
            </a:extLst>
          </p:cNvPr>
          <p:cNvSpPr txBox="1"/>
          <p:nvPr/>
        </p:nvSpPr>
        <p:spPr>
          <a:xfrm>
            <a:off x="4253445" y="2051057"/>
            <a:ext cx="1957912" cy="583394"/>
          </a:xfrm>
          <a:prstGeom prst="rect">
            <a:avLst/>
          </a:prstGeom>
          <a:noFill/>
        </p:spPr>
        <p:txBody>
          <a:bodyPr wrap="square" lIns="182750" tIns="146201" rIns="182750" bIns="146201" rtlCol="0" anchor="t">
            <a:spAutoFit/>
          </a:bodyPr>
          <a:lstStyle/>
          <a:p>
            <a:pPr algn="ctr" defTabSz="913522">
              <a:lnSpc>
                <a:spcPct val="90000"/>
              </a:lnSpc>
              <a:spcAft>
                <a:spcPts val="600"/>
              </a:spcAft>
              <a:defRPr/>
            </a:pPr>
            <a:r>
              <a:rPr lang="en-US" sz="204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p:txBody>
      </p:sp>
      <p:sp>
        <p:nvSpPr>
          <p:cNvPr id="90" name="Rectangle 89">
            <a:extLst>
              <a:ext uri="{FF2B5EF4-FFF2-40B4-BE49-F238E27FC236}">
                <a16:creationId xmlns:a16="http://schemas.microsoft.com/office/drawing/2014/main" id="{A40BC242-5C2F-4F14-B985-89EB2489BD9F}"/>
              </a:ext>
            </a:extLst>
          </p:cNvPr>
          <p:cNvSpPr/>
          <p:nvPr/>
        </p:nvSpPr>
        <p:spPr bwMode="auto">
          <a:xfrm>
            <a:off x="4318260" y="3684250"/>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dirty="0">
                <a:gradFill>
                  <a:gsLst>
                    <a:gs pos="1250">
                      <a:srgbClr val="1A1A1A"/>
                    </a:gs>
                    <a:gs pos="100000">
                      <a:srgbClr val="1A1A1A"/>
                    </a:gs>
                  </a:gsLst>
                  <a:lin ang="5400000" scaled="0"/>
                </a:gradFill>
                <a:latin typeface="Segoe UI"/>
              </a:rPr>
              <a:t>Language Understanding (LUIS)</a:t>
            </a:r>
          </a:p>
        </p:txBody>
      </p:sp>
      <p:sp>
        <p:nvSpPr>
          <p:cNvPr id="91" name="Rectangle 90">
            <a:extLst>
              <a:ext uri="{FF2B5EF4-FFF2-40B4-BE49-F238E27FC236}">
                <a16:creationId xmlns:a16="http://schemas.microsoft.com/office/drawing/2014/main" id="{69C8414B-F8CF-436B-872A-7011E4CA4A2E}"/>
              </a:ext>
            </a:extLst>
          </p:cNvPr>
          <p:cNvSpPr/>
          <p:nvPr/>
        </p:nvSpPr>
        <p:spPr bwMode="auto">
          <a:xfrm>
            <a:off x="4318260" y="2570551"/>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a:gradFill>
                  <a:gsLst>
                    <a:gs pos="1250">
                      <a:srgbClr val="1A1A1A"/>
                    </a:gs>
                    <a:gs pos="100000">
                      <a:srgbClr val="1A1A1A"/>
                    </a:gs>
                  </a:gsLst>
                  <a:lin ang="5400000" scaled="0"/>
                </a:gradFill>
                <a:latin typeface="Segoe UI"/>
              </a:rPr>
              <a:t>Text Analytics </a:t>
            </a:r>
          </a:p>
        </p:txBody>
      </p:sp>
      <p:sp>
        <p:nvSpPr>
          <p:cNvPr id="92" name="Rectangle 91">
            <a:extLst>
              <a:ext uri="{FF2B5EF4-FFF2-40B4-BE49-F238E27FC236}">
                <a16:creationId xmlns:a16="http://schemas.microsoft.com/office/drawing/2014/main" id="{172D5F2F-5593-418C-90F7-C90DB32199D9}"/>
              </a:ext>
            </a:extLst>
          </p:cNvPr>
          <p:cNvSpPr/>
          <p:nvPr/>
        </p:nvSpPr>
        <p:spPr bwMode="auto">
          <a:xfrm>
            <a:off x="4318260" y="2939475"/>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a:gradFill>
                  <a:gsLst>
                    <a:gs pos="1250">
                      <a:srgbClr val="1A1A1A"/>
                    </a:gs>
                    <a:gs pos="100000">
                      <a:srgbClr val="1A1A1A"/>
                    </a:gs>
                  </a:gsLst>
                  <a:lin ang="5400000" scaled="0"/>
                </a:gradFill>
                <a:latin typeface="Segoe UI"/>
              </a:rPr>
              <a:t>Bing Spell Check </a:t>
            </a:r>
          </a:p>
        </p:txBody>
      </p:sp>
      <p:sp>
        <p:nvSpPr>
          <p:cNvPr id="95" name="Rectangle 94">
            <a:extLst>
              <a:ext uri="{FF2B5EF4-FFF2-40B4-BE49-F238E27FC236}">
                <a16:creationId xmlns:a16="http://schemas.microsoft.com/office/drawing/2014/main" id="{ED78DDC7-60B1-4C31-ADCB-603FD644FCEA}"/>
              </a:ext>
            </a:extLst>
          </p:cNvPr>
          <p:cNvSpPr/>
          <p:nvPr/>
        </p:nvSpPr>
        <p:spPr bwMode="auto">
          <a:xfrm>
            <a:off x="4318260" y="3313017"/>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dirty="0">
                <a:gradFill>
                  <a:gsLst>
                    <a:gs pos="1250">
                      <a:srgbClr val="1A1A1A"/>
                    </a:gs>
                    <a:gs pos="100000">
                      <a:srgbClr val="1A1A1A"/>
                    </a:gs>
                  </a:gsLst>
                  <a:lin ang="5400000" scaled="0"/>
                </a:gradFill>
                <a:latin typeface="Segoe UI"/>
              </a:rPr>
              <a:t>Translator Text </a:t>
            </a:r>
          </a:p>
        </p:txBody>
      </p:sp>
      <p:pic>
        <p:nvPicPr>
          <p:cNvPr id="62" name="Picture 61">
            <a:extLst>
              <a:ext uri="{FF2B5EF4-FFF2-40B4-BE49-F238E27FC236}">
                <a16:creationId xmlns:a16="http://schemas.microsoft.com/office/drawing/2014/main" id="{FB084A6E-5F97-4E1F-AEDA-DEBBDB5F208F}"/>
              </a:ext>
            </a:extLst>
          </p:cNvPr>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628053" y="1119714"/>
            <a:ext cx="1161146" cy="1165424"/>
          </a:xfrm>
          <a:prstGeom prst="ellipse">
            <a:avLst/>
          </a:prstGeom>
        </p:spPr>
      </p:pic>
      <p:sp>
        <p:nvSpPr>
          <p:cNvPr id="72" name="TextBox 71">
            <a:extLst>
              <a:ext uri="{FF2B5EF4-FFF2-40B4-BE49-F238E27FC236}">
                <a16:creationId xmlns:a16="http://schemas.microsoft.com/office/drawing/2014/main" id="{1A682EE9-62ED-458D-99B2-F390CB6AEC13}"/>
              </a:ext>
            </a:extLst>
          </p:cNvPr>
          <p:cNvSpPr txBox="1"/>
          <p:nvPr/>
        </p:nvSpPr>
        <p:spPr>
          <a:xfrm>
            <a:off x="8229670" y="2051058"/>
            <a:ext cx="1957912" cy="583394"/>
          </a:xfrm>
          <a:prstGeom prst="rect">
            <a:avLst/>
          </a:prstGeom>
          <a:noFill/>
        </p:spPr>
        <p:txBody>
          <a:bodyPr wrap="square" lIns="182750" tIns="146201" rIns="182750" bIns="146201" rtlCol="0" anchor="t">
            <a:spAutoFit/>
          </a:bodyPr>
          <a:lstStyle/>
          <a:p>
            <a:pPr algn="ctr" defTabSz="913522">
              <a:lnSpc>
                <a:spcPct val="90000"/>
              </a:lnSpc>
              <a:spcAft>
                <a:spcPts val="600"/>
              </a:spcAft>
              <a:defRPr/>
            </a:pPr>
            <a:r>
              <a:rPr lang="en-US" sz="204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p:txBody>
      </p:sp>
      <p:sp>
        <p:nvSpPr>
          <p:cNvPr id="96" name="Rectangle 95">
            <a:extLst>
              <a:ext uri="{FF2B5EF4-FFF2-40B4-BE49-F238E27FC236}">
                <a16:creationId xmlns:a16="http://schemas.microsoft.com/office/drawing/2014/main" id="{BFE30CE5-24F6-43C0-AFCD-F2E32E72DE0B}"/>
              </a:ext>
            </a:extLst>
          </p:cNvPr>
          <p:cNvSpPr/>
          <p:nvPr/>
        </p:nvSpPr>
        <p:spPr bwMode="auto">
          <a:xfrm>
            <a:off x="8294485" y="2939475"/>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a:gradFill>
                  <a:gsLst>
                    <a:gs pos="1250">
                      <a:srgbClr val="1A1A1A"/>
                    </a:gs>
                    <a:gs pos="100000">
                      <a:srgbClr val="1A1A1A"/>
                    </a:gs>
                  </a:gsLst>
                  <a:lin ang="5400000" scaled="0"/>
                </a:gradFill>
                <a:latin typeface="Segoe UI"/>
              </a:rPr>
              <a:t>Bing Autosuggest </a:t>
            </a:r>
          </a:p>
        </p:txBody>
      </p:sp>
      <p:sp>
        <p:nvSpPr>
          <p:cNvPr id="98" name="Rectangle 97">
            <a:extLst>
              <a:ext uri="{FF2B5EF4-FFF2-40B4-BE49-F238E27FC236}">
                <a16:creationId xmlns:a16="http://schemas.microsoft.com/office/drawing/2014/main" id="{0BDD8B15-7FF0-4077-A4B3-5B9DD760B529}"/>
              </a:ext>
            </a:extLst>
          </p:cNvPr>
          <p:cNvSpPr/>
          <p:nvPr/>
        </p:nvSpPr>
        <p:spPr bwMode="auto">
          <a:xfrm>
            <a:off x="8294485" y="3313017"/>
            <a:ext cx="1828282" cy="185492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93260" rIns="91414" bIns="45700" numCol="1" spcCol="0" rtlCol="0" fromWordArt="0" anchor="t" anchorCtr="0" forceAA="0" compatLnSpc="1">
            <a:prstTxWarp prst="textNoShape">
              <a:avLst/>
            </a:prstTxWarp>
            <a:noAutofit/>
          </a:bodyPr>
          <a:lstStyle/>
          <a:p>
            <a:pPr algn="ctr" defTabSz="877862">
              <a:lnSpc>
                <a:spcPct val="90000"/>
              </a:lnSpc>
              <a:defRPr/>
            </a:pPr>
            <a:r>
              <a:rPr lang="en-US" sz="1071" b="1" kern="0" dirty="0">
                <a:gradFill>
                  <a:gsLst>
                    <a:gs pos="1250">
                      <a:srgbClr val="1A1A1A"/>
                    </a:gs>
                    <a:gs pos="100000">
                      <a:srgbClr val="1A1A1A"/>
                    </a:gs>
                  </a:gsLst>
                  <a:lin ang="5400000" scaled="0"/>
                </a:gradFill>
                <a:latin typeface="Segoe UI"/>
              </a:rPr>
              <a:t>Bing Search</a:t>
            </a:r>
          </a:p>
        </p:txBody>
      </p:sp>
      <p:sp>
        <p:nvSpPr>
          <p:cNvPr id="101" name="Rectangle 100">
            <a:extLst>
              <a:ext uri="{FF2B5EF4-FFF2-40B4-BE49-F238E27FC236}">
                <a16:creationId xmlns:a16="http://schemas.microsoft.com/office/drawing/2014/main" id="{DBC45C1C-AB08-4F9A-84BA-B9887A6259CA}"/>
              </a:ext>
            </a:extLst>
          </p:cNvPr>
          <p:cNvSpPr/>
          <p:nvPr/>
        </p:nvSpPr>
        <p:spPr bwMode="auto">
          <a:xfrm>
            <a:off x="8294485" y="2570551"/>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a:gradFill>
                  <a:gsLst>
                    <a:gs pos="1250">
                      <a:srgbClr val="1A1A1A"/>
                    </a:gs>
                    <a:gs pos="100000">
                      <a:srgbClr val="1A1A1A"/>
                    </a:gs>
                  </a:gsLst>
                  <a:lin ang="5400000" scaled="0"/>
                </a:gradFill>
                <a:latin typeface="Segoe UI"/>
              </a:rPr>
              <a:t>Bing Entity Search </a:t>
            </a:r>
          </a:p>
        </p:txBody>
      </p:sp>
      <p:sp>
        <p:nvSpPr>
          <p:cNvPr id="102" name="Rectangle 101">
            <a:extLst>
              <a:ext uri="{FF2B5EF4-FFF2-40B4-BE49-F238E27FC236}">
                <a16:creationId xmlns:a16="http://schemas.microsoft.com/office/drawing/2014/main" id="{B448F8FB-246A-4679-AC20-994DE370B835}"/>
              </a:ext>
            </a:extLst>
          </p:cNvPr>
          <p:cNvSpPr/>
          <p:nvPr/>
        </p:nvSpPr>
        <p:spPr bwMode="auto">
          <a:xfrm>
            <a:off x="8294485" y="5215068"/>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dirty="0">
                <a:gradFill>
                  <a:gsLst>
                    <a:gs pos="1250">
                      <a:srgbClr val="1A1A1A"/>
                    </a:gs>
                    <a:gs pos="100000">
                      <a:srgbClr val="1A1A1A"/>
                    </a:gs>
                  </a:gsLst>
                  <a:lin ang="5400000" scaled="0"/>
                </a:gradFill>
                <a:latin typeface="Segoe UI"/>
              </a:rPr>
              <a:t>Bing Statistics add-in</a:t>
            </a:r>
          </a:p>
        </p:txBody>
      </p:sp>
      <p:pic>
        <p:nvPicPr>
          <p:cNvPr id="64" name="Picture 63">
            <a:extLst>
              <a:ext uri="{FF2B5EF4-FFF2-40B4-BE49-F238E27FC236}">
                <a16:creationId xmlns:a16="http://schemas.microsoft.com/office/drawing/2014/main" id="{8CF39BF8-E4A0-49FB-8659-5BE12B25B199}"/>
              </a:ext>
            </a:extLst>
          </p:cNvPr>
          <p:cNvPicPr>
            <a:picLocks/>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663809" y="1119713"/>
            <a:ext cx="1160960" cy="1165424"/>
          </a:xfrm>
          <a:prstGeom prst="ellipse">
            <a:avLst/>
          </a:prstGeom>
        </p:spPr>
      </p:pic>
      <p:sp>
        <p:nvSpPr>
          <p:cNvPr id="74" name="TextBox 73">
            <a:extLst>
              <a:ext uri="{FF2B5EF4-FFF2-40B4-BE49-F238E27FC236}">
                <a16:creationId xmlns:a16="http://schemas.microsoft.com/office/drawing/2014/main" id="{B3E7A367-18A1-4224-B12E-0B5AE1A4F2C7}"/>
              </a:ext>
            </a:extLst>
          </p:cNvPr>
          <p:cNvSpPr txBox="1"/>
          <p:nvPr/>
        </p:nvSpPr>
        <p:spPr>
          <a:xfrm>
            <a:off x="2265332" y="2051058"/>
            <a:ext cx="1957912" cy="583394"/>
          </a:xfrm>
          <a:prstGeom prst="rect">
            <a:avLst/>
          </a:prstGeom>
          <a:noFill/>
        </p:spPr>
        <p:txBody>
          <a:bodyPr wrap="square" lIns="182750" tIns="146201" rIns="91401" bIns="146201" rtlCol="0" anchor="t">
            <a:spAutoFit/>
          </a:bodyPr>
          <a:lstStyle/>
          <a:p>
            <a:pPr algn="ctr" defTabSz="913522">
              <a:lnSpc>
                <a:spcPct val="90000"/>
              </a:lnSpc>
              <a:spcAft>
                <a:spcPts val="600"/>
              </a:spcAft>
              <a:defRPr/>
            </a:pPr>
            <a:r>
              <a:rPr lang="en-US" sz="204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p:txBody>
      </p:sp>
      <p:sp>
        <p:nvSpPr>
          <p:cNvPr id="81" name="Rectangle 80">
            <a:extLst>
              <a:ext uri="{FF2B5EF4-FFF2-40B4-BE49-F238E27FC236}">
                <a16:creationId xmlns:a16="http://schemas.microsoft.com/office/drawing/2014/main" id="{E12450A2-86B7-4F60-82E0-BE194D496CE1}"/>
              </a:ext>
            </a:extLst>
          </p:cNvPr>
          <p:cNvSpPr/>
          <p:nvPr/>
        </p:nvSpPr>
        <p:spPr bwMode="auto">
          <a:xfrm>
            <a:off x="2330147" y="2570551"/>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a:gradFill>
                  <a:gsLst>
                    <a:gs pos="1250">
                      <a:srgbClr val="1A1A1A"/>
                    </a:gs>
                    <a:gs pos="100000">
                      <a:srgbClr val="1A1A1A"/>
                    </a:gs>
                  </a:gsLst>
                  <a:lin ang="5400000" scaled="0"/>
                </a:gradFill>
                <a:latin typeface="Segoe UI"/>
              </a:rPr>
              <a:t>Speaker Recognition </a:t>
            </a:r>
          </a:p>
        </p:txBody>
      </p:sp>
      <p:sp>
        <p:nvSpPr>
          <p:cNvPr id="82" name="Rectangle 81">
            <a:extLst>
              <a:ext uri="{FF2B5EF4-FFF2-40B4-BE49-F238E27FC236}">
                <a16:creationId xmlns:a16="http://schemas.microsoft.com/office/drawing/2014/main" id="{C4DEFA7D-B86C-4211-8F4B-238D755B3F82}"/>
              </a:ext>
            </a:extLst>
          </p:cNvPr>
          <p:cNvSpPr/>
          <p:nvPr/>
        </p:nvSpPr>
        <p:spPr bwMode="auto">
          <a:xfrm>
            <a:off x="2330147" y="2939475"/>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a:gradFill>
                  <a:gsLst>
                    <a:gs pos="1250">
                      <a:srgbClr val="1A1A1A"/>
                    </a:gs>
                    <a:gs pos="100000">
                      <a:srgbClr val="1A1A1A"/>
                    </a:gs>
                  </a:gsLst>
                  <a:lin ang="5400000" scaled="0"/>
                </a:gradFill>
                <a:latin typeface="Segoe UI"/>
              </a:rPr>
              <a:t>Bing Speech</a:t>
            </a:r>
          </a:p>
        </p:txBody>
      </p:sp>
      <p:sp>
        <p:nvSpPr>
          <p:cNvPr id="116" name="Freeform 5">
            <a:extLst>
              <a:ext uri="{FF2B5EF4-FFF2-40B4-BE49-F238E27FC236}">
                <a16:creationId xmlns:a16="http://schemas.microsoft.com/office/drawing/2014/main" id="{0A2DD7CB-4FF4-4E6B-B200-EF4A454EF3D2}"/>
              </a:ext>
            </a:extLst>
          </p:cNvPr>
          <p:cNvSpPr>
            <a:spLocks/>
          </p:cNvSpPr>
          <p:nvPr/>
        </p:nvSpPr>
        <p:spPr bwMode="auto">
          <a:xfrm>
            <a:off x="10982599" y="1469466"/>
            <a:ext cx="428275" cy="493338"/>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noFill/>
          <a:ln w="50800" cap="sq">
            <a:solidFill>
              <a:schemeClr val="accent4">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30">
              <a:defRPr/>
            </a:pPr>
            <a:endParaRPr lang="en-US">
              <a:solidFill>
                <a:srgbClr val="3F3F3F"/>
              </a:solidFill>
              <a:latin typeface="Segoe UI"/>
            </a:endParaRPr>
          </a:p>
        </p:txBody>
      </p:sp>
      <p:sp>
        <p:nvSpPr>
          <p:cNvPr id="68" name="TextBox 67">
            <a:extLst>
              <a:ext uri="{FF2B5EF4-FFF2-40B4-BE49-F238E27FC236}">
                <a16:creationId xmlns:a16="http://schemas.microsoft.com/office/drawing/2014/main" id="{5B549282-3F4C-4DAD-9BAF-C141EFBEC1C9}"/>
              </a:ext>
            </a:extLst>
          </p:cNvPr>
          <p:cNvSpPr txBox="1"/>
          <p:nvPr/>
        </p:nvSpPr>
        <p:spPr>
          <a:xfrm>
            <a:off x="10217781" y="2062787"/>
            <a:ext cx="1957912" cy="583394"/>
          </a:xfrm>
          <a:prstGeom prst="rect">
            <a:avLst/>
          </a:prstGeom>
          <a:noFill/>
        </p:spPr>
        <p:txBody>
          <a:bodyPr wrap="square" lIns="182750" tIns="146201" rIns="182750" bIns="146201" rtlCol="0" anchor="t">
            <a:spAutoFit/>
          </a:bodyPr>
          <a:lstStyle/>
          <a:p>
            <a:pPr algn="ctr" defTabSz="913522">
              <a:lnSpc>
                <a:spcPct val="90000"/>
              </a:lnSpc>
              <a:spcAft>
                <a:spcPts val="600"/>
              </a:spcAft>
              <a:defRPr/>
            </a:pPr>
            <a:r>
              <a:rPr lang="en-US" sz="204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sz="2448" b="1" dirty="0">
              <a:gradFill>
                <a:gsLst>
                  <a:gs pos="64545">
                    <a:srgbClr val="353535"/>
                  </a:gs>
                  <a:gs pos="40000">
                    <a:srgbClr val="353535"/>
                  </a:gs>
                </a:gsLst>
                <a:lin ang="5400000" scaled="0"/>
              </a:gradFill>
              <a:latin typeface="Segoe UI Semilight" panose="020B0402040204020203" pitchFamily="34" charset="0"/>
              <a:cs typeface="Segoe UI Semilight" panose="020B0402040204020203" pitchFamily="34" charset="0"/>
            </a:endParaRPr>
          </a:p>
        </p:txBody>
      </p:sp>
      <p:sp>
        <p:nvSpPr>
          <p:cNvPr id="107" name="Rectangle 106">
            <a:extLst>
              <a:ext uri="{FF2B5EF4-FFF2-40B4-BE49-F238E27FC236}">
                <a16:creationId xmlns:a16="http://schemas.microsoft.com/office/drawing/2014/main" id="{D13675C5-E9D1-4D28-A6C7-A62E6F805F8D}"/>
              </a:ext>
            </a:extLst>
          </p:cNvPr>
          <p:cNvSpPr/>
          <p:nvPr/>
        </p:nvSpPr>
        <p:spPr bwMode="auto">
          <a:xfrm>
            <a:off x="10282596" y="3313017"/>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7121" tIns="45706" rIns="137121" bIns="45706" numCol="1" spcCol="0" rtlCol="0" fromWordArt="0" anchor="ctr" anchorCtr="0" forceAA="0" compatLnSpc="1">
            <a:prstTxWarp prst="textNoShape">
              <a:avLst/>
            </a:prstTxWarp>
            <a:noAutofit/>
          </a:bodyPr>
          <a:lstStyle/>
          <a:p>
            <a:pPr algn="ctr" defTabSz="878030">
              <a:lnSpc>
                <a:spcPct val="90000"/>
              </a:lnSpc>
              <a:defRPr/>
            </a:pPr>
            <a:r>
              <a:rPr lang="en-US" sz="1071" b="1" kern="0">
                <a:gradFill>
                  <a:gsLst>
                    <a:gs pos="1250">
                      <a:srgbClr val="1A1A1A"/>
                    </a:gs>
                    <a:gs pos="100000">
                      <a:srgbClr val="1A1A1A"/>
                    </a:gs>
                  </a:gsLst>
                  <a:lin ang="5400000" scaled="0"/>
                </a:gradFill>
                <a:latin typeface="Segoe UI"/>
              </a:rPr>
              <a:t>Project Academic Knowledge </a:t>
            </a:r>
          </a:p>
        </p:txBody>
      </p:sp>
      <p:sp>
        <p:nvSpPr>
          <p:cNvPr id="109" name="Rectangle 108">
            <a:extLst>
              <a:ext uri="{FF2B5EF4-FFF2-40B4-BE49-F238E27FC236}">
                <a16:creationId xmlns:a16="http://schemas.microsoft.com/office/drawing/2014/main" id="{643D32E0-191E-46D6-BFF0-5828471985B0}"/>
              </a:ext>
            </a:extLst>
          </p:cNvPr>
          <p:cNvSpPr/>
          <p:nvPr/>
        </p:nvSpPr>
        <p:spPr bwMode="auto">
          <a:xfrm>
            <a:off x="10282596" y="3684250"/>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7121" tIns="45706" rIns="137121" bIns="45706" numCol="1" spcCol="0" rtlCol="0" fromWordArt="0" anchor="ctr" anchorCtr="0" forceAA="0" compatLnSpc="1">
            <a:prstTxWarp prst="textNoShape">
              <a:avLst/>
            </a:prstTxWarp>
            <a:noAutofit/>
          </a:bodyPr>
          <a:lstStyle/>
          <a:p>
            <a:pPr algn="ctr" defTabSz="878030">
              <a:lnSpc>
                <a:spcPct val="90000"/>
              </a:lnSpc>
              <a:defRPr/>
            </a:pPr>
            <a:r>
              <a:rPr lang="en-US" sz="1071" b="1" kern="0">
                <a:gradFill>
                  <a:gsLst>
                    <a:gs pos="1250">
                      <a:srgbClr val="1A1A1A"/>
                    </a:gs>
                    <a:gs pos="100000">
                      <a:srgbClr val="1A1A1A"/>
                    </a:gs>
                  </a:gsLst>
                  <a:lin ang="5400000" scaled="0"/>
                </a:gradFill>
                <a:latin typeface="Segoe UI"/>
              </a:rPr>
              <a:t>Project Entity Linking</a:t>
            </a:r>
          </a:p>
        </p:txBody>
      </p:sp>
      <p:sp>
        <p:nvSpPr>
          <p:cNvPr id="110" name="Rectangle 109">
            <a:extLst>
              <a:ext uri="{FF2B5EF4-FFF2-40B4-BE49-F238E27FC236}">
                <a16:creationId xmlns:a16="http://schemas.microsoft.com/office/drawing/2014/main" id="{80270639-0586-47E3-9187-A50E6330D3D7}"/>
              </a:ext>
            </a:extLst>
          </p:cNvPr>
          <p:cNvSpPr/>
          <p:nvPr/>
        </p:nvSpPr>
        <p:spPr bwMode="auto">
          <a:xfrm>
            <a:off x="10282596" y="4055483"/>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7121" tIns="45706" rIns="137121" bIns="45706" numCol="1" spcCol="0" rtlCol="0" fromWordArt="0" anchor="ctr" anchorCtr="0" forceAA="0" compatLnSpc="1">
            <a:prstTxWarp prst="textNoShape">
              <a:avLst/>
            </a:prstTxWarp>
            <a:noAutofit/>
          </a:bodyPr>
          <a:lstStyle/>
          <a:p>
            <a:pPr algn="ctr" defTabSz="878030">
              <a:lnSpc>
                <a:spcPct val="90000"/>
              </a:lnSpc>
              <a:defRPr/>
            </a:pPr>
            <a:r>
              <a:rPr lang="en-US" sz="1071" b="1" kern="0">
                <a:gradFill>
                  <a:gsLst>
                    <a:gs pos="1250">
                      <a:srgbClr val="1A1A1A"/>
                    </a:gs>
                    <a:gs pos="100000">
                      <a:srgbClr val="1A1A1A"/>
                    </a:gs>
                  </a:gsLst>
                  <a:lin ang="5400000" scaled="0"/>
                </a:gradFill>
                <a:latin typeface="Segoe UI"/>
              </a:rPr>
              <a:t>Project Knowledge </a:t>
            </a:r>
            <a:br>
              <a:rPr lang="en-US" sz="1071" b="1" kern="0">
                <a:gradFill>
                  <a:gsLst>
                    <a:gs pos="1250">
                      <a:srgbClr val="1A1A1A"/>
                    </a:gs>
                    <a:gs pos="100000">
                      <a:srgbClr val="1A1A1A"/>
                    </a:gs>
                  </a:gsLst>
                  <a:lin ang="5400000" scaled="0"/>
                </a:gradFill>
                <a:latin typeface="Segoe UI"/>
              </a:rPr>
            </a:br>
            <a:r>
              <a:rPr lang="en-US" sz="1071" b="1" kern="0">
                <a:gradFill>
                  <a:gsLst>
                    <a:gs pos="1250">
                      <a:srgbClr val="1A1A1A"/>
                    </a:gs>
                    <a:gs pos="100000">
                      <a:srgbClr val="1A1A1A"/>
                    </a:gs>
                  </a:gsLst>
                  <a:lin ang="5400000" scaled="0"/>
                </a:gradFill>
                <a:latin typeface="Segoe UI"/>
              </a:rPr>
              <a:t>Exploration</a:t>
            </a:r>
          </a:p>
        </p:txBody>
      </p:sp>
      <p:sp>
        <p:nvSpPr>
          <p:cNvPr id="113" name="Rectangle 112">
            <a:extLst>
              <a:ext uri="{FF2B5EF4-FFF2-40B4-BE49-F238E27FC236}">
                <a16:creationId xmlns:a16="http://schemas.microsoft.com/office/drawing/2014/main" id="{5D94F6B1-A562-497D-A83E-05BE67390DD7}"/>
              </a:ext>
            </a:extLst>
          </p:cNvPr>
          <p:cNvSpPr/>
          <p:nvPr/>
        </p:nvSpPr>
        <p:spPr bwMode="auto">
          <a:xfrm>
            <a:off x="10282596" y="2570551"/>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a:gradFill>
                  <a:gsLst>
                    <a:gs pos="1250">
                      <a:srgbClr val="1A1A1A"/>
                    </a:gs>
                    <a:gs pos="100000">
                      <a:srgbClr val="1A1A1A"/>
                    </a:gs>
                  </a:gsLst>
                  <a:lin ang="5400000" scaled="0"/>
                </a:gradFill>
                <a:latin typeface="Segoe UI"/>
              </a:rPr>
              <a:t>Project Gesture</a:t>
            </a:r>
          </a:p>
        </p:txBody>
      </p:sp>
      <p:sp>
        <p:nvSpPr>
          <p:cNvPr id="114" name="Rectangle 113">
            <a:extLst>
              <a:ext uri="{FF2B5EF4-FFF2-40B4-BE49-F238E27FC236}">
                <a16:creationId xmlns:a16="http://schemas.microsoft.com/office/drawing/2014/main" id="{B9503FB2-2D49-40D0-878C-F953287995DB}"/>
              </a:ext>
            </a:extLst>
          </p:cNvPr>
          <p:cNvSpPr/>
          <p:nvPr/>
        </p:nvSpPr>
        <p:spPr bwMode="auto">
          <a:xfrm>
            <a:off x="10282596" y="2939475"/>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a:gradFill>
                  <a:gsLst>
                    <a:gs pos="1250">
                      <a:srgbClr val="1A1A1A"/>
                    </a:gs>
                    <a:gs pos="100000">
                      <a:srgbClr val="1A1A1A"/>
                    </a:gs>
                  </a:gsLst>
                  <a:lin ang="5400000" scaled="0"/>
                </a:gradFill>
                <a:latin typeface="Segoe UI"/>
              </a:rPr>
              <a:t>Project Local Insights</a:t>
            </a:r>
          </a:p>
        </p:txBody>
      </p:sp>
      <p:sp>
        <p:nvSpPr>
          <p:cNvPr id="66" name="Rectangle 65">
            <a:extLst>
              <a:ext uri="{FF2B5EF4-FFF2-40B4-BE49-F238E27FC236}">
                <a16:creationId xmlns:a16="http://schemas.microsoft.com/office/drawing/2014/main" id="{A8AEB21D-5BE8-4E92-B18E-F6378338F81A}"/>
              </a:ext>
            </a:extLst>
          </p:cNvPr>
          <p:cNvSpPr/>
          <p:nvPr/>
        </p:nvSpPr>
        <p:spPr bwMode="auto">
          <a:xfrm>
            <a:off x="10282596" y="4426716"/>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7121" tIns="45706" rIns="137121" bIns="45706" numCol="1" spcCol="0" rtlCol="0" fromWordArt="0" anchor="ctr" anchorCtr="0" forceAA="0" compatLnSpc="1">
            <a:prstTxWarp prst="textNoShape">
              <a:avLst/>
            </a:prstTxWarp>
            <a:noAutofit/>
          </a:bodyPr>
          <a:lstStyle/>
          <a:p>
            <a:pPr algn="ctr" defTabSz="878030">
              <a:lnSpc>
                <a:spcPct val="90000"/>
              </a:lnSpc>
              <a:defRPr/>
            </a:pPr>
            <a:r>
              <a:rPr lang="en-US" sz="1071" b="1" kern="0">
                <a:gradFill>
                  <a:gsLst>
                    <a:gs pos="1250">
                      <a:srgbClr val="1A1A1A"/>
                    </a:gs>
                    <a:gs pos="100000">
                      <a:srgbClr val="1A1A1A"/>
                    </a:gs>
                  </a:gsLst>
                  <a:lin ang="5400000" scaled="0"/>
                </a:gradFill>
                <a:latin typeface="Segoe UI"/>
              </a:rPr>
              <a:t>Project Event Tracking</a:t>
            </a:r>
          </a:p>
        </p:txBody>
      </p:sp>
      <p:sp>
        <p:nvSpPr>
          <p:cNvPr id="97" name="Rectangle 96">
            <a:extLst>
              <a:ext uri="{FF2B5EF4-FFF2-40B4-BE49-F238E27FC236}">
                <a16:creationId xmlns:a16="http://schemas.microsoft.com/office/drawing/2014/main" id="{9DC9C2A2-ADE1-4D42-A7B9-9437BECCF47D}"/>
              </a:ext>
            </a:extLst>
          </p:cNvPr>
          <p:cNvSpPr/>
          <p:nvPr/>
        </p:nvSpPr>
        <p:spPr bwMode="auto">
          <a:xfrm>
            <a:off x="8294485" y="5594699"/>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a:gradFill>
                  <a:gsLst>
                    <a:gs pos="1250">
                      <a:srgbClr val="1A1A1A"/>
                    </a:gs>
                    <a:gs pos="100000">
                      <a:srgbClr val="1A1A1A"/>
                    </a:gs>
                  </a:gsLst>
                  <a:lin ang="5400000" scaled="0"/>
                </a:gradFill>
                <a:latin typeface="Segoe UI"/>
              </a:rPr>
              <a:t>Bing Visual Search</a:t>
            </a:r>
          </a:p>
        </p:txBody>
      </p:sp>
      <p:sp>
        <p:nvSpPr>
          <p:cNvPr id="99" name="Rectangle 98">
            <a:extLst>
              <a:ext uri="{FF2B5EF4-FFF2-40B4-BE49-F238E27FC236}">
                <a16:creationId xmlns:a16="http://schemas.microsoft.com/office/drawing/2014/main" id="{9C3DC13D-3819-4377-B0EE-6CDF9A6B0C2C}"/>
              </a:ext>
            </a:extLst>
          </p:cNvPr>
          <p:cNvSpPr/>
          <p:nvPr/>
        </p:nvSpPr>
        <p:spPr bwMode="auto">
          <a:xfrm>
            <a:off x="8294485" y="5974328"/>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dirty="0">
                <a:solidFill>
                  <a:srgbClr val="FF0000"/>
                </a:solidFill>
                <a:latin typeface="Segoe UI"/>
              </a:rPr>
              <a:t>Bing Custom Search</a:t>
            </a:r>
          </a:p>
        </p:txBody>
      </p:sp>
      <p:sp>
        <p:nvSpPr>
          <p:cNvPr id="50" name="Rectangle 49">
            <a:extLst>
              <a:ext uri="{FF2B5EF4-FFF2-40B4-BE49-F238E27FC236}">
                <a16:creationId xmlns:a16="http://schemas.microsoft.com/office/drawing/2014/main" id="{FBC83791-64A1-434E-AFDC-D7582ED83465}"/>
              </a:ext>
            </a:extLst>
          </p:cNvPr>
          <p:cNvSpPr/>
          <p:nvPr/>
        </p:nvSpPr>
        <p:spPr bwMode="auto">
          <a:xfrm>
            <a:off x="2330147" y="4059199"/>
            <a:ext cx="1828282" cy="1522269"/>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93260" rIns="91414" bIns="45700" numCol="1" spcCol="0" rtlCol="0" fromWordArt="0" anchor="t" anchorCtr="0" forceAA="0" compatLnSpc="1">
            <a:prstTxWarp prst="textNoShape">
              <a:avLst/>
            </a:prstTxWarp>
            <a:noAutofit/>
          </a:bodyPr>
          <a:lstStyle/>
          <a:p>
            <a:pPr algn="ctr" defTabSz="877862">
              <a:lnSpc>
                <a:spcPct val="90000"/>
              </a:lnSpc>
              <a:defRPr/>
            </a:pPr>
            <a:r>
              <a:rPr lang="en-US" sz="1071" b="1" kern="0" dirty="0">
                <a:gradFill>
                  <a:gsLst>
                    <a:gs pos="1250">
                      <a:srgbClr val="1A1A1A"/>
                    </a:gs>
                    <a:gs pos="100000">
                      <a:srgbClr val="1A1A1A"/>
                    </a:gs>
                  </a:gsLst>
                  <a:lin ang="5400000" scaled="0"/>
                </a:gradFill>
                <a:latin typeface="Segoe UI"/>
              </a:rPr>
              <a:t>Unified Speech</a:t>
            </a:r>
          </a:p>
          <a:p>
            <a:pPr algn="ctr" defTabSz="877862">
              <a:lnSpc>
                <a:spcPct val="90000"/>
              </a:lnSpc>
              <a:defRPr/>
            </a:pPr>
            <a:endParaRPr lang="en-US" sz="1071" i="1" kern="0" dirty="0">
              <a:gradFill>
                <a:gsLst>
                  <a:gs pos="1250">
                    <a:srgbClr val="1A1A1A"/>
                  </a:gs>
                  <a:gs pos="100000">
                    <a:srgbClr val="1A1A1A"/>
                  </a:gs>
                </a:gsLst>
                <a:lin ang="5400000" scaled="0"/>
              </a:gradFill>
              <a:latin typeface="Segoe UI"/>
            </a:endParaRPr>
          </a:p>
        </p:txBody>
      </p:sp>
      <p:sp>
        <p:nvSpPr>
          <p:cNvPr id="111" name="Rectangle 110">
            <a:extLst>
              <a:ext uri="{FF2B5EF4-FFF2-40B4-BE49-F238E27FC236}">
                <a16:creationId xmlns:a16="http://schemas.microsoft.com/office/drawing/2014/main" id="{9B395C40-7D2A-4538-8A74-2FF6077B9C99}"/>
              </a:ext>
            </a:extLst>
          </p:cNvPr>
          <p:cNvSpPr/>
          <p:nvPr/>
        </p:nvSpPr>
        <p:spPr bwMode="auto">
          <a:xfrm>
            <a:off x="10282596" y="4797949"/>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7121" tIns="45706" rIns="137121" bIns="45706" numCol="1" spcCol="0" rtlCol="0" fromWordArt="0" anchor="ctr" anchorCtr="0" forceAA="0" compatLnSpc="1">
            <a:prstTxWarp prst="textNoShape">
              <a:avLst/>
            </a:prstTxWarp>
            <a:noAutofit/>
          </a:bodyPr>
          <a:lstStyle/>
          <a:p>
            <a:pPr algn="ctr" defTabSz="878030">
              <a:lnSpc>
                <a:spcPct val="90000"/>
              </a:lnSpc>
              <a:defRPr/>
            </a:pPr>
            <a:r>
              <a:rPr lang="en-US" sz="1071" b="1" kern="0">
                <a:gradFill>
                  <a:gsLst>
                    <a:gs pos="1250">
                      <a:srgbClr val="1A1A1A"/>
                    </a:gs>
                    <a:gs pos="100000">
                      <a:srgbClr val="1A1A1A"/>
                    </a:gs>
                  </a:gsLst>
                  <a:lin ang="5400000" scaled="0"/>
                </a:gradFill>
                <a:latin typeface="Segoe UI"/>
              </a:rPr>
              <a:t>Project Answer Search</a:t>
            </a:r>
          </a:p>
        </p:txBody>
      </p:sp>
      <p:sp>
        <p:nvSpPr>
          <p:cNvPr id="112" name="Rectangle 111">
            <a:extLst>
              <a:ext uri="{FF2B5EF4-FFF2-40B4-BE49-F238E27FC236}">
                <a16:creationId xmlns:a16="http://schemas.microsoft.com/office/drawing/2014/main" id="{94CA12EF-836C-4C02-A5AD-29B617346954}"/>
              </a:ext>
            </a:extLst>
          </p:cNvPr>
          <p:cNvSpPr/>
          <p:nvPr/>
        </p:nvSpPr>
        <p:spPr bwMode="auto">
          <a:xfrm>
            <a:off x="10282596" y="5169182"/>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7121" tIns="45706" rIns="137121" bIns="45706" numCol="1" spcCol="0" rtlCol="0" fromWordArt="0" anchor="ctr" anchorCtr="0" forceAA="0" compatLnSpc="1">
            <a:prstTxWarp prst="textNoShape">
              <a:avLst/>
            </a:prstTxWarp>
            <a:noAutofit/>
          </a:bodyPr>
          <a:lstStyle/>
          <a:p>
            <a:pPr algn="ctr" defTabSz="878030">
              <a:lnSpc>
                <a:spcPct val="90000"/>
              </a:lnSpc>
              <a:defRPr/>
            </a:pPr>
            <a:r>
              <a:rPr lang="en-US" sz="1071" b="1" kern="0">
                <a:gradFill>
                  <a:gsLst>
                    <a:gs pos="1250">
                      <a:srgbClr val="1A1A1A"/>
                    </a:gs>
                    <a:gs pos="100000">
                      <a:srgbClr val="1A1A1A"/>
                    </a:gs>
                  </a:gsLst>
                  <a:lin ang="5400000" scaled="0"/>
                </a:gradFill>
                <a:latin typeface="Segoe UI"/>
              </a:rPr>
              <a:t>Project URL Preview</a:t>
            </a:r>
          </a:p>
        </p:txBody>
      </p:sp>
      <p:sp>
        <p:nvSpPr>
          <p:cNvPr id="115" name="Rectangle 114">
            <a:extLst>
              <a:ext uri="{FF2B5EF4-FFF2-40B4-BE49-F238E27FC236}">
                <a16:creationId xmlns:a16="http://schemas.microsoft.com/office/drawing/2014/main" id="{E004AFC3-AD7C-4ED9-802F-31B26FD46231}"/>
              </a:ext>
            </a:extLst>
          </p:cNvPr>
          <p:cNvSpPr/>
          <p:nvPr/>
        </p:nvSpPr>
        <p:spPr bwMode="auto">
          <a:xfrm>
            <a:off x="10282596" y="5540415"/>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7121" tIns="45706" rIns="137121" bIns="45706" numCol="1" spcCol="0" rtlCol="0" fromWordArt="0" anchor="ctr" anchorCtr="0" forceAA="0" compatLnSpc="1">
            <a:prstTxWarp prst="textNoShape">
              <a:avLst/>
            </a:prstTxWarp>
            <a:noAutofit/>
          </a:bodyPr>
          <a:lstStyle/>
          <a:p>
            <a:pPr algn="ctr" defTabSz="878030">
              <a:lnSpc>
                <a:spcPct val="90000"/>
              </a:lnSpc>
              <a:defRPr/>
            </a:pPr>
            <a:r>
              <a:rPr lang="en-US" sz="1071" b="1" kern="0">
                <a:gradFill>
                  <a:gsLst>
                    <a:gs pos="1250">
                      <a:srgbClr val="1A1A1A"/>
                    </a:gs>
                    <a:gs pos="100000">
                      <a:srgbClr val="1A1A1A"/>
                    </a:gs>
                  </a:gsLst>
                  <a:lin ang="5400000" scaled="0"/>
                </a:gradFill>
                <a:latin typeface="Segoe UI"/>
              </a:rPr>
              <a:t>Project Anomaly Finder</a:t>
            </a:r>
          </a:p>
        </p:txBody>
      </p:sp>
      <p:sp>
        <p:nvSpPr>
          <p:cNvPr id="117" name="Rectangle 116">
            <a:extLst>
              <a:ext uri="{FF2B5EF4-FFF2-40B4-BE49-F238E27FC236}">
                <a16:creationId xmlns:a16="http://schemas.microsoft.com/office/drawing/2014/main" id="{275781BE-F171-4C59-9510-4108FAACA621}"/>
              </a:ext>
            </a:extLst>
          </p:cNvPr>
          <p:cNvSpPr/>
          <p:nvPr/>
        </p:nvSpPr>
        <p:spPr bwMode="auto">
          <a:xfrm>
            <a:off x="10282596" y="5911648"/>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7121" tIns="45706" rIns="137121" bIns="45706" numCol="1" spcCol="0" rtlCol="0" fromWordArt="0" anchor="ctr" anchorCtr="0" forceAA="0" compatLnSpc="1">
            <a:prstTxWarp prst="textNoShape">
              <a:avLst/>
            </a:prstTxWarp>
            <a:noAutofit/>
          </a:bodyPr>
          <a:lstStyle/>
          <a:p>
            <a:pPr algn="ctr" defTabSz="878030">
              <a:lnSpc>
                <a:spcPct val="90000"/>
              </a:lnSpc>
              <a:defRPr/>
            </a:pPr>
            <a:r>
              <a:rPr lang="en-US" sz="1071" b="1" kern="0">
                <a:gradFill>
                  <a:gsLst>
                    <a:gs pos="1250">
                      <a:srgbClr val="1A1A1A"/>
                    </a:gs>
                    <a:gs pos="100000">
                      <a:srgbClr val="1A1A1A"/>
                    </a:gs>
                  </a:gsLst>
                  <a:lin ang="5400000" scaled="0"/>
                </a:gradFill>
                <a:latin typeface="Segoe UI"/>
              </a:rPr>
              <a:t>Project Conversation Learner</a:t>
            </a:r>
          </a:p>
        </p:txBody>
      </p:sp>
      <p:sp>
        <p:nvSpPr>
          <p:cNvPr id="118" name="Rectangle 117">
            <a:extLst>
              <a:ext uri="{FF2B5EF4-FFF2-40B4-BE49-F238E27FC236}">
                <a16:creationId xmlns:a16="http://schemas.microsoft.com/office/drawing/2014/main" id="{2AFC0429-EAE8-444C-A9CC-E95833F70C86}"/>
              </a:ext>
            </a:extLst>
          </p:cNvPr>
          <p:cNvSpPr/>
          <p:nvPr/>
        </p:nvSpPr>
        <p:spPr bwMode="auto">
          <a:xfrm>
            <a:off x="10282596" y="6282885"/>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7121" tIns="45706" rIns="137121" bIns="45706" numCol="1" spcCol="0" rtlCol="0" fromWordArt="0" anchor="ctr" anchorCtr="0" forceAA="0" compatLnSpc="1">
            <a:prstTxWarp prst="textNoShape">
              <a:avLst/>
            </a:prstTxWarp>
            <a:noAutofit/>
          </a:bodyPr>
          <a:lstStyle/>
          <a:p>
            <a:pPr algn="ctr" defTabSz="878030">
              <a:lnSpc>
                <a:spcPct val="90000"/>
              </a:lnSpc>
              <a:defRPr/>
            </a:pPr>
            <a:r>
              <a:rPr lang="en-US" sz="1071" b="1" kern="0">
                <a:gradFill>
                  <a:gsLst>
                    <a:gs pos="1250">
                      <a:srgbClr val="1A1A1A"/>
                    </a:gs>
                    <a:gs pos="100000">
                      <a:srgbClr val="1A1A1A"/>
                    </a:gs>
                  </a:gsLst>
                  <a:lin ang="5400000" scaled="0"/>
                </a:gradFill>
                <a:latin typeface="Segoe UI"/>
              </a:rPr>
              <a:t>Project Personality Chat</a:t>
            </a:r>
          </a:p>
        </p:txBody>
      </p:sp>
      <p:pic>
        <p:nvPicPr>
          <p:cNvPr id="120" name="Picture 119">
            <a:extLst>
              <a:ext uri="{FF2B5EF4-FFF2-40B4-BE49-F238E27FC236}">
                <a16:creationId xmlns:a16="http://schemas.microsoft.com/office/drawing/2014/main" id="{74E3ABB0-B3B0-4F34-8525-A267302C84F2}"/>
              </a:ext>
            </a:extLst>
          </p:cNvPr>
          <p:cNvPicPr>
            <a:picLocks noChangeAspect="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639940" y="1119715"/>
            <a:ext cx="1161146" cy="1165425"/>
          </a:xfrm>
          <a:prstGeom prst="ellipse">
            <a:avLst/>
          </a:prstGeom>
        </p:spPr>
      </p:pic>
      <p:sp>
        <p:nvSpPr>
          <p:cNvPr id="121" name="TextBox 120">
            <a:extLst>
              <a:ext uri="{FF2B5EF4-FFF2-40B4-BE49-F238E27FC236}">
                <a16:creationId xmlns:a16="http://schemas.microsoft.com/office/drawing/2014/main" id="{E725439F-9E32-414F-840B-D214B4BE44E7}"/>
              </a:ext>
            </a:extLst>
          </p:cNvPr>
          <p:cNvSpPr txBox="1"/>
          <p:nvPr/>
        </p:nvSpPr>
        <p:spPr>
          <a:xfrm>
            <a:off x="6241557" y="2051057"/>
            <a:ext cx="1957912" cy="583394"/>
          </a:xfrm>
          <a:prstGeom prst="rect">
            <a:avLst/>
          </a:prstGeom>
          <a:noFill/>
        </p:spPr>
        <p:txBody>
          <a:bodyPr wrap="square" lIns="182750" tIns="146201" rIns="182750" bIns="146201" rtlCol="0" anchor="t">
            <a:spAutoFit/>
          </a:bodyPr>
          <a:lstStyle>
            <a:defPPr>
              <a:defRPr lang="en-US"/>
            </a:defPPr>
            <a:lvl1pPr algn="ctr" defTabSz="913873">
              <a:lnSpc>
                <a:spcPct val="90000"/>
              </a:lnSpc>
              <a:spcAft>
                <a:spcPts val="600"/>
              </a:spcAft>
              <a:defRPr sz="2000"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13522">
              <a:defRPr/>
            </a:pPr>
            <a:r>
              <a:rPr lang="en-US" sz="2040" dirty="0"/>
              <a:t>Knowledge</a:t>
            </a:r>
          </a:p>
        </p:txBody>
      </p:sp>
      <p:sp>
        <p:nvSpPr>
          <p:cNvPr id="122" name="Rectangle 121">
            <a:extLst>
              <a:ext uri="{FF2B5EF4-FFF2-40B4-BE49-F238E27FC236}">
                <a16:creationId xmlns:a16="http://schemas.microsoft.com/office/drawing/2014/main" id="{1A42B609-CBBE-43E8-88D1-1EF28250ACA4}"/>
              </a:ext>
            </a:extLst>
          </p:cNvPr>
          <p:cNvSpPr/>
          <p:nvPr/>
        </p:nvSpPr>
        <p:spPr bwMode="auto">
          <a:xfrm>
            <a:off x="6306372" y="2939475"/>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7121" tIns="45706" rIns="137121" bIns="45706" numCol="1" spcCol="0" rtlCol="0" fromWordArt="0" anchor="ctr" anchorCtr="0" forceAA="0" compatLnSpc="1">
            <a:prstTxWarp prst="textNoShape">
              <a:avLst/>
            </a:prstTxWarp>
            <a:noAutofit/>
          </a:bodyPr>
          <a:lstStyle/>
          <a:p>
            <a:pPr algn="ctr" defTabSz="878030">
              <a:lnSpc>
                <a:spcPct val="90000"/>
              </a:lnSpc>
              <a:defRPr/>
            </a:pPr>
            <a:r>
              <a:rPr lang="en-US" sz="1071" b="1" kern="0" dirty="0">
                <a:gradFill>
                  <a:gsLst>
                    <a:gs pos="1250">
                      <a:srgbClr val="1A1A1A"/>
                    </a:gs>
                    <a:gs pos="100000">
                      <a:srgbClr val="1A1A1A"/>
                    </a:gs>
                  </a:gsLst>
                </a:gradFill>
                <a:latin typeface="Segoe UI"/>
              </a:rPr>
              <a:t>Azure Search</a:t>
            </a:r>
          </a:p>
        </p:txBody>
      </p:sp>
      <p:sp>
        <p:nvSpPr>
          <p:cNvPr id="123" name="Rectangle 122">
            <a:extLst>
              <a:ext uri="{FF2B5EF4-FFF2-40B4-BE49-F238E27FC236}">
                <a16:creationId xmlns:a16="http://schemas.microsoft.com/office/drawing/2014/main" id="{24D2724F-9414-485C-A1FD-736D1BE3F249}"/>
              </a:ext>
            </a:extLst>
          </p:cNvPr>
          <p:cNvSpPr/>
          <p:nvPr/>
        </p:nvSpPr>
        <p:spPr bwMode="auto">
          <a:xfrm>
            <a:off x="6306372" y="2570551"/>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7121" tIns="45706" rIns="137121" bIns="45706" numCol="1" spcCol="0" rtlCol="0" fromWordArt="0" anchor="ctr" anchorCtr="0" forceAA="0" compatLnSpc="1">
            <a:prstTxWarp prst="textNoShape">
              <a:avLst/>
            </a:prstTxWarp>
            <a:noAutofit/>
          </a:bodyPr>
          <a:lstStyle/>
          <a:p>
            <a:pPr algn="ctr" defTabSz="878030">
              <a:lnSpc>
                <a:spcPct val="90000"/>
              </a:lnSpc>
              <a:defRPr/>
            </a:pPr>
            <a:r>
              <a:rPr lang="en-US" sz="1071" b="1" kern="0" dirty="0" err="1">
                <a:gradFill>
                  <a:gsLst>
                    <a:gs pos="1250">
                      <a:srgbClr val="1A1A1A"/>
                    </a:gs>
                    <a:gs pos="100000">
                      <a:srgbClr val="1A1A1A"/>
                    </a:gs>
                  </a:gsLst>
                </a:gradFill>
                <a:latin typeface="Segoe UI"/>
              </a:rPr>
              <a:t>QnA</a:t>
            </a:r>
            <a:r>
              <a:rPr lang="en-US" sz="1071" b="1" kern="0" dirty="0">
                <a:gradFill>
                  <a:gsLst>
                    <a:gs pos="1250">
                      <a:srgbClr val="1A1A1A"/>
                    </a:gs>
                    <a:gs pos="100000">
                      <a:srgbClr val="1A1A1A"/>
                    </a:gs>
                  </a:gsLst>
                </a:gradFill>
                <a:latin typeface="Segoe UI"/>
              </a:rPr>
              <a:t> Maker</a:t>
            </a:r>
          </a:p>
        </p:txBody>
      </p:sp>
      <p:sp>
        <p:nvSpPr>
          <p:cNvPr id="3" name="Title 2">
            <a:extLst>
              <a:ext uri="{FF2B5EF4-FFF2-40B4-BE49-F238E27FC236}">
                <a16:creationId xmlns:a16="http://schemas.microsoft.com/office/drawing/2014/main" id="{B40090B6-123B-4731-9878-A4C8A5422947}"/>
              </a:ext>
            </a:extLst>
          </p:cNvPr>
          <p:cNvSpPr>
            <a:spLocks noGrp="1"/>
          </p:cNvSpPr>
          <p:nvPr>
            <p:ph type="title"/>
          </p:nvPr>
        </p:nvSpPr>
        <p:spPr>
          <a:xfrm>
            <a:off x="598505" y="134683"/>
            <a:ext cx="11239464" cy="767076"/>
          </a:xfrm>
        </p:spPr>
        <p:txBody>
          <a:bodyPr/>
          <a:lstStyle/>
          <a:p>
            <a:r>
              <a:rPr lang="en-US" altLang="en-US" dirty="0">
                <a:gradFill>
                  <a:gsLst>
                    <a:gs pos="1250">
                      <a:schemeClr val="bg1"/>
                    </a:gs>
                    <a:gs pos="100000">
                      <a:schemeClr val="bg1"/>
                    </a:gs>
                  </a:gsLst>
                  <a:lin ang="5400000" scaled="0"/>
                </a:gradFill>
              </a:rPr>
              <a:t>Microsoft Cognitive Services</a:t>
            </a:r>
            <a:endParaRPr lang="en-US" dirty="0">
              <a:gradFill>
                <a:gsLst>
                  <a:gs pos="1250">
                    <a:schemeClr val="bg1"/>
                  </a:gs>
                  <a:gs pos="100000">
                    <a:schemeClr val="bg1"/>
                  </a:gs>
                </a:gsLst>
                <a:lin ang="5400000" scaled="0"/>
              </a:gradFill>
            </a:endParaRPr>
          </a:p>
        </p:txBody>
      </p:sp>
      <p:sp>
        <p:nvSpPr>
          <p:cNvPr id="60" name="Rectangle 59">
            <a:extLst>
              <a:ext uri="{FF2B5EF4-FFF2-40B4-BE49-F238E27FC236}">
                <a16:creationId xmlns:a16="http://schemas.microsoft.com/office/drawing/2014/main" id="{B59542B6-F237-43C5-B6AF-ACA295F2BC1D}"/>
              </a:ext>
            </a:extLst>
          </p:cNvPr>
          <p:cNvSpPr/>
          <p:nvPr/>
        </p:nvSpPr>
        <p:spPr bwMode="auto">
          <a:xfrm>
            <a:off x="2330146" y="3313017"/>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a:gradFill>
                  <a:gsLst>
                    <a:gs pos="1250">
                      <a:srgbClr val="1A1A1A"/>
                    </a:gs>
                    <a:gs pos="100000">
                      <a:srgbClr val="1A1A1A"/>
                    </a:gs>
                  </a:gsLst>
                  <a:lin ang="0" scaled="0"/>
                </a:gradFill>
                <a:latin typeface="Segoe UI"/>
              </a:rPr>
              <a:t>Custom Speech</a:t>
            </a:r>
          </a:p>
        </p:txBody>
      </p:sp>
      <p:sp>
        <p:nvSpPr>
          <p:cNvPr id="61" name="Rectangle 60">
            <a:extLst>
              <a:ext uri="{FF2B5EF4-FFF2-40B4-BE49-F238E27FC236}">
                <a16:creationId xmlns:a16="http://schemas.microsoft.com/office/drawing/2014/main" id="{450A1391-8F0A-41D2-A737-43FB9C377BD9}"/>
              </a:ext>
            </a:extLst>
          </p:cNvPr>
          <p:cNvSpPr/>
          <p:nvPr/>
        </p:nvSpPr>
        <p:spPr bwMode="auto">
          <a:xfrm>
            <a:off x="2330146" y="3684250"/>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dirty="0">
                <a:gradFill>
                  <a:gsLst>
                    <a:gs pos="1250">
                      <a:srgbClr val="1A1A1A"/>
                    </a:gs>
                    <a:gs pos="100000">
                      <a:srgbClr val="1A1A1A"/>
                    </a:gs>
                  </a:gsLst>
                  <a:lin ang="0" scaled="0"/>
                </a:gradFill>
                <a:latin typeface="Segoe UI"/>
              </a:rPr>
              <a:t>Translator Speech</a:t>
            </a:r>
          </a:p>
        </p:txBody>
      </p:sp>
      <p:sp>
        <p:nvSpPr>
          <p:cNvPr id="67" name="Rectangle 66">
            <a:extLst>
              <a:ext uri="{FF2B5EF4-FFF2-40B4-BE49-F238E27FC236}">
                <a16:creationId xmlns:a16="http://schemas.microsoft.com/office/drawing/2014/main" id="{4A151BED-BC15-4A50-BB02-C12666F0661B}"/>
              </a:ext>
            </a:extLst>
          </p:cNvPr>
          <p:cNvSpPr/>
          <p:nvPr/>
        </p:nvSpPr>
        <p:spPr bwMode="auto">
          <a:xfrm>
            <a:off x="2499872" y="4390767"/>
            <a:ext cx="148883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kern="0" dirty="0">
                <a:gradFill>
                  <a:gsLst>
                    <a:gs pos="1250">
                      <a:srgbClr val="1A1A1A"/>
                    </a:gs>
                    <a:gs pos="100000">
                      <a:srgbClr val="1A1A1A"/>
                    </a:gs>
                  </a:gsLst>
                  <a:lin ang="5400000" scaled="0"/>
                </a:gradFill>
                <a:latin typeface="Segoe UI"/>
              </a:rPr>
              <a:t>Speech to Text</a:t>
            </a:r>
            <a:br>
              <a:rPr lang="en-US" sz="1071" kern="0" dirty="0">
                <a:gradFill>
                  <a:gsLst>
                    <a:gs pos="1250">
                      <a:srgbClr val="1A1A1A"/>
                    </a:gs>
                    <a:gs pos="100000">
                      <a:srgbClr val="1A1A1A"/>
                    </a:gs>
                  </a:gsLst>
                  <a:lin ang="5400000" scaled="0"/>
                </a:gradFill>
                <a:latin typeface="Segoe UI"/>
              </a:rPr>
            </a:br>
            <a:r>
              <a:rPr lang="en-US" sz="816" kern="0" dirty="0">
                <a:gradFill>
                  <a:gsLst>
                    <a:gs pos="1250">
                      <a:srgbClr val="1A1A1A"/>
                    </a:gs>
                    <a:gs pos="100000">
                      <a:srgbClr val="1A1A1A"/>
                    </a:gs>
                  </a:gsLst>
                  <a:lin ang="5400000" scaled="0"/>
                </a:gradFill>
                <a:latin typeface="Segoe UI"/>
              </a:rPr>
              <a:t>w. </a:t>
            </a:r>
            <a:r>
              <a:rPr lang="en-US" sz="816" kern="0" dirty="0">
                <a:solidFill>
                  <a:srgbClr val="FF0000"/>
                </a:solidFill>
                <a:latin typeface="Segoe UI"/>
              </a:rPr>
              <a:t>Custom Speech</a:t>
            </a:r>
            <a:endParaRPr lang="en-US" sz="408" i="1" kern="0" dirty="0">
              <a:solidFill>
                <a:srgbClr val="FF0000"/>
              </a:solidFill>
              <a:latin typeface="Segoe UI"/>
            </a:endParaRPr>
          </a:p>
        </p:txBody>
      </p:sp>
      <p:sp>
        <p:nvSpPr>
          <p:cNvPr id="70" name="Rectangle 69">
            <a:extLst>
              <a:ext uri="{FF2B5EF4-FFF2-40B4-BE49-F238E27FC236}">
                <a16:creationId xmlns:a16="http://schemas.microsoft.com/office/drawing/2014/main" id="{8191B230-F477-4146-97E2-2D0C5B809D53}"/>
              </a:ext>
            </a:extLst>
          </p:cNvPr>
          <p:cNvSpPr/>
          <p:nvPr/>
        </p:nvSpPr>
        <p:spPr bwMode="auto">
          <a:xfrm>
            <a:off x="2499872" y="4753127"/>
            <a:ext cx="148883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kern="0" dirty="0">
                <a:gradFill>
                  <a:gsLst>
                    <a:gs pos="1250">
                      <a:srgbClr val="1A1A1A"/>
                    </a:gs>
                    <a:gs pos="100000">
                      <a:srgbClr val="1A1A1A"/>
                    </a:gs>
                  </a:gsLst>
                  <a:lin ang="5400000" scaled="0"/>
                </a:gradFill>
                <a:latin typeface="Segoe UI"/>
              </a:rPr>
              <a:t>Text to Speech</a:t>
            </a:r>
            <a:br>
              <a:rPr lang="en-US" sz="1071" kern="0" dirty="0">
                <a:gradFill>
                  <a:gsLst>
                    <a:gs pos="1250">
                      <a:srgbClr val="1A1A1A"/>
                    </a:gs>
                    <a:gs pos="100000">
                      <a:srgbClr val="1A1A1A"/>
                    </a:gs>
                  </a:gsLst>
                  <a:lin ang="5400000" scaled="0"/>
                </a:gradFill>
                <a:latin typeface="Segoe UI"/>
              </a:rPr>
            </a:br>
            <a:r>
              <a:rPr lang="en-US" sz="816" kern="0" dirty="0">
                <a:gradFill>
                  <a:gsLst>
                    <a:gs pos="1250">
                      <a:srgbClr val="1A1A1A"/>
                    </a:gs>
                    <a:gs pos="100000">
                      <a:srgbClr val="1A1A1A"/>
                    </a:gs>
                  </a:gsLst>
                  <a:lin ang="5400000" scaled="0"/>
                </a:gradFill>
                <a:latin typeface="Segoe UI"/>
              </a:rPr>
              <a:t>w. </a:t>
            </a:r>
            <a:r>
              <a:rPr lang="en-US" sz="816" kern="0" dirty="0">
                <a:solidFill>
                  <a:srgbClr val="FF0000"/>
                </a:solidFill>
                <a:latin typeface="Segoe UI"/>
              </a:rPr>
              <a:t>Custom Voice</a:t>
            </a:r>
          </a:p>
        </p:txBody>
      </p:sp>
      <p:sp>
        <p:nvSpPr>
          <p:cNvPr id="83" name="Rectangle 82">
            <a:extLst>
              <a:ext uri="{FF2B5EF4-FFF2-40B4-BE49-F238E27FC236}">
                <a16:creationId xmlns:a16="http://schemas.microsoft.com/office/drawing/2014/main" id="{44B1B1AA-D64A-45BF-A0D9-8558B448D6C4}"/>
              </a:ext>
            </a:extLst>
          </p:cNvPr>
          <p:cNvSpPr/>
          <p:nvPr/>
        </p:nvSpPr>
        <p:spPr bwMode="auto">
          <a:xfrm>
            <a:off x="2499872" y="5115487"/>
            <a:ext cx="148883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kern="0" dirty="0">
                <a:gradFill>
                  <a:gsLst>
                    <a:gs pos="1250">
                      <a:srgbClr val="1A1A1A"/>
                    </a:gs>
                    <a:gs pos="100000">
                      <a:srgbClr val="1A1A1A"/>
                    </a:gs>
                  </a:gsLst>
                  <a:lin ang="5400000" scaled="0"/>
                </a:gradFill>
                <a:latin typeface="Segoe UI"/>
              </a:rPr>
              <a:t>Speech Translation</a:t>
            </a:r>
            <a:br>
              <a:rPr lang="en-US" sz="1071" kern="0" dirty="0">
                <a:gradFill>
                  <a:gsLst>
                    <a:gs pos="1250">
                      <a:srgbClr val="1A1A1A"/>
                    </a:gs>
                    <a:gs pos="100000">
                      <a:srgbClr val="1A1A1A"/>
                    </a:gs>
                  </a:gsLst>
                  <a:lin ang="5400000" scaled="0"/>
                </a:gradFill>
                <a:latin typeface="Segoe UI"/>
              </a:rPr>
            </a:br>
            <a:r>
              <a:rPr lang="en-US" sz="816" kern="0" dirty="0">
                <a:gradFill>
                  <a:gsLst>
                    <a:gs pos="1250">
                      <a:srgbClr val="1A1A1A"/>
                    </a:gs>
                    <a:gs pos="100000">
                      <a:srgbClr val="1A1A1A"/>
                    </a:gs>
                  </a:gsLst>
                  <a:lin ang="5400000" scaled="0"/>
                </a:gradFill>
                <a:latin typeface="Segoe UI"/>
              </a:rPr>
              <a:t>w. </a:t>
            </a:r>
            <a:r>
              <a:rPr lang="en-US" sz="816" kern="0" dirty="0">
                <a:solidFill>
                  <a:srgbClr val="FF0000"/>
                </a:solidFill>
                <a:latin typeface="Segoe UI"/>
              </a:rPr>
              <a:t>Custom Translator</a:t>
            </a:r>
          </a:p>
        </p:txBody>
      </p:sp>
      <p:sp>
        <p:nvSpPr>
          <p:cNvPr id="84" name="Rectangle 83">
            <a:extLst>
              <a:ext uri="{FF2B5EF4-FFF2-40B4-BE49-F238E27FC236}">
                <a16:creationId xmlns:a16="http://schemas.microsoft.com/office/drawing/2014/main" id="{A6ECC83B-95EB-462C-9D52-6562B10749D5}"/>
              </a:ext>
            </a:extLst>
          </p:cNvPr>
          <p:cNvSpPr/>
          <p:nvPr/>
        </p:nvSpPr>
        <p:spPr bwMode="auto">
          <a:xfrm>
            <a:off x="8470456" y="3640840"/>
            <a:ext cx="148883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kern="0" dirty="0">
                <a:gradFill>
                  <a:gsLst>
                    <a:gs pos="1250">
                      <a:srgbClr val="1A1A1A"/>
                    </a:gs>
                    <a:gs pos="100000">
                      <a:srgbClr val="1A1A1A"/>
                    </a:gs>
                  </a:gsLst>
                  <a:lin ang="5400000" scaled="0"/>
                </a:gradFill>
                <a:latin typeface="Segoe UI"/>
              </a:rPr>
              <a:t>Web Search</a:t>
            </a:r>
          </a:p>
        </p:txBody>
      </p:sp>
      <p:sp>
        <p:nvSpPr>
          <p:cNvPr id="86" name="Rectangle 85">
            <a:extLst>
              <a:ext uri="{FF2B5EF4-FFF2-40B4-BE49-F238E27FC236}">
                <a16:creationId xmlns:a16="http://schemas.microsoft.com/office/drawing/2014/main" id="{B7DE40E1-0CC7-489C-B462-48E192AFCCAC}"/>
              </a:ext>
            </a:extLst>
          </p:cNvPr>
          <p:cNvSpPr/>
          <p:nvPr/>
        </p:nvSpPr>
        <p:spPr bwMode="auto">
          <a:xfrm>
            <a:off x="8470456" y="4005372"/>
            <a:ext cx="148883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kern="0" dirty="0">
                <a:gradFill>
                  <a:gsLst>
                    <a:gs pos="1250">
                      <a:srgbClr val="1A1A1A"/>
                    </a:gs>
                    <a:gs pos="100000">
                      <a:srgbClr val="1A1A1A"/>
                    </a:gs>
                  </a:gsLst>
                  <a:lin ang="5400000" scaled="0"/>
                </a:gradFill>
                <a:latin typeface="Segoe UI"/>
              </a:rPr>
              <a:t>Image Search</a:t>
            </a:r>
          </a:p>
        </p:txBody>
      </p:sp>
      <p:sp>
        <p:nvSpPr>
          <p:cNvPr id="87" name="Rectangle 86">
            <a:extLst>
              <a:ext uri="{FF2B5EF4-FFF2-40B4-BE49-F238E27FC236}">
                <a16:creationId xmlns:a16="http://schemas.microsoft.com/office/drawing/2014/main" id="{4D3797F0-B0A4-461A-90EC-D330A94E988A}"/>
              </a:ext>
            </a:extLst>
          </p:cNvPr>
          <p:cNvSpPr/>
          <p:nvPr/>
        </p:nvSpPr>
        <p:spPr bwMode="auto">
          <a:xfrm>
            <a:off x="8470456" y="4369904"/>
            <a:ext cx="148883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kern="0" dirty="0">
                <a:gradFill>
                  <a:gsLst>
                    <a:gs pos="1250">
                      <a:srgbClr val="1A1A1A"/>
                    </a:gs>
                    <a:gs pos="100000">
                      <a:srgbClr val="1A1A1A"/>
                    </a:gs>
                  </a:gsLst>
                  <a:lin ang="5400000" scaled="0"/>
                </a:gradFill>
                <a:latin typeface="Segoe UI"/>
              </a:rPr>
              <a:t>News Search</a:t>
            </a:r>
          </a:p>
        </p:txBody>
      </p:sp>
      <p:sp>
        <p:nvSpPr>
          <p:cNvPr id="88" name="Rectangle 87">
            <a:extLst>
              <a:ext uri="{FF2B5EF4-FFF2-40B4-BE49-F238E27FC236}">
                <a16:creationId xmlns:a16="http://schemas.microsoft.com/office/drawing/2014/main" id="{28EDD47C-4873-469A-8EAA-72CA50BA4780}"/>
              </a:ext>
            </a:extLst>
          </p:cNvPr>
          <p:cNvSpPr/>
          <p:nvPr/>
        </p:nvSpPr>
        <p:spPr bwMode="auto">
          <a:xfrm>
            <a:off x="8470456" y="4734436"/>
            <a:ext cx="148883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kern="0" dirty="0">
                <a:gradFill>
                  <a:gsLst>
                    <a:gs pos="1250">
                      <a:srgbClr val="1A1A1A"/>
                    </a:gs>
                    <a:gs pos="100000">
                      <a:srgbClr val="1A1A1A"/>
                    </a:gs>
                  </a:gsLst>
                  <a:lin ang="5400000" scaled="0"/>
                </a:gradFill>
                <a:latin typeface="Segoe UI"/>
              </a:rPr>
              <a:t>Video Search</a:t>
            </a:r>
            <a:endParaRPr lang="en-US" sz="1122" kern="0" dirty="0">
              <a:gradFill>
                <a:gsLst>
                  <a:gs pos="1250">
                    <a:srgbClr val="1A1A1A"/>
                  </a:gs>
                  <a:gs pos="100000">
                    <a:srgbClr val="1A1A1A"/>
                  </a:gs>
                </a:gsLst>
                <a:lin ang="5400000" scaled="0"/>
              </a:gradFill>
              <a:latin typeface="Segoe UI"/>
            </a:endParaRPr>
          </a:p>
        </p:txBody>
      </p:sp>
      <p:sp>
        <p:nvSpPr>
          <p:cNvPr id="65" name="Rectangle 64">
            <a:extLst>
              <a:ext uri="{FF2B5EF4-FFF2-40B4-BE49-F238E27FC236}">
                <a16:creationId xmlns:a16="http://schemas.microsoft.com/office/drawing/2014/main" id="{62A5EC76-7BEA-E54D-8632-AFA3FD934D49}"/>
              </a:ext>
            </a:extLst>
          </p:cNvPr>
          <p:cNvSpPr/>
          <p:nvPr/>
        </p:nvSpPr>
        <p:spPr bwMode="auto">
          <a:xfrm>
            <a:off x="4318257" y="4075334"/>
            <a:ext cx="1828282" cy="326411"/>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91414" tIns="45700" rIns="91414" bIns="45700" numCol="1" spcCol="0" rtlCol="0" fromWordArt="0" anchor="ctr" anchorCtr="0" forceAA="0" compatLnSpc="1">
            <a:prstTxWarp prst="textNoShape">
              <a:avLst/>
            </a:prstTxWarp>
            <a:noAutofit/>
          </a:bodyPr>
          <a:lstStyle/>
          <a:p>
            <a:pPr algn="ctr" defTabSz="877862">
              <a:lnSpc>
                <a:spcPct val="90000"/>
              </a:lnSpc>
              <a:defRPr/>
            </a:pPr>
            <a:r>
              <a:rPr lang="en-US" sz="1071" b="1" kern="0" dirty="0">
                <a:solidFill>
                  <a:srgbClr val="FF0000"/>
                </a:solidFill>
                <a:latin typeface="Segoe UI"/>
              </a:rPr>
              <a:t>Custom Vision</a:t>
            </a:r>
          </a:p>
        </p:txBody>
      </p:sp>
    </p:spTree>
    <p:extLst>
      <p:ext uri="{BB962C8B-B14F-4D97-AF65-F5344CB8AC3E}">
        <p14:creationId xmlns:p14="http://schemas.microsoft.com/office/powerpoint/2010/main" val="2930613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63" presetClass="path" presetSubtype="0" decel="100000" fill="hold" grpId="1" nodeType="withEffect">
                                  <p:stCondLst>
                                    <p:cond delay="0"/>
                                  </p:stCondLst>
                                  <p:childTnLst>
                                    <p:animMotion origin="layout" path="M 0 -1.36178E-8 L 0.04672 -1.36178E-8 " pathEditMode="relative" rAng="0" ptsTypes="AA">
                                      <p:cBhvr>
                                        <p:cTn id="9" dur="750" spd="-100000" fill="hold"/>
                                        <p:tgtEl>
                                          <p:spTgt spid="3"/>
                                        </p:tgtEl>
                                        <p:attrNameLst>
                                          <p:attrName>ppt_x</p:attrName>
                                          <p:attrName>ppt_y</p:attrName>
                                        </p:attrNameLst>
                                      </p:cBhvr>
                                      <p:rCtr x="23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 name="Title 2">
            <a:extLst>
              <a:ext uri="{FF2B5EF4-FFF2-40B4-BE49-F238E27FC236}">
                <a16:creationId xmlns:a16="http://schemas.microsoft.com/office/drawing/2014/main" id="{DC7283C1-457D-4319-A8BA-AA1C2141F4A1}"/>
              </a:ext>
            </a:extLst>
          </p:cNvPr>
          <p:cNvSpPr txBox="1">
            <a:spLocks/>
          </p:cNvSpPr>
          <p:nvPr/>
        </p:nvSpPr>
        <p:spPr>
          <a:xfrm>
            <a:off x="0" y="294436"/>
            <a:ext cx="12436475" cy="738664"/>
          </a:xfrm>
          <a:prstGeom prst="rect">
            <a:avLst/>
          </a:prstGeom>
        </p:spPr>
        <p:txBody>
          <a:bodyPr vert="horz" wrap="square" lIns="0" tIns="0" rIns="0" bIns="0" rtlCol="0" anchor="t">
            <a:spAutoFit/>
          </a:bodyPr>
          <a:lstStyle>
            <a:lvl1pPr algn="ctr" defTabSz="951304">
              <a:lnSpc>
                <a:spcPct val="100000"/>
              </a:lnSpc>
              <a:spcBef>
                <a:spcPct val="0"/>
              </a:spcBef>
              <a:buNone/>
              <a:defRPr lang="en-US" sz="4800" b="0" cap="none" spc="-51" baseline="0" dirty="0" smtClean="0">
                <a:ln w="3175">
                  <a:noFill/>
                </a:ln>
                <a:effectLst/>
                <a:cs typeface="Segoe UI" pitchFamily="34" charset="0"/>
              </a:defRPr>
            </a:lvl1pPr>
          </a:lstStyle>
          <a:p>
            <a:r>
              <a:rPr lang="en-US" dirty="0"/>
              <a:t>Search</a:t>
            </a:r>
          </a:p>
        </p:txBody>
      </p:sp>
      <p:sp>
        <p:nvSpPr>
          <p:cNvPr id="62" name="TextBox 61">
            <a:extLst/>
          </p:cNvPr>
          <p:cNvSpPr txBox="1"/>
          <p:nvPr/>
        </p:nvSpPr>
        <p:spPr>
          <a:xfrm>
            <a:off x="3178747" y="4693013"/>
            <a:ext cx="2741227" cy="410363"/>
          </a:xfrm>
          <a:prstGeom prst="rect">
            <a:avLst/>
          </a:prstGeom>
          <a:noFill/>
        </p:spPr>
        <p:txBody>
          <a:bodyPr wrap="square" lIns="179234" tIns="91414" rIns="179234" bIns="91414" rtlCol="0" anchor="ctr">
            <a:spAutoFit/>
          </a:bodyPr>
          <a:lstStyle>
            <a:defPPr>
              <a:defRPr lang="en-US"/>
            </a:defPPr>
            <a:lvl1pPr algn="ctr" defTabSz="914139">
              <a:lnSpc>
                <a:spcPct val="90000"/>
              </a:lnSpc>
              <a:spcAft>
                <a:spcPts val="575"/>
              </a:spcAft>
              <a:defRPr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spcAft>
                <a:spcPts val="586"/>
              </a:spcAft>
            </a:pPr>
            <a:r>
              <a:rPr lang="en-US" sz="1598" dirty="0">
                <a:gradFill>
                  <a:gsLst>
                    <a:gs pos="2326">
                      <a:srgbClr val="3F3F3F"/>
                    </a:gs>
                    <a:gs pos="30000">
                      <a:srgbClr val="3F3F3F"/>
                    </a:gs>
                  </a:gsLst>
                  <a:lin ang="5400000" scaled="1"/>
                </a:gradFill>
              </a:rPr>
              <a:t>Bing Autosuggest</a:t>
            </a:r>
          </a:p>
        </p:txBody>
      </p:sp>
      <p:sp>
        <p:nvSpPr>
          <p:cNvPr id="63" name="Rectangle 62">
            <a:extLst/>
          </p:cNvPr>
          <p:cNvSpPr/>
          <p:nvPr/>
        </p:nvSpPr>
        <p:spPr>
          <a:xfrm>
            <a:off x="3050024" y="5105233"/>
            <a:ext cx="2998672" cy="497537"/>
          </a:xfrm>
          <a:prstGeom prst="rect">
            <a:avLst/>
          </a:prstGeom>
        </p:spPr>
        <p:txBody>
          <a:bodyPr wrap="square">
            <a:spAutoFit/>
          </a:bodyPr>
          <a:lstStyle/>
          <a:p>
            <a:pPr algn="ctr" defTabSz="932330">
              <a:lnSpc>
                <a:spcPct val="90000"/>
              </a:lnSpc>
              <a:spcAft>
                <a:spcPts val="586"/>
              </a:spcAft>
              <a:defRPr/>
            </a:pPr>
            <a:r>
              <a:rPr lang="en-US" sz="1428" dirty="0">
                <a:gradFill>
                  <a:gsLst>
                    <a:gs pos="2326">
                      <a:srgbClr val="3F3F3F"/>
                    </a:gs>
                    <a:gs pos="30000">
                      <a:srgbClr val="3F3F3F"/>
                    </a:gs>
                  </a:gsLst>
                  <a:lin ang="5400000" scaled="1"/>
                </a:gradFill>
                <a:latin typeface="Segoe UI" panose="020B0502040204020203" pitchFamily="34" charset="0"/>
                <a:cs typeface="Segoe UI" panose="020B0502040204020203" pitchFamily="34" charset="0"/>
              </a:rPr>
              <a:t>Give your app intelligent autosuggest options for searches</a:t>
            </a:r>
          </a:p>
        </p:txBody>
      </p:sp>
      <p:sp>
        <p:nvSpPr>
          <p:cNvPr id="64" name="TextBox 63">
            <a:extLst/>
          </p:cNvPr>
          <p:cNvSpPr txBox="1"/>
          <p:nvPr/>
        </p:nvSpPr>
        <p:spPr>
          <a:xfrm>
            <a:off x="1514178" y="2618566"/>
            <a:ext cx="2732740" cy="410461"/>
          </a:xfrm>
          <a:prstGeom prst="rect">
            <a:avLst/>
          </a:prstGeom>
          <a:noFill/>
        </p:spPr>
        <p:txBody>
          <a:bodyPr wrap="square" lIns="179234" tIns="91414" rIns="179234" bIns="91414" rtlCol="0" anchor="ctr">
            <a:spAutoFit/>
          </a:bodyPr>
          <a:lstStyle/>
          <a:p>
            <a:pPr algn="ctr" defTabSz="932330">
              <a:lnSpc>
                <a:spcPct val="90000"/>
              </a:lnSpc>
              <a:spcAft>
                <a:spcPts val="586"/>
              </a:spcAft>
              <a:defRPr/>
            </a:pPr>
            <a:r>
              <a:rPr lang="en-US" sz="1598" b="1" dirty="0">
                <a:gradFill>
                  <a:gsLst>
                    <a:gs pos="2326">
                      <a:srgbClr val="3F3F3F"/>
                    </a:gs>
                    <a:gs pos="30000">
                      <a:srgbClr val="3F3F3F"/>
                    </a:gs>
                  </a:gsLst>
                  <a:lin ang="5400000" scaled="1"/>
                </a:gradFill>
                <a:latin typeface="Segoe UI" panose="020B0502040204020203" pitchFamily="34" charset="0"/>
                <a:cs typeface="Segoe UI" panose="020B0502040204020203" pitchFamily="34" charset="0"/>
              </a:rPr>
              <a:t>Bing Search</a:t>
            </a:r>
          </a:p>
        </p:txBody>
      </p:sp>
      <p:sp>
        <p:nvSpPr>
          <p:cNvPr id="65" name="Rectangle 64">
            <a:extLst/>
          </p:cNvPr>
          <p:cNvSpPr/>
          <p:nvPr/>
        </p:nvSpPr>
        <p:spPr>
          <a:xfrm>
            <a:off x="1509338" y="3029385"/>
            <a:ext cx="2742421" cy="900904"/>
          </a:xfrm>
          <a:prstGeom prst="rect">
            <a:avLst/>
          </a:prstGeom>
        </p:spPr>
        <p:txBody>
          <a:bodyPr wrap="square">
            <a:spAutoFit/>
          </a:bodyPr>
          <a:lstStyle/>
          <a:p>
            <a:pPr algn="ctr" defTabSz="932330">
              <a:lnSpc>
                <a:spcPct val="90000"/>
              </a:lnSpc>
              <a:defRPr/>
            </a:pPr>
            <a:r>
              <a:rPr lang="en-US" sz="1428" dirty="0">
                <a:gradFill>
                  <a:gsLst>
                    <a:gs pos="2326">
                      <a:srgbClr val="3F3F3F"/>
                    </a:gs>
                    <a:gs pos="30000">
                      <a:srgbClr val="3F3F3F"/>
                    </a:gs>
                  </a:gsLst>
                  <a:lin ang="5400000" scaled="1"/>
                </a:gradFill>
                <a:latin typeface="Segoe UI" panose="020B0502040204020203" pitchFamily="34" charset="0"/>
                <a:cs typeface="Segoe UI" panose="020B0502040204020203" pitchFamily="34" charset="0"/>
              </a:rPr>
              <a:t>Web Search</a:t>
            </a:r>
          </a:p>
          <a:p>
            <a:pPr algn="ctr" defTabSz="932330">
              <a:lnSpc>
                <a:spcPct val="90000"/>
              </a:lnSpc>
              <a:defRPr/>
            </a:pPr>
            <a:r>
              <a:rPr lang="en-US" sz="1428" dirty="0">
                <a:gradFill>
                  <a:gsLst>
                    <a:gs pos="2326">
                      <a:srgbClr val="3F3F3F"/>
                    </a:gs>
                    <a:gs pos="30000">
                      <a:srgbClr val="3F3F3F"/>
                    </a:gs>
                  </a:gsLst>
                  <a:lin ang="5400000" scaled="1"/>
                </a:gradFill>
                <a:latin typeface="Segoe UI" panose="020B0502040204020203" pitchFamily="34" charset="0"/>
                <a:cs typeface="Segoe UI" panose="020B0502040204020203" pitchFamily="34" charset="0"/>
              </a:rPr>
              <a:t>Image Search</a:t>
            </a:r>
          </a:p>
          <a:p>
            <a:pPr algn="ctr" defTabSz="932330">
              <a:lnSpc>
                <a:spcPct val="90000"/>
              </a:lnSpc>
              <a:defRPr/>
            </a:pPr>
            <a:r>
              <a:rPr lang="en-US" sz="1428" dirty="0">
                <a:gradFill>
                  <a:gsLst>
                    <a:gs pos="2326">
                      <a:srgbClr val="3F3F3F"/>
                    </a:gs>
                    <a:gs pos="30000">
                      <a:srgbClr val="3F3F3F"/>
                    </a:gs>
                  </a:gsLst>
                  <a:lin ang="5400000" scaled="1"/>
                </a:gradFill>
                <a:latin typeface="Segoe UI" panose="020B0502040204020203" pitchFamily="34" charset="0"/>
                <a:cs typeface="Segoe UI" panose="020B0502040204020203" pitchFamily="34" charset="0"/>
              </a:rPr>
              <a:t>News Search</a:t>
            </a:r>
          </a:p>
          <a:p>
            <a:pPr algn="ctr" defTabSz="932330">
              <a:lnSpc>
                <a:spcPct val="90000"/>
              </a:lnSpc>
              <a:defRPr/>
            </a:pPr>
            <a:r>
              <a:rPr lang="en-US" sz="1428" dirty="0">
                <a:gradFill>
                  <a:gsLst>
                    <a:gs pos="2326">
                      <a:srgbClr val="3F3F3F"/>
                    </a:gs>
                    <a:gs pos="30000">
                      <a:srgbClr val="3F3F3F"/>
                    </a:gs>
                  </a:gsLst>
                  <a:lin ang="5400000" scaled="1"/>
                </a:gradFill>
                <a:latin typeface="Segoe UI" panose="020B0502040204020203" pitchFamily="34" charset="0"/>
                <a:cs typeface="Segoe UI" panose="020B0502040204020203" pitchFamily="34" charset="0"/>
              </a:rPr>
              <a:t>Video Search</a:t>
            </a:r>
          </a:p>
        </p:txBody>
      </p:sp>
      <p:sp>
        <p:nvSpPr>
          <p:cNvPr id="72" name="Rectangle 71">
            <a:extLst/>
          </p:cNvPr>
          <p:cNvSpPr/>
          <p:nvPr/>
        </p:nvSpPr>
        <p:spPr>
          <a:xfrm>
            <a:off x="6507521" y="5112249"/>
            <a:ext cx="2742421" cy="497537"/>
          </a:xfrm>
          <a:prstGeom prst="rect">
            <a:avLst/>
          </a:prstGeom>
        </p:spPr>
        <p:txBody>
          <a:bodyPr wrap="square">
            <a:spAutoFit/>
          </a:bodyPr>
          <a:lstStyle/>
          <a:p>
            <a:pPr algn="ctr" defTabSz="932330">
              <a:lnSpc>
                <a:spcPct val="90000"/>
              </a:lnSpc>
              <a:spcAft>
                <a:spcPts val="586"/>
              </a:spcAft>
              <a:defRPr/>
            </a:pPr>
            <a:r>
              <a:rPr lang="en-US" sz="1428" dirty="0">
                <a:gradFill>
                  <a:gsLst>
                    <a:gs pos="2326">
                      <a:srgbClr val="3F3F3F"/>
                    </a:gs>
                    <a:gs pos="30000">
                      <a:srgbClr val="3F3F3F"/>
                    </a:gs>
                  </a:gsLst>
                  <a:lin ang="5400000" scaled="1"/>
                </a:gradFill>
                <a:latin typeface="Segoe UI" panose="020B0502040204020203" pitchFamily="34" charset="0"/>
                <a:cs typeface="Segoe UI" panose="020B0502040204020203" pitchFamily="34" charset="0"/>
              </a:rPr>
              <a:t>Create a highly-customized </a:t>
            </a:r>
            <a:br>
              <a:rPr lang="en-US" sz="1428" dirty="0">
                <a:gradFill>
                  <a:gsLst>
                    <a:gs pos="2326">
                      <a:srgbClr val="3F3F3F"/>
                    </a:gs>
                    <a:gs pos="30000">
                      <a:srgbClr val="3F3F3F"/>
                    </a:gs>
                  </a:gsLst>
                  <a:lin ang="5400000" scaled="1"/>
                </a:gradFill>
                <a:latin typeface="Segoe UI" panose="020B0502040204020203" pitchFamily="34" charset="0"/>
                <a:cs typeface="Segoe UI" panose="020B0502040204020203" pitchFamily="34" charset="0"/>
              </a:rPr>
            </a:br>
            <a:r>
              <a:rPr lang="en-US" sz="1428" dirty="0">
                <a:gradFill>
                  <a:gsLst>
                    <a:gs pos="2326">
                      <a:srgbClr val="3F3F3F"/>
                    </a:gs>
                    <a:gs pos="30000">
                      <a:srgbClr val="3F3F3F"/>
                    </a:gs>
                  </a:gsLst>
                  <a:lin ang="5400000" scaled="1"/>
                </a:gradFill>
                <a:latin typeface="Segoe UI" panose="020B0502040204020203" pitchFamily="34" charset="0"/>
                <a:cs typeface="Segoe UI" panose="020B0502040204020203" pitchFamily="34" charset="0"/>
              </a:rPr>
              <a:t>web search experience</a:t>
            </a:r>
          </a:p>
        </p:txBody>
      </p:sp>
      <p:sp>
        <p:nvSpPr>
          <p:cNvPr id="73" name="TextBox 72">
            <a:extLst/>
          </p:cNvPr>
          <p:cNvSpPr txBox="1"/>
          <p:nvPr/>
        </p:nvSpPr>
        <p:spPr>
          <a:xfrm>
            <a:off x="4780969" y="5860374"/>
            <a:ext cx="2459788" cy="510944"/>
          </a:xfrm>
          <a:prstGeom prst="rect">
            <a:avLst/>
          </a:prstGeom>
          <a:noFill/>
        </p:spPr>
        <p:txBody>
          <a:bodyPr wrap="square" lIns="179234" tIns="143388" rIns="179234" bIns="143388" rtlCol="0" anchor="ctr">
            <a:spAutoFit/>
          </a:bodyPr>
          <a:lstStyle/>
          <a:p>
            <a:pPr algn="ctr" defTabSz="932330">
              <a:lnSpc>
                <a:spcPct val="90000"/>
              </a:lnSpc>
              <a:spcAft>
                <a:spcPts val="586"/>
              </a:spcAft>
              <a:defRPr/>
            </a:pPr>
            <a:endParaRPr lang="en-US" sz="1581" b="1">
              <a:gradFill>
                <a:gsLst>
                  <a:gs pos="6364">
                    <a:srgbClr val="353535"/>
                  </a:gs>
                  <a:gs pos="21818">
                    <a:srgbClr val="353535"/>
                  </a:gs>
                </a:gsLst>
                <a:lin ang="5400000" scaled="0"/>
              </a:gradFill>
              <a:latin typeface="Segoe UI" panose="020B0502040204020203" pitchFamily="34" charset="0"/>
              <a:cs typeface="Segoe UI" panose="020B0502040204020203" pitchFamily="34" charset="0"/>
            </a:endParaRPr>
          </a:p>
        </p:txBody>
      </p:sp>
      <p:sp>
        <p:nvSpPr>
          <p:cNvPr id="43" name="Rectangle 42">
            <a:extLst/>
          </p:cNvPr>
          <p:cNvSpPr/>
          <p:nvPr/>
        </p:nvSpPr>
        <p:spPr>
          <a:xfrm>
            <a:off x="8179875" y="3029385"/>
            <a:ext cx="2742421" cy="497537"/>
          </a:xfrm>
          <a:prstGeom prst="rect">
            <a:avLst/>
          </a:prstGeom>
        </p:spPr>
        <p:txBody>
          <a:bodyPr wrap="square">
            <a:spAutoFit/>
          </a:bodyPr>
          <a:lstStyle/>
          <a:p>
            <a:pPr algn="ctr" defTabSz="932330">
              <a:lnSpc>
                <a:spcPct val="90000"/>
              </a:lnSpc>
              <a:spcAft>
                <a:spcPts val="586"/>
              </a:spcAft>
              <a:defRPr/>
            </a:pPr>
            <a:r>
              <a:rPr lang="en-US" sz="1428" dirty="0">
                <a:gradFill>
                  <a:gsLst>
                    <a:gs pos="2326">
                      <a:srgbClr val="3F3F3F"/>
                    </a:gs>
                    <a:gs pos="30000">
                      <a:srgbClr val="3F3F3F"/>
                    </a:gs>
                  </a:gsLst>
                  <a:lin ang="5400000" scaled="1"/>
                </a:gradFill>
                <a:latin typeface="Segoe UI"/>
              </a:rPr>
              <a:t>Enrich user experiences with contextual entity search results</a:t>
            </a:r>
            <a:endParaRPr lang="en-US" sz="1428" dirty="0">
              <a:gradFill>
                <a:gsLst>
                  <a:gs pos="2326">
                    <a:srgbClr val="3F3F3F"/>
                  </a:gs>
                  <a:gs pos="30000">
                    <a:srgbClr val="3F3F3F"/>
                  </a:gs>
                </a:gsLst>
                <a:lin ang="5400000" scaled="1"/>
              </a:gradFill>
              <a:latin typeface="Segoe UI" panose="020B0502040204020203" pitchFamily="34" charset="0"/>
              <a:cs typeface="Segoe UI" panose="020B0502040204020203" pitchFamily="34" charset="0"/>
            </a:endParaRPr>
          </a:p>
        </p:txBody>
      </p:sp>
      <p:sp>
        <p:nvSpPr>
          <p:cNvPr id="44" name="TextBox 43">
            <a:extLst/>
          </p:cNvPr>
          <p:cNvSpPr txBox="1"/>
          <p:nvPr/>
        </p:nvSpPr>
        <p:spPr>
          <a:xfrm>
            <a:off x="8321191" y="2648068"/>
            <a:ext cx="2459788" cy="410363"/>
          </a:xfrm>
          <a:prstGeom prst="rect">
            <a:avLst/>
          </a:prstGeom>
          <a:noFill/>
        </p:spPr>
        <p:txBody>
          <a:bodyPr wrap="square" lIns="179234" tIns="91414" rIns="179234" bIns="91414" rtlCol="0" anchor="ctr">
            <a:spAutoFit/>
          </a:bodyPr>
          <a:lstStyle>
            <a:defPPr>
              <a:defRPr lang="en-US"/>
            </a:defPPr>
            <a:lvl1pPr algn="ctr" defTabSz="914139">
              <a:lnSpc>
                <a:spcPct val="90000"/>
              </a:lnSpc>
              <a:spcAft>
                <a:spcPts val="575"/>
              </a:spcAft>
              <a:defRPr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spcAft>
                <a:spcPts val="586"/>
              </a:spcAft>
            </a:pPr>
            <a:r>
              <a:rPr lang="en-US" sz="1598" dirty="0">
                <a:gradFill>
                  <a:gsLst>
                    <a:gs pos="2326">
                      <a:srgbClr val="3F3F3F"/>
                    </a:gs>
                    <a:gs pos="30000">
                      <a:srgbClr val="3F3F3F"/>
                    </a:gs>
                  </a:gsLst>
                  <a:lin ang="5400000" scaled="1"/>
                </a:gradFill>
              </a:rPr>
              <a:t>Bing Entity Search</a:t>
            </a:r>
          </a:p>
        </p:txBody>
      </p:sp>
      <p:sp>
        <p:nvSpPr>
          <p:cNvPr id="61" name="Freeform 5">
            <a:extLst>
              <a:ext uri="{FF2B5EF4-FFF2-40B4-BE49-F238E27FC236}">
                <a16:creationId xmlns:a16="http://schemas.microsoft.com/office/drawing/2014/main" id="{DDD0682F-2A07-4D72-8D36-64BF9488DD5C}"/>
              </a:ext>
            </a:extLst>
          </p:cNvPr>
          <p:cNvSpPr>
            <a:spLocks/>
          </p:cNvSpPr>
          <p:nvPr/>
        </p:nvSpPr>
        <p:spPr bwMode="auto">
          <a:xfrm>
            <a:off x="4204879" y="4170091"/>
            <a:ext cx="688963" cy="231453"/>
          </a:xfrm>
          <a:custGeom>
            <a:avLst/>
            <a:gdLst>
              <a:gd name="T0" fmla="*/ 189 w 2554"/>
              <a:gd name="T1" fmla="*/ 668 h 858"/>
              <a:gd name="T2" fmla="*/ 189 w 2554"/>
              <a:gd name="T3" fmla="*/ 0 h 858"/>
              <a:gd name="T4" fmla="*/ 0 w 2554"/>
              <a:gd name="T5" fmla="*/ 0 h 858"/>
              <a:gd name="T6" fmla="*/ 0 w 2554"/>
              <a:gd name="T7" fmla="*/ 858 h 858"/>
              <a:gd name="T8" fmla="*/ 2554 w 2554"/>
              <a:gd name="T9" fmla="*/ 858 h 858"/>
              <a:gd name="T10" fmla="*/ 2554 w 2554"/>
              <a:gd name="T11" fmla="*/ 0 h 858"/>
              <a:gd name="T12" fmla="*/ 2365 w 2554"/>
              <a:gd name="T13" fmla="*/ 0 h 858"/>
              <a:gd name="T14" fmla="*/ 2365 w 2554"/>
              <a:gd name="T15" fmla="*/ 668 h 858"/>
              <a:gd name="T16" fmla="*/ 189 w 2554"/>
              <a:gd name="T17" fmla="*/ 668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4" h="858">
                <a:moveTo>
                  <a:pt x="189" y="668"/>
                </a:moveTo>
                <a:lnTo>
                  <a:pt x="189" y="0"/>
                </a:lnTo>
                <a:lnTo>
                  <a:pt x="0" y="0"/>
                </a:lnTo>
                <a:lnTo>
                  <a:pt x="0" y="858"/>
                </a:lnTo>
                <a:lnTo>
                  <a:pt x="2554" y="858"/>
                </a:lnTo>
                <a:lnTo>
                  <a:pt x="2554" y="0"/>
                </a:lnTo>
                <a:lnTo>
                  <a:pt x="2365" y="0"/>
                </a:lnTo>
                <a:lnTo>
                  <a:pt x="2365" y="668"/>
                </a:lnTo>
                <a:lnTo>
                  <a:pt x="189" y="668"/>
                </a:lnTo>
                <a:close/>
              </a:path>
            </a:pathLst>
          </a:custGeom>
          <a:solidFill>
            <a:schemeClr val="accent3"/>
          </a:solidFill>
          <a:ln>
            <a:solidFill>
              <a:schemeClr val="accent3"/>
            </a:solidFill>
          </a:ln>
        </p:spPr>
        <p:txBody>
          <a:bodyPr vert="horz" wrap="square" lIns="93260" tIns="46630" rIns="93260" bIns="46630" numCol="1" anchor="t" anchorCtr="0" compatLnSpc="1">
            <a:prstTxWarp prst="textNoShape">
              <a:avLst/>
            </a:prstTxWarp>
          </a:bodyPr>
          <a:lstStyle/>
          <a:p>
            <a:pPr defTabSz="932597"/>
            <a:endParaRPr lang="en-US" sz="1836">
              <a:solidFill>
                <a:srgbClr val="3F3F3F"/>
              </a:solidFill>
              <a:latin typeface="Segoe UI"/>
            </a:endParaRPr>
          </a:p>
        </p:txBody>
      </p:sp>
      <p:grpSp>
        <p:nvGrpSpPr>
          <p:cNvPr id="74" name="Group 73">
            <a:extLst>
              <a:ext uri="{FF2B5EF4-FFF2-40B4-BE49-F238E27FC236}">
                <a16:creationId xmlns:a16="http://schemas.microsoft.com/office/drawing/2014/main" id="{24AED354-5AC6-44E2-97FB-6776EC82FF89}"/>
              </a:ext>
            </a:extLst>
          </p:cNvPr>
          <p:cNvGrpSpPr>
            <a:grpSpLocks noChangeAspect="1"/>
          </p:cNvGrpSpPr>
          <p:nvPr/>
        </p:nvGrpSpPr>
        <p:grpSpPr bwMode="auto">
          <a:xfrm>
            <a:off x="7587254" y="3986280"/>
            <a:ext cx="582958" cy="599076"/>
            <a:chOff x="-2" y="0"/>
            <a:chExt cx="2170" cy="2230"/>
          </a:xfrm>
          <a:solidFill>
            <a:schemeClr val="accent3"/>
          </a:solidFill>
        </p:grpSpPr>
        <p:sp>
          <p:nvSpPr>
            <p:cNvPr id="75" name="Freeform 9">
              <a:extLst>
                <a:ext uri="{FF2B5EF4-FFF2-40B4-BE49-F238E27FC236}">
                  <a16:creationId xmlns:a16="http://schemas.microsoft.com/office/drawing/2014/main" id="{EC9B474D-5443-4EFC-AA0D-ABB61D356C8C}"/>
                </a:ext>
              </a:extLst>
            </p:cNvPr>
            <p:cNvSpPr>
              <a:spLocks noEditPoints="1"/>
            </p:cNvSpPr>
            <p:nvPr/>
          </p:nvSpPr>
          <p:spPr bwMode="auto">
            <a:xfrm>
              <a:off x="-2" y="0"/>
              <a:ext cx="2170" cy="2230"/>
            </a:xfrm>
            <a:custGeom>
              <a:avLst/>
              <a:gdLst>
                <a:gd name="T0" fmla="*/ 634 w 1043"/>
                <a:gd name="T1" fmla="*/ 729 h 1070"/>
                <a:gd name="T2" fmla="*/ 315 w 1043"/>
                <a:gd name="T3" fmla="*/ 410 h 1070"/>
                <a:gd name="T4" fmla="*/ 634 w 1043"/>
                <a:gd name="T5" fmla="*/ 91 h 1070"/>
                <a:gd name="T6" fmla="*/ 952 w 1043"/>
                <a:gd name="T7" fmla="*/ 410 h 1070"/>
                <a:gd name="T8" fmla="*/ 634 w 1043"/>
                <a:gd name="T9" fmla="*/ 729 h 1070"/>
                <a:gd name="T10" fmla="*/ 634 w 1043"/>
                <a:gd name="T11" fmla="*/ 0 h 1070"/>
                <a:gd name="T12" fmla="*/ 224 w 1043"/>
                <a:gd name="T13" fmla="*/ 410 h 1070"/>
                <a:gd name="T14" fmla="*/ 326 w 1043"/>
                <a:gd name="T15" fmla="*/ 680 h 1070"/>
                <a:gd name="T16" fmla="*/ 0 w 1043"/>
                <a:gd name="T17" fmla="*/ 1006 h 1070"/>
                <a:gd name="T18" fmla="*/ 64 w 1043"/>
                <a:gd name="T19" fmla="*/ 1070 h 1070"/>
                <a:gd name="T20" fmla="*/ 393 w 1043"/>
                <a:gd name="T21" fmla="*/ 741 h 1070"/>
                <a:gd name="T22" fmla="*/ 634 w 1043"/>
                <a:gd name="T23" fmla="*/ 820 h 1070"/>
                <a:gd name="T24" fmla="*/ 1043 w 1043"/>
                <a:gd name="T25" fmla="*/ 410 h 1070"/>
                <a:gd name="T26" fmla="*/ 634 w 1043"/>
                <a:gd name="T27" fmla="*/ 0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3" h="1070">
                  <a:moveTo>
                    <a:pt x="634" y="729"/>
                  </a:moveTo>
                  <a:cubicBezTo>
                    <a:pt x="458" y="729"/>
                    <a:pt x="315" y="586"/>
                    <a:pt x="315" y="410"/>
                  </a:cubicBezTo>
                  <a:cubicBezTo>
                    <a:pt x="315" y="234"/>
                    <a:pt x="458" y="91"/>
                    <a:pt x="634" y="91"/>
                  </a:cubicBezTo>
                  <a:cubicBezTo>
                    <a:pt x="810" y="91"/>
                    <a:pt x="952" y="234"/>
                    <a:pt x="952" y="410"/>
                  </a:cubicBezTo>
                  <a:cubicBezTo>
                    <a:pt x="952" y="586"/>
                    <a:pt x="810" y="729"/>
                    <a:pt x="634" y="729"/>
                  </a:cubicBezTo>
                  <a:moveTo>
                    <a:pt x="634" y="0"/>
                  </a:moveTo>
                  <a:cubicBezTo>
                    <a:pt x="407" y="0"/>
                    <a:pt x="224" y="184"/>
                    <a:pt x="224" y="410"/>
                  </a:cubicBezTo>
                  <a:cubicBezTo>
                    <a:pt x="224" y="513"/>
                    <a:pt x="263" y="608"/>
                    <a:pt x="326" y="680"/>
                  </a:cubicBezTo>
                  <a:cubicBezTo>
                    <a:pt x="0" y="1006"/>
                    <a:pt x="0" y="1006"/>
                    <a:pt x="0" y="1006"/>
                  </a:cubicBezTo>
                  <a:cubicBezTo>
                    <a:pt x="64" y="1070"/>
                    <a:pt x="64" y="1070"/>
                    <a:pt x="64" y="1070"/>
                  </a:cubicBezTo>
                  <a:cubicBezTo>
                    <a:pt x="393" y="741"/>
                    <a:pt x="393" y="741"/>
                    <a:pt x="393" y="741"/>
                  </a:cubicBezTo>
                  <a:cubicBezTo>
                    <a:pt x="461" y="790"/>
                    <a:pt x="544" y="820"/>
                    <a:pt x="634" y="820"/>
                  </a:cubicBezTo>
                  <a:cubicBezTo>
                    <a:pt x="860" y="820"/>
                    <a:pt x="1043" y="636"/>
                    <a:pt x="1043" y="410"/>
                  </a:cubicBezTo>
                  <a:cubicBezTo>
                    <a:pt x="1043" y="184"/>
                    <a:pt x="860" y="0"/>
                    <a:pt x="63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3F3F3F"/>
                </a:solidFill>
                <a:latin typeface="Segoe UI"/>
              </a:endParaRPr>
            </a:p>
          </p:txBody>
        </p:sp>
        <p:sp>
          <p:nvSpPr>
            <p:cNvPr id="76" name="Freeform 10">
              <a:extLst>
                <a:ext uri="{FF2B5EF4-FFF2-40B4-BE49-F238E27FC236}">
                  <a16:creationId xmlns:a16="http://schemas.microsoft.com/office/drawing/2014/main" id="{223C7FF6-4F77-459D-B37E-ED35FF4E4F29}"/>
                </a:ext>
              </a:extLst>
            </p:cNvPr>
            <p:cNvSpPr>
              <a:spLocks noEditPoints="1"/>
            </p:cNvSpPr>
            <p:nvPr/>
          </p:nvSpPr>
          <p:spPr bwMode="auto">
            <a:xfrm>
              <a:off x="843" y="379"/>
              <a:ext cx="946" cy="951"/>
            </a:xfrm>
            <a:custGeom>
              <a:avLst/>
              <a:gdLst>
                <a:gd name="T0" fmla="*/ 228 w 455"/>
                <a:gd name="T1" fmla="*/ 319 h 456"/>
                <a:gd name="T2" fmla="*/ 137 w 455"/>
                <a:gd name="T3" fmla="*/ 228 h 456"/>
                <a:gd name="T4" fmla="*/ 228 w 455"/>
                <a:gd name="T5" fmla="*/ 137 h 456"/>
                <a:gd name="T6" fmla="*/ 319 w 455"/>
                <a:gd name="T7" fmla="*/ 228 h 456"/>
                <a:gd name="T8" fmla="*/ 228 w 455"/>
                <a:gd name="T9" fmla="*/ 319 h 456"/>
                <a:gd name="T10" fmla="*/ 400 w 455"/>
                <a:gd name="T11" fmla="*/ 180 h 456"/>
                <a:gd name="T12" fmla="*/ 383 w 455"/>
                <a:gd name="T13" fmla="*/ 140 h 456"/>
                <a:gd name="T14" fmla="*/ 411 w 455"/>
                <a:gd name="T15" fmla="*/ 90 h 456"/>
                <a:gd name="T16" fmla="*/ 366 w 455"/>
                <a:gd name="T17" fmla="*/ 45 h 456"/>
                <a:gd name="T18" fmla="*/ 316 w 455"/>
                <a:gd name="T19" fmla="*/ 73 h 456"/>
                <a:gd name="T20" fmla="*/ 275 w 455"/>
                <a:gd name="T21" fmla="*/ 56 h 456"/>
                <a:gd name="T22" fmla="*/ 259 w 455"/>
                <a:gd name="T23" fmla="*/ 0 h 456"/>
                <a:gd name="T24" fmla="*/ 196 w 455"/>
                <a:gd name="T25" fmla="*/ 0 h 456"/>
                <a:gd name="T26" fmla="*/ 180 w 455"/>
                <a:gd name="T27" fmla="*/ 56 h 456"/>
                <a:gd name="T28" fmla="*/ 139 w 455"/>
                <a:gd name="T29" fmla="*/ 73 h 456"/>
                <a:gd name="T30" fmla="*/ 89 w 455"/>
                <a:gd name="T31" fmla="*/ 45 h 456"/>
                <a:gd name="T32" fmla="*/ 44 w 455"/>
                <a:gd name="T33" fmla="*/ 90 h 456"/>
                <a:gd name="T34" fmla="*/ 72 w 455"/>
                <a:gd name="T35" fmla="*/ 140 h 456"/>
                <a:gd name="T36" fmla="*/ 55 w 455"/>
                <a:gd name="T37" fmla="*/ 180 h 456"/>
                <a:gd name="T38" fmla="*/ 0 w 455"/>
                <a:gd name="T39" fmla="*/ 196 h 456"/>
                <a:gd name="T40" fmla="*/ 0 w 455"/>
                <a:gd name="T41" fmla="*/ 260 h 456"/>
                <a:gd name="T42" fmla="*/ 55 w 455"/>
                <a:gd name="T43" fmla="*/ 276 h 456"/>
                <a:gd name="T44" fmla="*/ 72 w 455"/>
                <a:gd name="T45" fmla="*/ 316 h 456"/>
                <a:gd name="T46" fmla="*/ 44 w 455"/>
                <a:gd name="T47" fmla="*/ 366 h 456"/>
                <a:gd name="T48" fmla="*/ 89 w 455"/>
                <a:gd name="T49" fmla="*/ 411 h 456"/>
                <a:gd name="T50" fmla="*/ 139 w 455"/>
                <a:gd name="T51" fmla="*/ 383 h 456"/>
                <a:gd name="T52" fmla="*/ 180 w 455"/>
                <a:gd name="T53" fmla="*/ 400 h 456"/>
                <a:gd name="T54" fmla="*/ 196 w 455"/>
                <a:gd name="T55" fmla="*/ 456 h 456"/>
                <a:gd name="T56" fmla="*/ 259 w 455"/>
                <a:gd name="T57" fmla="*/ 456 h 456"/>
                <a:gd name="T58" fmla="*/ 275 w 455"/>
                <a:gd name="T59" fmla="*/ 400 h 456"/>
                <a:gd name="T60" fmla="*/ 316 w 455"/>
                <a:gd name="T61" fmla="*/ 383 h 456"/>
                <a:gd name="T62" fmla="*/ 366 w 455"/>
                <a:gd name="T63" fmla="*/ 411 h 456"/>
                <a:gd name="T64" fmla="*/ 411 w 455"/>
                <a:gd name="T65" fmla="*/ 366 h 456"/>
                <a:gd name="T66" fmla="*/ 383 w 455"/>
                <a:gd name="T67" fmla="*/ 316 h 456"/>
                <a:gd name="T68" fmla="*/ 400 w 455"/>
                <a:gd name="T69" fmla="*/ 276 h 456"/>
                <a:gd name="T70" fmla="*/ 455 w 455"/>
                <a:gd name="T71" fmla="*/ 260 h 456"/>
                <a:gd name="T72" fmla="*/ 455 w 455"/>
                <a:gd name="T73" fmla="*/ 196 h 456"/>
                <a:gd name="T74" fmla="*/ 400 w 455"/>
                <a:gd name="T75" fmla="*/ 18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5" h="456">
                  <a:moveTo>
                    <a:pt x="228" y="319"/>
                  </a:moveTo>
                  <a:cubicBezTo>
                    <a:pt x="177" y="319"/>
                    <a:pt x="137" y="278"/>
                    <a:pt x="137" y="228"/>
                  </a:cubicBezTo>
                  <a:cubicBezTo>
                    <a:pt x="137" y="178"/>
                    <a:pt x="177" y="137"/>
                    <a:pt x="228" y="137"/>
                  </a:cubicBezTo>
                  <a:cubicBezTo>
                    <a:pt x="278" y="137"/>
                    <a:pt x="319" y="178"/>
                    <a:pt x="319" y="228"/>
                  </a:cubicBezTo>
                  <a:cubicBezTo>
                    <a:pt x="319" y="278"/>
                    <a:pt x="278" y="319"/>
                    <a:pt x="228" y="319"/>
                  </a:cubicBezTo>
                  <a:close/>
                  <a:moveTo>
                    <a:pt x="400" y="180"/>
                  </a:moveTo>
                  <a:cubicBezTo>
                    <a:pt x="396" y="166"/>
                    <a:pt x="390" y="152"/>
                    <a:pt x="383" y="140"/>
                  </a:cubicBezTo>
                  <a:cubicBezTo>
                    <a:pt x="411" y="90"/>
                    <a:pt x="411" y="90"/>
                    <a:pt x="411" y="90"/>
                  </a:cubicBezTo>
                  <a:cubicBezTo>
                    <a:pt x="366" y="45"/>
                    <a:pt x="366" y="45"/>
                    <a:pt x="366" y="45"/>
                  </a:cubicBezTo>
                  <a:cubicBezTo>
                    <a:pt x="316" y="73"/>
                    <a:pt x="316" y="73"/>
                    <a:pt x="316" y="73"/>
                  </a:cubicBezTo>
                  <a:cubicBezTo>
                    <a:pt x="303" y="65"/>
                    <a:pt x="290" y="60"/>
                    <a:pt x="275" y="56"/>
                  </a:cubicBezTo>
                  <a:cubicBezTo>
                    <a:pt x="259" y="0"/>
                    <a:pt x="259" y="0"/>
                    <a:pt x="259" y="0"/>
                  </a:cubicBezTo>
                  <a:cubicBezTo>
                    <a:pt x="196" y="0"/>
                    <a:pt x="196" y="0"/>
                    <a:pt x="196" y="0"/>
                  </a:cubicBezTo>
                  <a:cubicBezTo>
                    <a:pt x="180" y="56"/>
                    <a:pt x="180" y="56"/>
                    <a:pt x="180" y="56"/>
                  </a:cubicBezTo>
                  <a:cubicBezTo>
                    <a:pt x="166" y="60"/>
                    <a:pt x="152" y="65"/>
                    <a:pt x="139" y="73"/>
                  </a:cubicBezTo>
                  <a:cubicBezTo>
                    <a:pt x="89" y="45"/>
                    <a:pt x="89" y="45"/>
                    <a:pt x="89" y="45"/>
                  </a:cubicBezTo>
                  <a:cubicBezTo>
                    <a:pt x="44" y="90"/>
                    <a:pt x="44" y="90"/>
                    <a:pt x="44" y="90"/>
                  </a:cubicBezTo>
                  <a:cubicBezTo>
                    <a:pt x="72" y="140"/>
                    <a:pt x="72" y="140"/>
                    <a:pt x="72" y="140"/>
                  </a:cubicBezTo>
                  <a:cubicBezTo>
                    <a:pt x="65" y="152"/>
                    <a:pt x="59" y="166"/>
                    <a:pt x="55" y="180"/>
                  </a:cubicBezTo>
                  <a:cubicBezTo>
                    <a:pt x="0" y="196"/>
                    <a:pt x="0" y="196"/>
                    <a:pt x="0" y="196"/>
                  </a:cubicBezTo>
                  <a:cubicBezTo>
                    <a:pt x="0" y="260"/>
                    <a:pt x="0" y="260"/>
                    <a:pt x="0" y="260"/>
                  </a:cubicBezTo>
                  <a:cubicBezTo>
                    <a:pt x="55" y="276"/>
                    <a:pt x="55" y="276"/>
                    <a:pt x="55" y="276"/>
                  </a:cubicBezTo>
                  <a:cubicBezTo>
                    <a:pt x="59" y="290"/>
                    <a:pt x="65" y="304"/>
                    <a:pt x="72" y="316"/>
                  </a:cubicBezTo>
                  <a:cubicBezTo>
                    <a:pt x="44" y="366"/>
                    <a:pt x="44" y="366"/>
                    <a:pt x="44" y="366"/>
                  </a:cubicBezTo>
                  <a:cubicBezTo>
                    <a:pt x="89" y="411"/>
                    <a:pt x="89" y="411"/>
                    <a:pt x="89" y="411"/>
                  </a:cubicBezTo>
                  <a:cubicBezTo>
                    <a:pt x="139" y="383"/>
                    <a:pt x="139" y="383"/>
                    <a:pt x="139" y="383"/>
                  </a:cubicBezTo>
                  <a:cubicBezTo>
                    <a:pt x="152" y="391"/>
                    <a:pt x="166" y="396"/>
                    <a:pt x="180" y="400"/>
                  </a:cubicBezTo>
                  <a:cubicBezTo>
                    <a:pt x="196" y="456"/>
                    <a:pt x="196" y="456"/>
                    <a:pt x="196" y="456"/>
                  </a:cubicBezTo>
                  <a:cubicBezTo>
                    <a:pt x="259" y="456"/>
                    <a:pt x="259" y="456"/>
                    <a:pt x="259" y="456"/>
                  </a:cubicBezTo>
                  <a:cubicBezTo>
                    <a:pt x="275" y="400"/>
                    <a:pt x="275" y="400"/>
                    <a:pt x="275" y="400"/>
                  </a:cubicBezTo>
                  <a:cubicBezTo>
                    <a:pt x="290" y="396"/>
                    <a:pt x="303" y="391"/>
                    <a:pt x="316" y="383"/>
                  </a:cubicBezTo>
                  <a:cubicBezTo>
                    <a:pt x="366" y="411"/>
                    <a:pt x="366" y="411"/>
                    <a:pt x="366" y="411"/>
                  </a:cubicBezTo>
                  <a:cubicBezTo>
                    <a:pt x="411" y="366"/>
                    <a:pt x="411" y="366"/>
                    <a:pt x="411" y="366"/>
                  </a:cubicBezTo>
                  <a:cubicBezTo>
                    <a:pt x="383" y="316"/>
                    <a:pt x="383" y="316"/>
                    <a:pt x="383" y="316"/>
                  </a:cubicBezTo>
                  <a:cubicBezTo>
                    <a:pt x="390" y="304"/>
                    <a:pt x="396" y="290"/>
                    <a:pt x="400" y="276"/>
                  </a:cubicBezTo>
                  <a:cubicBezTo>
                    <a:pt x="455" y="260"/>
                    <a:pt x="455" y="260"/>
                    <a:pt x="455" y="260"/>
                  </a:cubicBezTo>
                  <a:cubicBezTo>
                    <a:pt x="455" y="196"/>
                    <a:pt x="455" y="196"/>
                    <a:pt x="455" y="196"/>
                  </a:cubicBezTo>
                  <a:lnTo>
                    <a:pt x="400"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3F3F3F"/>
                </a:solidFill>
                <a:latin typeface="Segoe UI"/>
              </a:endParaRPr>
            </a:p>
          </p:txBody>
        </p:sp>
      </p:grpSp>
      <p:sp>
        <p:nvSpPr>
          <p:cNvPr id="77" name="Freeform 14">
            <a:extLst>
              <a:ext uri="{FF2B5EF4-FFF2-40B4-BE49-F238E27FC236}">
                <a16:creationId xmlns:a16="http://schemas.microsoft.com/office/drawing/2014/main" id="{B576A291-EECD-4E59-8A09-17BC1D1EB099}"/>
              </a:ext>
            </a:extLst>
          </p:cNvPr>
          <p:cNvSpPr>
            <a:spLocks/>
          </p:cNvSpPr>
          <p:nvPr/>
        </p:nvSpPr>
        <p:spPr bwMode="auto">
          <a:xfrm>
            <a:off x="9282776" y="1873247"/>
            <a:ext cx="517192" cy="616472"/>
          </a:xfrm>
          <a:custGeom>
            <a:avLst/>
            <a:gdLst>
              <a:gd name="T0" fmla="*/ 612 w 956"/>
              <a:gd name="T1" fmla="*/ 110 h 1138"/>
              <a:gd name="T2" fmla="*/ 478 w 956"/>
              <a:gd name="T3" fmla="*/ 0 h 1138"/>
              <a:gd name="T4" fmla="*/ 341 w 956"/>
              <a:gd name="T5" fmla="*/ 137 h 1138"/>
              <a:gd name="T6" fmla="*/ 478 w 956"/>
              <a:gd name="T7" fmla="*/ 273 h 1138"/>
              <a:gd name="T8" fmla="*/ 598 w 956"/>
              <a:gd name="T9" fmla="*/ 202 h 1138"/>
              <a:gd name="T10" fmla="*/ 862 w 956"/>
              <a:gd name="T11" fmla="*/ 523 h 1138"/>
              <a:gd name="T12" fmla="*/ 94 w 956"/>
              <a:gd name="T13" fmla="*/ 523 h 1138"/>
              <a:gd name="T14" fmla="*/ 275 w 956"/>
              <a:gd name="T15" fmla="*/ 240 h 1138"/>
              <a:gd name="T16" fmla="*/ 251 w 956"/>
              <a:gd name="T17" fmla="*/ 148 h 1138"/>
              <a:gd name="T18" fmla="*/ 0 w 956"/>
              <a:gd name="T19" fmla="*/ 569 h 1138"/>
              <a:gd name="T20" fmla="*/ 344 w 956"/>
              <a:gd name="T21" fmla="*/ 1028 h 1138"/>
              <a:gd name="T22" fmla="*/ 478 w 956"/>
              <a:gd name="T23" fmla="*/ 1138 h 1138"/>
              <a:gd name="T24" fmla="*/ 615 w 956"/>
              <a:gd name="T25" fmla="*/ 1001 h 1138"/>
              <a:gd name="T26" fmla="*/ 478 w 956"/>
              <a:gd name="T27" fmla="*/ 865 h 1138"/>
              <a:gd name="T28" fmla="*/ 358 w 956"/>
              <a:gd name="T29" fmla="*/ 936 h 1138"/>
              <a:gd name="T30" fmla="*/ 94 w 956"/>
              <a:gd name="T31" fmla="*/ 615 h 1138"/>
              <a:gd name="T32" fmla="*/ 862 w 956"/>
              <a:gd name="T33" fmla="*/ 615 h 1138"/>
              <a:gd name="T34" fmla="*/ 681 w 956"/>
              <a:gd name="T35" fmla="*/ 898 h 1138"/>
              <a:gd name="T36" fmla="*/ 705 w 956"/>
              <a:gd name="T37" fmla="*/ 990 h 1138"/>
              <a:gd name="T38" fmla="*/ 956 w 956"/>
              <a:gd name="T39" fmla="*/ 569 h 1138"/>
              <a:gd name="T40" fmla="*/ 612 w 956"/>
              <a:gd name="T41" fmla="*/ 110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56" h="1138">
                <a:moveTo>
                  <a:pt x="612" y="110"/>
                </a:moveTo>
                <a:cubicBezTo>
                  <a:pt x="600" y="48"/>
                  <a:pt x="544" y="0"/>
                  <a:pt x="478" y="0"/>
                </a:cubicBezTo>
                <a:cubicBezTo>
                  <a:pt x="403" y="0"/>
                  <a:pt x="341" y="61"/>
                  <a:pt x="341" y="137"/>
                </a:cubicBezTo>
                <a:cubicBezTo>
                  <a:pt x="341" y="212"/>
                  <a:pt x="403" y="273"/>
                  <a:pt x="478" y="273"/>
                </a:cubicBezTo>
                <a:cubicBezTo>
                  <a:pt x="530" y="273"/>
                  <a:pt x="575" y="244"/>
                  <a:pt x="598" y="202"/>
                </a:cubicBezTo>
                <a:cubicBezTo>
                  <a:pt x="739" y="248"/>
                  <a:pt x="844" y="372"/>
                  <a:pt x="862" y="523"/>
                </a:cubicBezTo>
                <a:cubicBezTo>
                  <a:pt x="94" y="523"/>
                  <a:pt x="94" y="523"/>
                  <a:pt x="94" y="523"/>
                </a:cubicBezTo>
                <a:cubicBezTo>
                  <a:pt x="108" y="403"/>
                  <a:pt x="177" y="300"/>
                  <a:pt x="275" y="240"/>
                </a:cubicBezTo>
                <a:cubicBezTo>
                  <a:pt x="261" y="212"/>
                  <a:pt x="253" y="181"/>
                  <a:pt x="251" y="148"/>
                </a:cubicBezTo>
                <a:cubicBezTo>
                  <a:pt x="102" y="229"/>
                  <a:pt x="0" y="387"/>
                  <a:pt x="0" y="569"/>
                </a:cubicBezTo>
                <a:cubicBezTo>
                  <a:pt x="0" y="786"/>
                  <a:pt x="145" y="970"/>
                  <a:pt x="344" y="1028"/>
                </a:cubicBezTo>
                <a:cubicBezTo>
                  <a:pt x="356" y="1090"/>
                  <a:pt x="412" y="1138"/>
                  <a:pt x="478" y="1138"/>
                </a:cubicBezTo>
                <a:cubicBezTo>
                  <a:pt x="553" y="1138"/>
                  <a:pt x="615" y="1077"/>
                  <a:pt x="615" y="1001"/>
                </a:cubicBezTo>
                <a:cubicBezTo>
                  <a:pt x="615" y="926"/>
                  <a:pt x="553" y="865"/>
                  <a:pt x="478" y="865"/>
                </a:cubicBezTo>
                <a:cubicBezTo>
                  <a:pt x="426" y="865"/>
                  <a:pt x="381" y="894"/>
                  <a:pt x="358" y="936"/>
                </a:cubicBezTo>
                <a:cubicBezTo>
                  <a:pt x="217" y="890"/>
                  <a:pt x="112" y="766"/>
                  <a:pt x="94" y="615"/>
                </a:cubicBezTo>
                <a:cubicBezTo>
                  <a:pt x="862" y="615"/>
                  <a:pt x="862" y="615"/>
                  <a:pt x="862" y="615"/>
                </a:cubicBezTo>
                <a:cubicBezTo>
                  <a:pt x="848" y="735"/>
                  <a:pt x="779" y="838"/>
                  <a:pt x="681" y="898"/>
                </a:cubicBezTo>
                <a:cubicBezTo>
                  <a:pt x="695" y="926"/>
                  <a:pt x="703" y="957"/>
                  <a:pt x="705" y="990"/>
                </a:cubicBezTo>
                <a:cubicBezTo>
                  <a:pt x="854" y="909"/>
                  <a:pt x="956" y="751"/>
                  <a:pt x="956" y="569"/>
                </a:cubicBezTo>
                <a:cubicBezTo>
                  <a:pt x="956" y="352"/>
                  <a:pt x="811" y="168"/>
                  <a:pt x="612" y="110"/>
                </a:cubicBezTo>
              </a:path>
            </a:pathLst>
          </a:custGeom>
          <a:solidFill>
            <a:schemeClr val="accent3"/>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3F3F3F"/>
              </a:solidFill>
              <a:latin typeface="Segoe UI"/>
            </a:endParaRPr>
          </a:p>
        </p:txBody>
      </p:sp>
      <p:sp>
        <p:nvSpPr>
          <p:cNvPr id="87" name="Freeform 34">
            <a:extLst>
              <a:ext uri="{FF2B5EF4-FFF2-40B4-BE49-F238E27FC236}">
                <a16:creationId xmlns:a16="http://schemas.microsoft.com/office/drawing/2014/main" id="{0881B0A7-0D8C-410E-83EA-594E9161106B}"/>
              </a:ext>
            </a:extLst>
          </p:cNvPr>
          <p:cNvSpPr>
            <a:spLocks noEditPoints="1"/>
          </p:cNvSpPr>
          <p:nvPr/>
        </p:nvSpPr>
        <p:spPr bwMode="auto">
          <a:xfrm>
            <a:off x="2615863" y="1899369"/>
            <a:ext cx="548801" cy="564228"/>
          </a:xfrm>
          <a:custGeom>
            <a:avLst/>
            <a:gdLst>
              <a:gd name="T0" fmla="*/ 634 w 1043"/>
              <a:gd name="T1" fmla="*/ 729 h 1070"/>
              <a:gd name="T2" fmla="*/ 315 w 1043"/>
              <a:gd name="T3" fmla="*/ 410 h 1070"/>
              <a:gd name="T4" fmla="*/ 634 w 1043"/>
              <a:gd name="T5" fmla="*/ 91 h 1070"/>
              <a:gd name="T6" fmla="*/ 952 w 1043"/>
              <a:gd name="T7" fmla="*/ 410 h 1070"/>
              <a:gd name="T8" fmla="*/ 634 w 1043"/>
              <a:gd name="T9" fmla="*/ 729 h 1070"/>
              <a:gd name="T10" fmla="*/ 634 w 1043"/>
              <a:gd name="T11" fmla="*/ 0 h 1070"/>
              <a:gd name="T12" fmla="*/ 224 w 1043"/>
              <a:gd name="T13" fmla="*/ 410 h 1070"/>
              <a:gd name="T14" fmla="*/ 326 w 1043"/>
              <a:gd name="T15" fmla="*/ 680 h 1070"/>
              <a:gd name="T16" fmla="*/ 0 w 1043"/>
              <a:gd name="T17" fmla="*/ 1006 h 1070"/>
              <a:gd name="T18" fmla="*/ 64 w 1043"/>
              <a:gd name="T19" fmla="*/ 1070 h 1070"/>
              <a:gd name="T20" fmla="*/ 393 w 1043"/>
              <a:gd name="T21" fmla="*/ 741 h 1070"/>
              <a:gd name="T22" fmla="*/ 634 w 1043"/>
              <a:gd name="T23" fmla="*/ 820 h 1070"/>
              <a:gd name="T24" fmla="*/ 1043 w 1043"/>
              <a:gd name="T25" fmla="*/ 410 h 1070"/>
              <a:gd name="T26" fmla="*/ 634 w 1043"/>
              <a:gd name="T27" fmla="*/ 0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3" h="1070">
                <a:moveTo>
                  <a:pt x="634" y="729"/>
                </a:moveTo>
                <a:cubicBezTo>
                  <a:pt x="458" y="729"/>
                  <a:pt x="315" y="586"/>
                  <a:pt x="315" y="410"/>
                </a:cubicBezTo>
                <a:cubicBezTo>
                  <a:pt x="315" y="234"/>
                  <a:pt x="458" y="91"/>
                  <a:pt x="634" y="91"/>
                </a:cubicBezTo>
                <a:cubicBezTo>
                  <a:pt x="810" y="91"/>
                  <a:pt x="952" y="234"/>
                  <a:pt x="952" y="410"/>
                </a:cubicBezTo>
                <a:cubicBezTo>
                  <a:pt x="952" y="586"/>
                  <a:pt x="810" y="729"/>
                  <a:pt x="634" y="729"/>
                </a:cubicBezTo>
                <a:moveTo>
                  <a:pt x="634" y="0"/>
                </a:moveTo>
                <a:cubicBezTo>
                  <a:pt x="407" y="0"/>
                  <a:pt x="224" y="184"/>
                  <a:pt x="224" y="410"/>
                </a:cubicBezTo>
                <a:cubicBezTo>
                  <a:pt x="224" y="513"/>
                  <a:pt x="263" y="608"/>
                  <a:pt x="326" y="680"/>
                </a:cubicBezTo>
                <a:cubicBezTo>
                  <a:pt x="0" y="1006"/>
                  <a:pt x="0" y="1006"/>
                  <a:pt x="0" y="1006"/>
                </a:cubicBezTo>
                <a:cubicBezTo>
                  <a:pt x="64" y="1070"/>
                  <a:pt x="64" y="1070"/>
                  <a:pt x="64" y="1070"/>
                </a:cubicBezTo>
                <a:cubicBezTo>
                  <a:pt x="393" y="741"/>
                  <a:pt x="393" y="741"/>
                  <a:pt x="393" y="741"/>
                </a:cubicBezTo>
                <a:cubicBezTo>
                  <a:pt x="461" y="790"/>
                  <a:pt x="544" y="820"/>
                  <a:pt x="634" y="820"/>
                </a:cubicBezTo>
                <a:cubicBezTo>
                  <a:pt x="860" y="820"/>
                  <a:pt x="1043" y="636"/>
                  <a:pt x="1043" y="410"/>
                </a:cubicBezTo>
                <a:cubicBezTo>
                  <a:pt x="1043" y="184"/>
                  <a:pt x="860" y="0"/>
                  <a:pt x="634" y="0"/>
                </a:cubicBezTo>
              </a:path>
            </a:pathLst>
          </a:custGeom>
          <a:solidFill>
            <a:schemeClr val="accent3"/>
          </a:solidFill>
          <a:ln>
            <a:solidFill>
              <a:schemeClr val="accent3"/>
            </a:solidFill>
          </a:ln>
        </p:spPr>
        <p:txBody>
          <a:bodyPr vert="horz" wrap="square" lIns="93260" tIns="46630" rIns="93260" bIns="46630" numCol="1" anchor="t" anchorCtr="0" compatLnSpc="1">
            <a:prstTxWarp prst="textNoShape">
              <a:avLst/>
            </a:prstTxWarp>
          </a:bodyPr>
          <a:lstStyle/>
          <a:p>
            <a:pPr defTabSz="932597"/>
            <a:endParaRPr lang="en-US" sz="1836">
              <a:solidFill>
                <a:srgbClr val="3F3F3F"/>
              </a:solidFill>
              <a:latin typeface="Segoe UI"/>
            </a:endParaRPr>
          </a:p>
        </p:txBody>
      </p:sp>
      <p:sp>
        <p:nvSpPr>
          <p:cNvPr id="89" name="Freeform 34">
            <a:extLst>
              <a:ext uri="{FF2B5EF4-FFF2-40B4-BE49-F238E27FC236}">
                <a16:creationId xmlns:a16="http://schemas.microsoft.com/office/drawing/2014/main" id="{CF4F4730-4524-4CE8-A45D-32DD40E57BE3}"/>
              </a:ext>
            </a:extLst>
          </p:cNvPr>
          <p:cNvSpPr>
            <a:spLocks noEditPoints="1"/>
          </p:cNvSpPr>
          <p:nvPr/>
        </p:nvSpPr>
        <p:spPr bwMode="auto">
          <a:xfrm>
            <a:off x="367532" y="521189"/>
            <a:ext cx="450040" cy="462691"/>
          </a:xfrm>
          <a:custGeom>
            <a:avLst/>
            <a:gdLst>
              <a:gd name="T0" fmla="*/ 634 w 1043"/>
              <a:gd name="T1" fmla="*/ 729 h 1070"/>
              <a:gd name="T2" fmla="*/ 315 w 1043"/>
              <a:gd name="T3" fmla="*/ 410 h 1070"/>
              <a:gd name="T4" fmla="*/ 634 w 1043"/>
              <a:gd name="T5" fmla="*/ 91 h 1070"/>
              <a:gd name="T6" fmla="*/ 952 w 1043"/>
              <a:gd name="T7" fmla="*/ 410 h 1070"/>
              <a:gd name="T8" fmla="*/ 634 w 1043"/>
              <a:gd name="T9" fmla="*/ 729 h 1070"/>
              <a:gd name="T10" fmla="*/ 634 w 1043"/>
              <a:gd name="T11" fmla="*/ 0 h 1070"/>
              <a:gd name="T12" fmla="*/ 224 w 1043"/>
              <a:gd name="T13" fmla="*/ 410 h 1070"/>
              <a:gd name="T14" fmla="*/ 326 w 1043"/>
              <a:gd name="T15" fmla="*/ 680 h 1070"/>
              <a:gd name="T16" fmla="*/ 0 w 1043"/>
              <a:gd name="T17" fmla="*/ 1006 h 1070"/>
              <a:gd name="T18" fmla="*/ 64 w 1043"/>
              <a:gd name="T19" fmla="*/ 1070 h 1070"/>
              <a:gd name="T20" fmla="*/ 393 w 1043"/>
              <a:gd name="T21" fmla="*/ 741 h 1070"/>
              <a:gd name="T22" fmla="*/ 634 w 1043"/>
              <a:gd name="T23" fmla="*/ 820 h 1070"/>
              <a:gd name="T24" fmla="*/ 1043 w 1043"/>
              <a:gd name="T25" fmla="*/ 410 h 1070"/>
              <a:gd name="T26" fmla="*/ 634 w 1043"/>
              <a:gd name="T27" fmla="*/ 0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3" h="1070">
                <a:moveTo>
                  <a:pt x="634" y="729"/>
                </a:moveTo>
                <a:cubicBezTo>
                  <a:pt x="458" y="729"/>
                  <a:pt x="315" y="586"/>
                  <a:pt x="315" y="410"/>
                </a:cubicBezTo>
                <a:cubicBezTo>
                  <a:pt x="315" y="234"/>
                  <a:pt x="458" y="91"/>
                  <a:pt x="634" y="91"/>
                </a:cubicBezTo>
                <a:cubicBezTo>
                  <a:pt x="810" y="91"/>
                  <a:pt x="952" y="234"/>
                  <a:pt x="952" y="410"/>
                </a:cubicBezTo>
                <a:cubicBezTo>
                  <a:pt x="952" y="586"/>
                  <a:pt x="810" y="729"/>
                  <a:pt x="634" y="729"/>
                </a:cubicBezTo>
                <a:moveTo>
                  <a:pt x="634" y="0"/>
                </a:moveTo>
                <a:cubicBezTo>
                  <a:pt x="407" y="0"/>
                  <a:pt x="224" y="184"/>
                  <a:pt x="224" y="410"/>
                </a:cubicBezTo>
                <a:cubicBezTo>
                  <a:pt x="224" y="513"/>
                  <a:pt x="263" y="608"/>
                  <a:pt x="326" y="680"/>
                </a:cubicBezTo>
                <a:cubicBezTo>
                  <a:pt x="0" y="1006"/>
                  <a:pt x="0" y="1006"/>
                  <a:pt x="0" y="1006"/>
                </a:cubicBezTo>
                <a:cubicBezTo>
                  <a:pt x="64" y="1070"/>
                  <a:pt x="64" y="1070"/>
                  <a:pt x="64" y="1070"/>
                </a:cubicBezTo>
                <a:cubicBezTo>
                  <a:pt x="393" y="741"/>
                  <a:pt x="393" y="741"/>
                  <a:pt x="393" y="741"/>
                </a:cubicBezTo>
                <a:cubicBezTo>
                  <a:pt x="461" y="790"/>
                  <a:pt x="544" y="820"/>
                  <a:pt x="634" y="820"/>
                </a:cubicBezTo>
                <a:cubicBezTo>
                  <a:pt x="860" y="820"/>
                  <a:pt x="1043" y="636"/>
                  <a:pt x="1043" y="410"/>
                </a:cubicBezTo>
                <a:cubicBezTo>
                  <a:pt x="1043" y="184"/>
                  <a:pt x="860" y="0"/>
                  <a:pt x="634" y="0"/>
                </a:cubicBezTo>
              </a:path>
            </a:pathLst>
          </a:custGeom>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vert="horz" wrap="square" lIns="93260" tIns="46630" rIns="93260" bIns="46630" numCol="1" anchor="t" anchorCtr="0" compatLnSpc="1">
            <a:prstTxWarp prst="textNoShape">
              <a:avLst/>
            </a:prstTxWarp>
          </a:bodyPr>
          <a:lstStyle/>
          <a:p>
            <a:pPr defTabSz="932597"/>
            <a:endParaRPr lang="en-US" sz="1836">
              <a:solidFill>
                <a:srgbClr val="3F3F3F"/>
              </a:solidFill>
              <a:latin typeface="Segoe UI"/>
            </a:endParaRPr>
          </a:p>
        </p:txBody>
      </p:sp>
      <p:sp>
        <p:nvSpPr>
          <p:cNvPr id="36" name="TextBox 35">
            <a:extLst>
              <a:ext uri="{FF2B5EF4-FFF2-40B4-BE49-F238E27FC236}">
                <a16:creationId xmlns:a16="http://schemas.microsoft.com/office/drawing/2014/main" id="{E9A25F4F-1BD3-4815-B421-47FC08B6424E}"/>
              </a:ext>
            </a:extLst>
          </p:cNvPr>
          <p:cNvSpPr txBox="1"/>
          <p:nvPr/>
        </p:nvSpPr>
        <p:spPr>
          <a:xfrm>
            <a:off x="6648838" y="4702608"/>
            <a:ext cx="2459788" cy="410363"/>
          </a:xfrm>
          <a:prstGeom prst="rect">
            <a:avLst/>
          </a:prstGeom>
          <a:noFill/>
        </p:spPr>
        <p:txBody>
          <a:bodyPr wrap="square" lIns="179234" tIns="91414" rIns="179234" bIns="91414" rtlCol="0" anchor="ctr">
            <a:spAutoFit/>
          </a:bodyPr>
          <a:lstStyle>
            <a:defPPr>
              <a:defRPr lang="en-US"/>
            </a:defPPr>
            <a:lvl1pPr algn="ctr" defTabSz="914139">
              <a:lnSpc>
                <a:spcPct val="90000"/>
              </a:lnSpc>
              <a:spcAft>
                <a:spcPts val="575"/>
              </a:spcAft>
              <a:defRPr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spcAft>
                <a:spcPts val="586"/>
              </a:spcAft>
            </a:pPr>
            <a:r>
              <a:rPr lang="en-US" sz="1598" dirty="0">
                <a:gradFill>
                  <a:gsLst>
                    <a:gs pos="2326">
                      <a:srgbClr val="3F3F3F"/>
                    </a:gs>
                    <a:gs pos="30000">
                      <a:srgbClr val="3F3F3F"/>
                    </a:gs>
                  </a:gsLst>
                  <a:lin ang="5400000" scaled="1"/>
                </a:gradFill>
              </a:rPr>
              <a:t>Bing Custom Search</a:t>
            </a:r>
          </a:p>
        </p:txBody>
      </p:sp>
      <p:sp>
        <p:nvSpPr>
          <p:cNvPr id="37" name="TextBox 36">
            <a:extLst>
              <a:ext uri="{FF2B5EF4-FFF2-40B4-BE49-F238E27FC236}">
                <a16:creationId xmlns:a16="http://schemas.microsoft.com/office/drawing/2014/main" id="{7C6FDB97-673F-4BEA-9F9E-72D739D8A2C5}"/>
              </a:ext>
            </a:extLst>
          </p:cNvPr>
          <p:cNvSpPr txBox="1"/>
          <p:nvPr/>
        </p:nvSpPr>
        <p:spPr>
          <a:xfrm>
            <a:off x="4971731" y="2648068"/>
            <a:ext cx="2459788" cy="410363"/>
          </a:xfrm>
          <a:prstGeom prst="rect">
            <a:avLst/>
          </a:prstGeom>
          <a:noFill/>
        </p:spPr>
        <p:txBody>
          <a:bodyPr wrap="square" lIns="179234" tIns="91414" rIns="179234" bIns="91414" rtlCol="0" anchor="ctr">
            <a:spAutoFit/>
          </a:bodyPr>
          <a:lstStyle>
            <a:defPPr>
              <a:defRPr lang="en-US"/>
            </a:defPPr>
            <a:lvl1pPr algn="ctr" defTabSz="914139">
              <a:lnSpc>
                <a:spcPct val="90000"/>
              </a:lnSpc>
              <a:spcAft>
                <a:spcPts val="575"/>
              </a:spcAft>
              <a:defRPr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spcAft>
                <a:spcPts val="586"/>
              </a:spcAft>
            </a:pPr>
            <a:r>
              <a:rPr lang="en-US" sz="1598" dirty="0">
                <a:gradFill>
                  <a:gsLst>
                    <a:gs pos="2326">
                      <a:srgbClr val="3F3F3F"/>
                    </a:gs>
                    <a:gs pos="30000">
                      <a:srgbClr val="3F3F3F"/>
                    </a:gs>
                  </a:gsLst>
                  <a:lin ang="5400000" scaled="1"/>
                </a:gradFill>
              </a:rPr>
              <a:t>Bing Visual Search</a:t>
            </a:r>
          </a:p>
        </p:txBody>
      </p:sp>
      <p:sp>
        <p:nvSpPr>
          <p:cNvPr id="3" name="Rectangle 2">
            <a:extLst>
              <a:ext uri="{FF2B5EF4-FFF2-40B4-BE49-F238E27FC236}">
                <a16:creationId xmlns:a16="http://schemas.microsoft.com/office/drawing/2014/main" id="{D1C8BD93-FA5C-4CA2-A689-A7935379688C}"/>
              </a:ext>
            </a:extLst>
          </p:cNvPr>
          <p:cNvSpPr/>
          <p:nvPr/>
        </p:nvSpPr>
        <p:spPr>
          <a:xfrm>
            <a:off x="4616969" y="3029385"/>
            <a:ext cx="3229766" cy="766513"/>
          </a:xfrm>
          <a:prstGeom prst="rect">
            <a:avLst/>
          </a:prstGeom>
        </p:spPr>
        <p:txBody>
          <a:bodyPr wrap="square">
            <a:spAutoFit/>
          </a:bodyPr>
          <a:lstStyle/>
          <a:p>
            <a:pPr algn="ctr" defTabSz="932597"/>
            <a:r>
              <a:rPr lang="en-US" sz="1428" dirty="0">
                <a:gradFill>
                  <a:gsLst>
                    <a:gs pos="2326">
                      <a:srgbClr val="3F3F3F"/>
                    </a:gs>
                    <a:gs pos="30000">
                      <a:srgbClr val="3F3F3F"/>
                    </a:gs>
                  </a:gsLst>
                  <a:lin ang="5400000" scaled="1"/>
                </a:gradFill>
                <a:latin typeface="Segoe UI" panose="020B0502040204020203" pitchFamily="34" charset="0"/>
              </a:rPr>
              <a:t>Get rich insights to help build compelling image applications on </a:t>
            </a:r>
            <a:br>
              <a:rPr lang="en-US" sz="1428" dirty="0">
                <a:gradFill>
                  <a:gsLst>
                    <a:gs pos="2326">
                      <a:srgbClr val="3F3F3F"/>
                    </a:gs>
                    <a:gs pos="30000">
                      <a:srgbClr val="3F3F3F"/>
                    </a:gs>
                  </a:gsLst>
                  <a:lin ang="5400000" scaled="1"/>
                </a:gradFill>
                <a:latin typeface="Segoe UI" panose="020B0502040204020203" pitchFamily="34" charset="0"/>
              </a:rPr>
            </a:br>
            <a:r>
              <a:rPr lang="en-US" sz="1428" dirty="0">
                <a:gradFill>
                  <a:gsLst>
                    <a:gs pos="2326">
                      <a:srgbClr val="3F3F3F"/>
                    </a:gs>
                    <a:gs pos="30000">
                      <a:srgbClr val="3F3F3F"/>
                    </a:gs>
                  </a:gsLst>
                  <a:lin ang="5400000" scaled="1"/>
                </a:gradFill>
                <a:latin typeface="Segoe UI" panose="020B0502040204020203" pitchFamily="34" charset="0"/>
              </a:rPr>
              <a:t>the device of your choice</a:t>
            </a:r>
            <a:endParaRPr lang="en-US" sz="1428" dirty="0">
              <a:gradFill>
                <a:gsLst>
                  <a:gs pos="2326">
                    <a:srgbClr val="3F3F3F"/>
                  </a:gs>
                  <a:gs pos="30000">
                    <a:srgbClr val="3F3F3F"/>
                  </a:gs>
                </a:gsLst>
                <a:lin ang="5400000" scaled="1"/>
              </a:gradFill>
              <a:latin typeface="Segoe UI"/>
            </a:endParaRPr>
          </a:p>
        </p:txBody>
      </p:sp>
      <p:sp>
        <p:nvSpPr>
          <p:cNvPr id="4" name="Rectangle 3">
            <a:extLst>
              <a:ext uri="{FF2B5EF4-FFF2-40B4-BE49-F238E27FC236}">
                <a16:creationId xmlns:a16="http://schemas.microsoft.com/office/drawing/2014/main" id="{825FAA17-0964-4AB7-9181-2D4BF1F27E47}"/>
              </a:ext>
            </a:extLst>
          </p:cNvPr>
          <p:cNvSpPr/>
          <p:nvPr/>
        </p:nvSpPr>
        <p:spPr>
          <a:xfrm>
            <a:off x="4306920" y="6341518"/>
            <a:ext cx="3324934" cy="318286"/>
          </a:xfrm>
          <a:prstGeom prst="rect">
            <a:avLst/>
          </a:prstGeom>
        </p:spPr>
        <p:txBody>
          <a:bodyPr wrap="square" anchor="t">
            <a:spAutoFit/>
          </a:bodyPr>
          <a:lstStyle/>
          <a:p>
            <a:pPr algn="ctr" defTabSz="932597"/>
            <a:endParaRPr lang="en-US" sz="1428">
              <a:solidFill>
                <a:srgbClr val="3F3F3F"/>
              </a:solidFill>
              <a:latin typeface="Segoe UI"/>
              <a:cs typeface="Segoe UI"/>
            </a:endParaRPr>
          </a:p>
        </p:txBody>
      </p:sp>
      <p:sp>
        <p:nvSpPr>
          <p:cNvPr id="5" name="Rectangle 4">
            <a:extLst>
              <a:ext uri="{FF2B5EF4-FFF2-40B4-BE49-F238E27FC236}">
                <a16:creationId xmlns:a16="http://schemas.microsoft.com/office/drawing/2014/main" id="{F2D13412-8036-4CDD-9407-BA32147E94B2}"/>
              </a:ext>
            </a:extLst>
          </p:cNvPr>
          <p:cNvSpPr/>
          <p:nvPr/>
        </p:nvSpPr>
        <p:spPr bwMode="auto">
          <a:xfrm>
            <a:off x="447754" y="5889101"/>
            <a:ext cx="11540966" cy="8470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spAutoFit/>
          </a:bodyPr>
          <a:lstStyle/>
          <a:p>
            <a:pPr algn="ctr" defTabSz="951028" fontAlgn="base">
              <a:spcAft>
                <a:spcPts val="510"/>
              </a:spcAft>
            </a:pPr>
            <a:r>
              <a:rPr lang="en-US" sz="1632" b="1" dirty="0">
                <a:gradFill>
                  <a:gsLst>
                    <a:gs pos="2326">
                      <a:srgbClr val="3F3F3F"/>
                    </a:gs>
                    <a:gs pos="30000">
                      <a:srgbClr val="3F3F3F"/>
                    </a:gs>
                  </a:gsLst>
                  <a:lin ang="5400000" scaled="1"/>
                </a:gradFill>
                <a:latin typeface="Segoe UI"/>
                <a:ea typeface="Segoe UI" pitchFamily="34" charset="0"/>
                <a:cs typeface="Segoe UI" pitchFamily="34" charset="0"/>
              </a:rPr>
              <a:t>Bing Statistics add-in</a:t>
            </a:r>
            <a:endParaRPr lang="en-US" sz="1632" dirty="0">
              <a:gradFill>
                <a:gsLst>
                  <a:gs pos="2326">
                    <a:srgbClr val="3F3F3F"/>
                  </a:gs>
                  <a:gs pos="30000">
                    <a:srgbClr val="3F3F3F"/>
                  </a:gs>
                </a:gsLst>
                <a:lin ang="5400000" scaled="1"/>
              </a:gradFill>
              <a:latin typeface="Segoe UI"/>
              <a:ea typeface="Segoe UI" pitchFamily="34" charset="0"/>
              <a:cs typeface="Segoe UI" pitchFamily="34" charset="0"/>
            </a:endParaRPr>
          </a:p>
          <a:p>
            <a:pPr algn="ctr" defTabSz="951028" fontAlgn="base"/>
            <a:r>
              <a:rPr lang="en-US" sz="1428" dirty="0">
                <a:gradFill>
                  <a:gsLst>
                    <a:gs pos="2326">
                      <a:srgbClr val="3F3F3F"/>
                    </a:gs>
                    <a:gs pos="30000">
                      <a:srgbClr val="3F3F3F"/>
                    </a:gs>
                  </a:gsLst>
                  <a:lin ang="5400000" scaled="1"/>
                </a:gradFill>
                <a:latin typeface="Segoe UI" panose="020B0502040204020203" pitchFamily="34" charset="0"/>
                <a:cs typeface="Segoe UI" panose="020B0502040204020203" pitchFamily="34" charset="0"/>
              </a:rPr>
              <a:t>Get powerful Bing API usage insights in an easy-to-use add-in</a:t>
            </a:r>
          </a:p>
        </p:txBody>
      </p:sp>
      <p:grpSp>
        <p:nvGrpSpPr>
          <p:cNvPr id="14" name="Group 13">
            <a:extLst>
              <a:ext uri="{FF2B5EF4-FFF2-40B4-BE49-F238E27FC236}">
                <a16:creationId xmlns:a16="http://schemas.microsoft.com/office/drawing/2014/main" id="{11A0C30F-D48B-4BD8-B303-7F8F8D5ADBB4}"/>
              </a:ext>
            </a:extLst>
          </p:cNvPr>
          <p:cNvGrpSpPr/>
          <p:nvPr/>
        </p:nvGrpSpPr>
        <p:grpSpPr>
          <a:xfrm>
            <a:off x="5894375" y="1852416"/>
            <a:ext cx="641170" cy="616554"/>
            <a:chOff x="5778459" y="1816259"/>
            <a:chExt cx="628655" cy="604520"/>
          </a:xfrm>
        </p:grpSpPr>
        <p:grpSp>
          <p:nvGrpSpPr>
            <p:cNvPr id="11" name="Group 10">
              <a:extLst>
                <a:ext uri="{FF2B5EF4-FFF2-40B4-BE49-F238E27FC236}">
                  <a16:creationId xmlns:a16="http://schemas.microsoft.com/office/drawing/2014/main" id="{FFFE24B8-40A6-4904-91C6-8361026F3DAF}"/>
                </a:ext>
              </a:extLst>
            </p:cNvPr>
            <p:cNvGrpSpPr/>
            <p:nvPr/>
          </p:nvGrpSpPr>
          <p:grpSpPr>
            <a:xfrm>
              <a:off x="5950744" y="1983350"/>
              <a:ext cx="269080" cy="269313"/>
              <a:chOff x="5950744" y="1983350"/>
              <a:chExt cx="269080" cy="269313"/>
            </a:xfrm>
          </p:grpSpPr>
          <p:sp>
            <p:nvSpPr>
              <p:cNvPr id="6" name="Oval 5">
                <a:extLst>
                  <a:ext uri="{FF2B5EF4-FFF2-40B4-BE49-F238E27FC236}">
                    <a16:creationId xmlns:a16="http://schemas.microsoft.com/office/drawing/2014/main" id="{A6B25D1A-ED85-47AB-9D7B-597308742605}"/>
                  </a:ext>
                </a:extLst>
              </p:cNvPr>
              <p:cNvSpPr/>
              <p:nvPr/>
            </p:nvSpPr>
            <p:spPr bwMode="auto">
              <a:xfrm>
                <a:off x="6007099" y="1983350"/>
                <a:ext cx="212725" cy="212725"/>
              </a:xfrm>
              <a:prstGeom prst="ellipse">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 name="Straight Connector 7">
                <a:extLst>
                  <a:ext uri="{FF2B5EF4-FFF2-40B4-BE49-F238E27FC236}">
                    <a16:creationId xmlns:a16="http://schemas.microsoft.com/office/drawing/2014/main" id="{9B96FAE9-A0AF-4710-B182-B1FA4A7B362E}"/>
                  </a:ext>
                </a:extLst>
              </p:cNvPr>
              <p:cNvCxnSpPr>
                <a:cxnSpLocks/>
                <a:endCxn id="6" idx="3"/>
              </p:cNvCxnSpPr>
              <p:nvPr/>
            </p:nvCxnSpPr>
            <p:spPr>
              <a:xfrm flipV="1">
                <a:off x="5950744" y="2164922"/>
                <a:ext cx="87508" cy="87741"/>
              </a:xfrm>
              <a:prstGeom prst="line">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12" name="Rectangle 11">
              <a:extLst>
                <a:ext uri="{FF2B5EF4-FFF2-40B4-BE49-F238E27FC236}">
                  <a16:creationId xmlns:a16="http://schemas.microsoft.com/office/drawing/2014/main" id="{D90231E6-F6CF-4A35-8DC2-64BFEFD72EE3}"/>
                </a:ext>
              </a:extLst>
            </p:cNvPr>
            <p:cNvSpPr/>
            <p:nvPr/>
          </p:nvSpPr>
          <p:spPr bwMode="auto">
            <a:xfrm>
              <a:off x="5812631" y="1850231"/>
              <a:ext cx="545306" cy="547688"/>
            </a:xfrm>
            <a:prstGeom prst="rect">
              <a:avLst/>
            </a:prstGeom>
            <a:noFill/>
            <a:ln w="38100">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cs typeface="Segoe UI" pitchFamily="34" charset="0"/>
              </a:endParaRPr>
            </a:p>
          </p:txBody>
        </p:sp>
        <p:sp>
          <p:nvSpPr>
            <p:cNvPr id="13" name="Rectangle 12">
              <a:extLst>
                <a:ext uri="{FF2B5EF4-FFF2-40B4-BE49-F238E27FC236}">
                  <a16:creationId xmlns:a16="http://schemas.microsoft.com/office/drawing/2014/main" id="{243E95D9-40A5-42D3-81D7-3F0224EDA1D7}"/>
                </a:ext>
              </a:extLst>
            </p:cNvPr>
            <p:cNvSpPr/>
            <p:nvPr/>
          </p:nvSpPr>
          <p:spPr bwMode="auto">
            <a:xfrm>
              <a:off x="5912644" y="1816259"/>
              <a:ext cx="350044" cy="7219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E5C569E7-BCF9-47F0-8650-9D903DB24331}"/>
                </a:ext>
              </a:extLst>
            </p:cNvPr>
            <p:cNvSpPr/>
            <p:nvPr/>
          </p:nvSpPr>
          <p:spPr bwMode="auto">
            <a:xfrm>
              <a:off x="5912644" y="2375059"/>
              <a:ext cx="350044" cy="457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AB380C22-B32A-4640-8D4B-1C71CB29CE0F}"/>
                </a:ext>
              </a:extLst>
            </p:cNvPr>
            <p:cNvSpPr/>
            <p:nvPr/>
          </p:nvSpPr>
          <p:spPr bwMode="auto">
            <a:xfrm rot="5400000">
              <a:off x="5652252" y="2068117"/>
              <a:ext cx="350044" cy="9763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0B93B092-E884-4F1B-BE0C-8A35E2507C0F}"/>
                </a:ext>
              </a:extLst>
            </p:cNvPr>
            <p:cNvSpPr/>
            <p:nvPr/>
          </p:nvSpPr>
          <p:spPr bwMode="auto">
            <a:xfrm rot="5400000" flipV="1">
              <a:off x="6183277" y="2075260"/>
              <a:ext cx="350044" cy="9763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3459525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63" presetClass="path" presetSubtype="0" decel="100000" fill="hold" grpId="1" nodeType="withEffect">
                                  <p:stCondLst>
                                    <p:cond delay="0"/>
                                  </p:stCondLst>
                                  <p:childTnLst>
                                    <p:animMotion origin="layout" path="M -0.02617 -4.76623E-7 L 2.44064E-6 -4.76623E-7 " pathEditMode="relative" rAng="0" ptsTypes="AA">
                                      <p:cBhvr>
                                        <p:cTn id="9" dur="500" fill="hold"/>
                                        <p:tgtEl>
                                          <p:spTgt spid="48"/>
                                        </p:tgtEl>
                                        <p:attrNameLst>
                                          <p:attrName>ppt_x</p:attrName>
                                          <p:attrName>ppt_y</p:attrName>
                                        </p:attrNameLst>
                                      </p:cBhvr>
                                      <p:rCtr x="1302" y="0"/>
                                    </p:animMotion>
                                  </p:childTnLst>
                                </p:cTn>
                              </p:par>
                              <p:par>
                                <p:cTn id="10" presetID="10" presetClass="entr" presetSubtype="0" fill="hold" grpId="0" nodeType="withEffect" nodePh="1">
                                  <p:stCondLst>
                                    <p:cond delay="0"/>
                                  </p:stCondLst>
                                  <p:endCondLst>
                                    <p:cond evt="begin" delay="0">
                                      <p:tn val="10"/>
                                    </p:cond>
                                  </p:end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87"/>
                                        </p:tgtEl>
                                        <p:attrNameLst>
                                          <p:attrName>style.visibility</p:attrName>
                                        </p:attrNameLst>
                                      </p:cBhvr>
                                      <p:to>
                                        <p:strVal val="visible"/>
                                      </p:to>
                                    </p:set>
                                    <p:anim calcmode="lin" valueType="num">
                                      <p:cBhvr>
                                        <p:cTn id="15" dur="500" fill="hold"/>
                                        <p:tgtEl>
                                          <p:spTgt spid="87"/>
                                        </p:tgtEl>
                                        <p:attrNameLst>
                                          <p:attrName>ppt_w</p:attrName>
                                        </p:attrNameLst>
                                      </p:cBhvr>
                                      <p:tavLst>
                                        <p:tav tm="0">
                                          <p:val>
                                            <p:fltVal val="0"/>
                                          </p:val>
                                        </p:tav>
                                        <p:tav tm="100000">
                                          <p:val>
                                            <p:strVal val="#ppt_w"/>
                                          </p:val>
                                        </p:tav>
                                      </p:tavLst>
                                    </p:anim>
                                    <p:anim calcmode="lin" valueType="num">
                                      <p:cBhvr>
                                        <p:cTn id="16" dur="500" fill="hold"/>
                                        <p:tgtEl>
                                          <p:spTgt spid="87"/>
                                        </p:tgtEl>
                                        <p:attrNameLst>
                                          <p:attrName>ppt_h</p:attrName>
                                        </p:attrNameLst>
                                      </p:cBhvr>
                                      <p:tavLst>
                                        <p:tav tm="0">
                                          <p:val>
                                            <p:fltVal val="0"/>
                                          </p:val>
                                        </p:tav>
                                        <p:tav tm="100000">
                                          <p:val>
                                            <p:strVal val="#ppt_h"/>
                                          </p:val>
                                        </p:tav>
                                      </p:tavLst>
                                    </p:anim>
                                    <p:animEffect transition="in" filter="fade">
                                      <p:cBhvr>
                                        <p:cTn id="17" dur="500"/>
                                        <p:tgtEl>
                                          <p:spTgt spid="87"/>
                                        </p:tgtEl>
                                      </p:cBhvr>
                                    </p:animEffect>
                                  </p:childTnLst>
                                </p:cTn>
                              </p:par>
                              <p:par>
                                <p:cTn id="18" presetID="53" presetClass="entr" presetSubtype="16"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ppt_w</p:attrName>
                                        </p:attrNameLst>
                                      </p:cBhvr>
                                      <p:tavLst>
                                        <p:tav tm="0">
                                          <p:val>
                                            <p:fltVal val="0"/>
                                          </p:val>
                                        </p:tav>
                                        <p:tav tm="100000">
                                          <p:val>
                                            <p:strVal val="#ppt_w"/>
                                          </p:val>
                                        </p:tav>
                                      </p:tavLst>
                                    </p:anim>
                                    <p:anim calcmode="lin" valueType="num">
                                      <p:cBhvr>
                                        <p:cTn id="21" dur="500" fill="hold"/>
                                        <p:tgtEl>
                                          <p:spTgt spid="14"/>
                                        </p:tgtEl>
                                        <p:attrNameLst>
                                          <p:attrName>ppt_h</p:attrName>
                                        </p:attrNameLst>
                                      </p:cBhvr>
                                      <p:tavLst>
                                        <p:tav tm="0">
                                          <p:val>
                                            <p:fltVal val="0"/>
                                          </p:val>
                                        </p:tav>
                                        <p:tav tm="100000">
                                          <p:val>
                                            <p:strVal val="#ppt_h"/>
                                          </p:val>
                                        </p:tav>
                                      </p:tavLst>
                                    </p:anim>
                                    <p:animEffect transition="in" filter="fade">
                                      <p:cBhvr>
                                        <p:cTn id="22" dur="500"/>
                                        <p:tgtEl>
                                          <p:spTgt spid="14"/>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77"/>
                                        </p:tgtEl>
                                        <p:attrNameLst>
                                          <p:attrName>style.visibility</p:attrName>
                                        </p:attrNameLst>
                                      </p:cBhvr>
                                      <p:to>
                                        <p:strVal val="visible"/>
                                      </p:to>
                                    </p:set>
                                    <p:anim calcmode="lin" valueType="num">
                                      <p:cBhvr>
                                        <p:cTn id="25" dur="500" fill="hold"/>
                                        <p:tgtEl>
                                          <p:spTgt spid="77"/>
                                        </p:tgtEl>
                                        <p:attrNameLst>
                                          <p:attrName>ppt_w</p:attrName>
                                        </p:attrNameLst>
                                      </p:cBhvr>
                                      <p:tavLst>
                                        <p:tav tm="0">
                                          <p:val>
                                            <p:fltVal val="0"/>
                                          </p:val>
                                        </p:tav>
                                        <p:tav tm="100000">
                                          <p:val>
                                            <p:strVal val="#ppt_w"/>
                                          </p:val>
                                        </p:tav>
                                      </p:tavLst>
                                    </p:anim>
                                    <p:anim calcmode="lin" valueType="num">
                                      <p:cBhvr>
                                        <p:cTn id="26" dur="500" fill="hold"/>
                                        <p:tgtEl>
                                          <p:spTgt spid="77"/>
                                        </p:tgtEl>
                                        <p:attrNameLst>
                                          <p:attrName>ppt_h</p:attrName>
                                        </p:attrNameLst>
                                      </p:cBhvr>
                                      <p:tavLst>
                                        <p:tav tm="0">
                                          <p:val>
                                            <p:fltVal val="0"/>
                                          </p:val>
                                        </p:tav>
                                        <p:tav tm="100000">
                                          <p:val>
                                            <p:strVal val="#ppt_h"/>
                                          </p:val>
                                        </p:tav>
                                      </p:tavLst>
                                    </p:anim>
                                    <p:animEffect transition="in" filter="fade">
                                      <p:cBhvr>
                                        <p:cTn id="27" dur="500"/>
                                        <p:tgtEl>
                                          <p:spTgt spid="77"/>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 calcmode="lin" valueType="num">
                                      <p:cBhvr>
                                        <p:cTn id="30" dur="500" fill="hold"/>
                                        <p:tgtEl>
                                          <p:spTgt spid="61"/>
                                        </p:tgtEl>
                                        <p:attrNameLst>
                                          <p:attrName>ppt_w</p:attrName>
                                        </p:attrNameLst>
                                      </p:cBhvr>
                                      <p:tavLst>
                                        <p:tav tm="0">
                                          <p:val>
                                            <p:fltVal val="0"/>
                                          </p:val>
                                        </p:tav>
                                        <p:tav tm="100000">
                                          <p:val>
                                            <p:strVal val="#ppt_w"/>
                                          </p:val>
                                        </p:tav>
                                      </p:tavLst>
                                    </p:anim>
                                    <p:anim calcmode="lin" valueType="num">
                                      <p:cBhvr>
                                        <p:cTn id="31" dur="500" fill="hold"/>
                                        <p:tgtEl>
                                          <p:spTgt spid="61"/>
                                        </p:tgtEl>
                                        <p:attrNameLst>
                                          <p:attrName>ppt_h</p:attrName>
                                        </p:attrNameLst>
                                      </p:cBhvr>
                                      <p:tavLst>
                                        <p:tav tm="0">
                                          <p:val>
                                            <p:fltVal val="0"/>
                                          </p:val>
                                        </p:tav>
                                        <p:tav tm="100000">
                                          <p:val>
                                            <p:strVal val="#ppt_h"/>
                                          </p:val>
                                        </p:tav>
                                      </p:tavLst>
                                    </p:anim>
                                    <p:animEffect transition="in" filter="fade">
                                      <p:cBhvr>
                                        <p:cTn id="32" dur="500"/>
                                        <p:tgtEl>
                                          <p:spTgt spid="61"/>
                                        </p:tgtEl>
                                      </p:cBhvr>
                                    </p:animEffect>
                                  </p:childTnLst>
                                </p:cTn>
                              </p:par>
                              <p:par>
                                <p:cTn id="33" presetID="53" presetClass="entr" presetSubtype="16" fill="hold" nodeType="withEffect">
                                  <p:stCondLst>
                                    <p:cond delay="0"/>
                                  </p:stCondLst>
                                  <p:childTnLst>
                                    <p:set>
                                      <p:cBhvr>
                                        <p:cTn id="34" dur="1" fill="hold">
                                          <p:stCondLst>
                                            <p:cond delay="0"/>
                                          </p:stCondLst>
                                        </p:cTn>
                                        <p:tgtEl>
                                          <p:spTgt spid="74"/>
                                        </p:tgtEl>
                                        <p:attrNameLst>
                                          <p:attrName>style.visibility</p:attrName>
                                        </p:attrNameLst>
                                      </p:cBhvr>
                                      <p:to>
                                        <p:strVal val="visible"/>
                                      </p:to>
                                    </p:set>
                                    <p:anim calcmode="lin" valueType="num">
                                      <p:cBhvr>
                                        <p:cTn id="35" dur="500" fill="hold"/>
                                        <p:tgtEl>
                                          <p:spTgt spid="74"/>
                                        </p:tgtEl>
                                        <p:attrNameLst>
                                          <p:attrName>ppt_w</p:attrName>
                                        </p:attrNameLst>
                                      </p:cBhvr>
                                      <p:tavLst>
                                        <p:tav tm="0">
                                          <p:val>
                                            <p:fltVal val="0"/>
                                          </p:val>
                                        </p:tav>
                                        <p:tav tm="100000">
                                          <p:val>
                                            <p:strVal val="#ppt_w"/>
                                          </p:val>
                                        </p:tav>
                                      </p:tavLst>
                                    </p:anim>
                                    <p:anim calcmode="lin" valueType="num">
                                      <p:cBhvr>
                                        <p:cTn id="36" dur="500" fill="hold"/>
                                        <p:tgtEl>
                                          <p:spTgt spid="74"/>
                                        </p:tgtEl>
                                        <p:attrNameLst>
                                          <p:attrName>ppt_h</p:attrName>
                                        </p:attrNameLst>
                                      </p:cBhvr>
                                      <p:tavLst>
                                        <p:tav tm="0">
                                          <p:val>
                                            <p:fltVal val="0"/>
                                          </p:val>
                                        </p:tav>
                                        <p:tav tm="100000">
                                          <p:val>
                                            <p:strVal val="#ppt_h"/>
                                          </p:val>
                                        </p:tav>
                                      </p:tavLst>
                                    </p:anim>
                                    <p:animEffect transition="in" filter="fade">
                                      <p:cBhvr>
                                        <p:cTn id="37" dur="500"/>
                                        <p:tgtEl>
                                          <p:spTgt spid="74"/>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fade">
                                      <p:cBhvr>
                                        <p:cTn id="41" dur="500"/>
                                        <p:tgtEl>
                                          <p:spTgt spid="6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2"/>
                                        </p:tgtEl>
                                        <p:attrNameLst>
                                          <p:attrName>style.visibility</p:attrName>
                                        </p:attrNameLst>
                                      </p:cBhvr>
                                      <p:to>
                                        <p:strVal val="visible"/>
                                      </p:to>
                                    </p:set>
                                    <p:animEffect transition="in" filter="fade">
                                      <p:cBhvr>
                                        <p:cTn id="50" dur="500"/>
                                        <p:tgtEl>
                                          <p:spTgt spid="6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fade">
                                      <p:cBhvr>
                                        <p:cTn id="53" dur="500"/>
                                        <p:tgtEl>
                                          <p:spTgt spid="3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5"/>
                                        </p:tgtEl>
                                        <p:attrNameLst>
                                          <p:attrName>style.visibility</p:attrName>
                                        </p:attrNameLst>
                                      </p:cBhvr>
                                      <p:to>
                                        <p:strVal val="visible"/>
                                      </p:to>
                                    </p:set>
                                    <p:animEffect transition="in" filter="fade">
                                      <p:cBhvr>
                                        <p:cTn id="56" dur="500"/>
                                        <p:tgtEl>
                                          <p:spTgt spid="6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500"/>
                                        <p:tgtEl>
                                          <p:spTgt spid="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fade">
                                      <p:cBhvr>
                                        <p:cTn id="62" dur="500"/>
                                        <p:tgtEl>
                                          <p:spTgt spid="4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500"/>
                                        <p:tgtEl>
                                          <p:spTgt spid="6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2"/>
                                        </p:tgtEl>
                                        <p:attrNameLst>
                                          <p:attrName>style.visibility</p:attrName>
                                        </p:attrNameLst>
                                      </p:cBhvr>
                                      <p:to>
                                        <p:strVal val="visible"/>
                                      </p:to>
                                    </p:set>
                                    <p:animEffect transition="in" filter="fade">
                                      <p:cBhvr>
                                        <p:cTn id="68" dur="500"/>
                                        <p:tgtEl>
                                          <p:spTgt spid="72"/>
                                        </p:tgtEl>
                                      </p:cBhvr>
                                    </p:animEffect>
                                  </p:childTnLst>
                                </p:cTn>
                              </p:par>
                            </p:childTnLst>
                          </p:cTn>
                        </p:par>
                        <p:par>
                          <p:cTn id="69" fill="hold">
                            <p:stCondLst>
                              <p:cond delay="1000"/>
                            </p:stCondLst>
                            <p:childTnLst>
                              <p:par>
                                <p:cTn id="70" presetID="10" presetClass="entr" presetSubtype="0" fill="hold" grpId="0" nodeType="afterEffect">
                                  <p:stCondLst>
                                    <p:cond delay="0"/>
                                  </p:stCondLst>
                                  <p:childTnLst>
                                    <p:set>
                                      <p:cBhvr>
                                        <p:cTn id="71" dur="1" fill="hold">
                                          <p:stCondLst>
                                            <p:cond delay="0"/>
                                          </p:stCondLst>
                                        </p:cTn>
                                        <p:tgtEl>
                                          <p:spTgt spid="5"/>
                                        </p:tgtEl>
                                        <p:attrNameLst>
                                          <p:attrName>style.visibility</p:attrName>
                                        </p:attrNameLst>
                                      </p:cBhvr>
                                      <p:to>
                                        <p:strVal val="visible"/>
                                      </p:to>
                                    </p:set>
                                    <p:animEffect transition="in" filter="fade">
                                      <p:cBhvr>
                                        <p:cTn id="72" dur="500"/>
                                        <p:tgtEl>
                                          <p:spTgt spid="5"/>
                                        </p:tgtEl>
                                      </p:cBhvr>
                                    </p:animEffect>
                                  </p:childTnLst>
                                </p:cTn>
                              </p:par>
                              <p:par>
                                <p:cTn id="73" presetID="64" presetClass="path" presetSubtype="0" decel="100000" fill="hold" grpId="1" nodeType="withEffect">
                                  <p:stCondLst>
                                    <p:cond delay="0"/>
                                  </p:stCondLst>
                                  <p:childTnLst>
                                    <p:animMotion origin="layout" path="M 0 0.02801 L 0 2.22222E-6 " pathEditMode="relative" rAng="0" ptsTypes="AA">
                                      <p:cBhvr>
                                        <p:cTn id="74" dur="500" fill="hold"/>
                                        <p:tgtEl>
                                          <p:spTgt spid="5"/>
                                        </p:tgtEl>
                                        <p:attrNameLst>
                                          <p:attrName>ppt_x</p:attrName>
                                          <p:attrName>ppt_y</p:attrName>
                                        </p:attrNameLst>
                                      </p:cBhvr>
                                      <p:rCtr x="0" y="-16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P spid="62" grpId="0"/>
      <p:bldP spid="63" grpId="0"/>
      <p:bldP spid="64" grpId="0"/>
      <p:bldP spid="65" grpId="0"/>
      <p:bldP spid="72" grpId="0"/>
      <p:bldP spid="73" grpId="0"/>
      <p:bldP spid="43" grpId="0"/>
      <p:bldP spid="44" grpId="0"/>
      <p:bldP spid="61" grpId="0" animBg="1"/>
      <p:bldP spid="77" grpId="0" animBg="1"/>
      <p:bldP spid="87" grpId="0" animBg="1"/>
      <p:bldP spid="36" grpId="0"/>
      <p:bldP spid="37" grpId="0"/>
      <p:bldP spid="3" grpId="0"/>
      <p:bldP spid="5" grpId="0" animBg="1"/>
      <p:bldP spid="5"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84C1C574-B008-439B-A29B-CE925E8400B7}"/>
              </a:ext>
            </a:extLst>
          </p:cNvPr>
          <p:cNvSpPr/>
          <p:nvPr/>
        </p:nvSpPr>
        <p:spPr bwMode="auto">
          <a:xfrm>
            <a:off x="152057" y="1371670"/>
            <a:ext cx="1568846" cy="401947"/>
          </a:xfrm>
          <a:prstGeom prst="rect">
            <a:avLst/>
          </a:prstGeom>
        </p:spPr>
        <p:txBody>
          <a:bodyPr vert="horz" wrap="square" lIns="93260" tIns="46630" rIns="93260" bIns="46630" rtlCol="0" anchor="t">
            <a:spAutoFit/>
          </a:bodyPr>
          <a:lstStyle/>
          <a:p>
            <a:pPr algn="ctr" defTabSz="951304">
              <a:spcBef>
                <a:spcPct val="0"/>
              </a:spcBef>
            </a:pPr>
            <a:r>
              <a:rPr lang="en-US" sz="2000" dirty="0">
                <a:ln w="3175">
                  <a:noFill/>
                </a:ln>
                <a:solidFill>
                  <a:schemeClr val="accent3"/>
                </a:solidFill>
                <a:latin typeface="Segoe UI Semibold"/>
              </a:rPr>
              <a:t>Documents</a:t>
            </a:r>
          </a:p>
        </p:txBody>
      </p:sp>
      <p:sp>
        <p:nvSpPr>
          <p:cNvPr id="68" name="Rectangle 67">
            <a:extLst>
              <a:ext uri="{FF2B5EF4-FFF2-40B4-BE49-F238E27FC236}">
                <a16:creationId xmlns:a16="http://schemas.microsoft.com/office/drawing/2014/main" id="{865CD6A4-CC70-45B2-ACEB-C377E91BBA4C}"/>
              </a:ext>
            </a:extLst>
          </p:cNvPr>
          <p:cNvSpPr/>
          <p:nvPr/>
        </p:nvSpPr>
        <p:spPr bwMode="auto">
          <a:xfrm>
            <a:off x="5109955" y="1371671"/>
            <a:ext cx="1819452" cy="401947"/>
          </a:xfrm>
          <a:prstGeom prst="rect">
            <a:avLst/>
          </a:prstGeom>
        </p:spPr>
        <p:txBody>
          <a:bodyPr vert="horz" wrap="square" lIns="93260" tIns="46630" rIns="93260" bIns="46630" rtlCol="0" anchor="t">
            <a:spAutoFit/>
          </a:bodyPr>
          <a:lstStyle/>
          <a:p>
            <a:pPr algn="ctr" defTabSz="951304">
              <a:spcBef>
                <a:spcPct val="0"/>
              </a:spcBef>
              <a:defRPr/>
            </a:pPr>
            <a:r>
              <a:rPr lang="en-US" sz="2000" dirty="0">
                <a:ln w="3175">
                  <a:noFill/>
                </a:ln>
                <a:solidFill>
                  <a:schemeClr val="accent3"/>
                </a:solidFill>
                <a:latin typeface="Segoe UI Semibold"/>
                <a:cs typeface="Segoe UI Light" panose="020B0502040204020203" pitchFamily="34" charset="0"/>
              </a:rPr>
              <a:t>AI Components</a:t>
            </a:r>
          </a:p>
        </p:txBody>
      </p:sp>
      <p:sp>
        <p:nvSpPr>
          <p:cNvPr id="82" name="Rectangle 81">
            <a:extLst>
              <a:ext uri="{FF2B5EF4-FFF2-40B4-BE49-F238E27FC236}">
                <a16:creationId xmlns:a16="http://schemas.microsoft.com/office/drawing/2014/main" id="{4DF71690-0027-43FD-94B3-4391735E7175}"/>
              </a:ext>
            </a:extLst>
          </p:cNvPr>
          <p:cNvSpPr/>
          <p:nvPr/>
        </p:nvSpPr>
        <p:spPr bwMode="auto">
          <a:xfrm>
            <a:off x="9753115" y="1371671"/>
            <a:ext cx="2173708" cy="1017500"/>
          </a:xfrm>
          <a:prstGeom prst="rect">
            <a:avLst/>
          </a:prstGeom>
        </p:spPr>
        <p:txBody>
          <a:bodyPr vert="horz" wrap="square" lIns="93260" tIns="46630" rIns="93260" bIns="46630" rtlCol="0" anchor="t">
            <a:spAutoFit/>
          </a:bodyPr>
          <a:lstStyle/>
          <a:p>
            <a:pPr algn="ctr" defTabSz="951304">
              <a:spcBef>
                <a:spcPct val="0"/>
              </a:spcBef>
            </a:pPr>
            <a:r>
              <a:rPr lang="en-US" sz="2000" dirty="0">
                <a:ln w="3175">
                  <a:noFill/>
                </a:ln>
                <a:solidFill>
                  <a:schemeClr val="accent3"/>
                </a:solidFill>
                <a:latin typeface="Segoe UI Semibold"/>
              </a:rPr>
              <a:t>Full text-searchable rich index</a:t>
            </a:r>
          </a:p>
        </p:txBody>
      </p:sp>
      <p:sp>
        <p:nvSpPr>
          <p:cNvPr id="3" name="Title 2">
            <a:extLst>
              <a:ext uri="{FF2B5EF4-FFF2-40B4-BE49-F238E27FC236}">
                <a16:creationId xmlns:a16="http://schemas.microsoft.com/office/drawing/2014/main" id="{6D572A94-1604-45DD-BEC1-D6C9027BAB1A}"/>
              </a:ext>
            </a:extLst>
          </p:cNvPr>
          <p:cNvSpPr>
            <a:spLocks noGrp="1"/>
          </p:cNvSpPr>
          <p:nvPr>
            <p:ph type="title"/>
          </p:nvPr>
        </p:nvSpPr>
        <p:spPr/>
        <p:txBody>
          <a:bodyPr/>
          <a:lstStyle/>
          <a:p>
            <a:pPr algn="ctr"/>
            <a:r>
              <a:rPr lang="en-US" dirty="0"/>
              <a:t>Knowledge Mining with Azure Search</a:t>
            </a:r>
          </a:p>
        </p:txBody>
      </p:sp>
      <p:sp>
        <p:nvSpPr>
          <p:cNvPr id="28" name="Arrow: Chevron 2">
            <a:extLst>
              <a:ext uri="{FF2B5EF4-FFF2-40B4-BE49-F238E27FC236}">
                <a16:creationId xmlns:a16="http://schemas.microsoft.com/office/drawing/2014/main" id="{826EE199-3DB5-4222-9C55-BE01C4F8418C}"/>
              </a:ext>
            </a:extLst>
          </p:cNvPr>
          <p:cNvSpPr/>
          <p:nvPr/>
        </p:nvSpPr>
        <p:spPr bwMode="auto">
          <a:xfrm>
            <a:off x="9428090" y="2883146"/>
            <a:ext cx="451499" cy="2112555"/>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ln>
            <a:headEnd type="none" w="med" len="med"/>
            <a:tailEnd type="none" w="med" len="med"/>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800">
              <a:solidFill>
                <a:schemeClr val="tx1"/>
              </a:solidFill>
              <a:latin typeface="Segoe UI"/>
              <a:ea typeface="Segoe UI" pitchFamily="34" charset="0"/>
              <a:cs typeface="Segoe UI" pitchFamily="34" charset="0"/>
            </a:endParaRPr>
          </a:p>
        </p:txBody>
      </p:sp>
      <p:sp>
        <p:nvSpPr>
          <p:cNvPr id="29" name="Arrow: Chevron 2">
            <a:extLst>
              <a:ext uri="{FF2B5EF4-FFF2-40B4-BE49-F238E27FC236}">
                <a16:creationId xmlns:a16="http://schemas.microsoft.com/office/drawing/2014/main" id="{67F233F6-DB84-489F-B54D-33992F9B8BAE}"/>
              </a:ext>
            </a:extLst>
          </p:cNvPr>
          <p:cNvSpPr/>
          <p:nvPr/>
        </p:nvSpPr>
        <p:spPr bwMode="auto">
          <a:xfrm>
            <a:off x="1957886" y="2949841"/>
            <a:ext cx="451499" cy="2112555"/>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ln>
            <a:headEnd type="none" w="med" len="med"/>
            <a:tailEnd type="none" w="med" len="med"/>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800">
              <a:solidFill>
                <a:schemeClr val="tx1"/>
              </a:solidFill>
              <a:latin typeface="Segoe UI"/>
              <a:ea typeface="Segoe UI" pitchFamily="34" charset="0"/>
              <a:cs typeface="Segoe UI" pitchFamily="34" charset="0"/>
            </a:endParaRPr>
          </a:p>
        </p:txBody>
      </p:sp>
      <p:sp>
        <p:nvSpPr>
          <p:cNvPr id="75" name="Freeform 5">
            <a:extLst>
              <a:ext uri="{FF2B5EF4-FFF2-40B4-BE49-F238E27FC236}">
                <a16:creationId xmlns:a16="http://schemas.microsoft.com/office/drawing/2014/main" id="{37651D3D-BFB2-4F81-8D27-2E72C8BA66B0}"/>
              </a:ext>
            </a:extLst>
          </p:cNvPr>
          <p:cNvSpPr>
            <a:spLocks noEditPoints="1"/>
          </p:cNvSpPr>
          <p:nvPr/>
        </p:nvSpPr>
        <p:spPr bwMode="auto">
          <a:xfrm>
            <a:off x="5850471" y="2074000"/>
            <a:ext cx="226695" cy="362597"/>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ln>
            <a:headEnd/>
            <a:tailEnd/>
          </a:ln>
          <a:extLst>
            <a:ext uri="{909E8E84-426E-40DD-AFC4-6F175D3DCCD1}">
              <a14:hiddenFill xmlns:a14="http://schemas.microsoft.com/office/drawing/2010/main">
                <a:solidFill>
                  <a:srgbClr val="FFFFFF"/>
                </a:solidFill>
              </a14:hiddenFill>
            </a:ext>
          </a:extLst>
        </p:spPr>
        <p:style>
          <a:lnRef idx="2">
            <a:schemeClr val="accent3"/>
          </a:lnRef>
          <a:fillRef idx="1">
            <a:schemeClr val="lt1"/>
          </a:fillRef>
          <a:effectRef idx="0">
            <a:schemeClr val="accent3"/>
          </a:effectRef>
          <a:fontRef idx="minor">
            <a:schemeClr val="dk1"/>
          </a:fontRef>
        </p:style>
        <p:txBody>
          <a:bodyPr vert="horz" wrap="square" lIns="93260" tIns="46630" rIns="93260" bIns="46630" numCol="1" anchor="t" anchorCtr="0" compatLnSpc="1">
            <a:prstTxWarp prst="textNoShape">
              <a:avLst/>
            </a:prstTxWarp>
          </a:bodyPr>
          <a:lstStyle/>
          <a:p>
            <a:pPr defTabSz="951304">
              <a:defRPr/>
            </a:pPr>
            <a:endParaRPr lang="en-US" sz="2400">
              <a:latin typeface="Segoe UI Semilight"/>
            </a:endParaRPr>
          </a:p>
        </p:txBody>
      </p:sp>
      <p:grpSp>
        <p:nvGrpSpPr>
          <p:cNvPr id="76" name="Group 75">
            <a:extLst>
              <a:ext uri="{FF2B5EF4-FFF2-40B4-BE49-F238E27FC236}">
                <a16:creationId xmlns:a16="http://schemas.microsoft.com/office/drawing/2014/main" id="{FC8865A3-2F83-4F44-910A-A42555EFAB9D}"/>
              </a:ext>
            </a:extLst>
          </p:cNvPr>
          <p:cNvGrpSpPr/>
          <p:nvPr/>
        </p:nvGrpSpPr>
        <p:grpSpPr>
          <a:xfrm>
            <a:off x="3289860" y="3162037"/>
            <a:ext cx="350373" cy="277017"/>
            <a:chOff x="967154" y="1481462"/>
            <a:chExt cx="5331069" cy="4214950"/>
          </a:xfrm>
        </p:grpSpPr>
        <p:cxnSp>
          <p:nvCxnSpPr>
            <p:cNvPr id="77" name="Straight Connector 76">
              <a:extLst>
                <a:ext uri="{FF2B5EF4-FFF2-40B4-BE49-F238E27FC236}">
                  <a16:creationId xmlns:a16="http://schemas.microsoft.com/office/drawing/2014/main" id="{59A40472-D23D-4A6A-85F3-650E7EB7AA67}"/>
                </a:ext>
              </a:extLst>
            </p:cNvPr>
            <p:cNvCxnSpPr>
              <a:cxnSpLocks/>
            </p:cNvCxnSpPr>
            <p:nvPr/>
          </p:nvCxnSpPr>
          <p:spPr>
            <a:xfrm>
              <a:off x="967154" y="5696412"/>
              <a:ext cx="5331069" cy="0"/>
            </a:xfrm>
            <a:prstGeom prst="line">
              <a:avLst/>
            </a:prstGeom>
            <a:ln>
              <a:headEnd type="none"/>
              <a:tailEnd type="none"/>
            </a:ln>
          </p:spPr>
          <p:style>
            <a:lnRef idx="2">
              <a:schemeClr val="accent3"/>
            </a:lnRef>
            <a:fillRef idx="1">
              <a:schemeClr val="lt1"/>
            </a:fillRef>
            <a:effectRef idx="0">
              <a:schemeClr val="accent3"/>
            </a:effectRef>
            <a:fontRef idx="minor">
              <a:schemeClr val="dk1"/>
            </a:fontRef>
          </p:style>
        </p:cxnSp>
        <p:sp>
          <p:nvSpPr>
            <p:cNvPr id="78" name="Rectangle 77">
              <a:extLst>
                <a:ext uri="{FF2B5EF4-FFF2-40B4-BE49-F238E27FC236}">
                  <a16:creationId xmlns:a16="http://schemas.microsoft.com/office/drawing/2014/main" id="{C36B927C-5BC7-46C6-BE90-0E261F650787}"/>
                </a:ext>
              </a:extLst>
            </p:cNvPr>
            <p:cNvSpPr/>
            <p:nvPr/>
          </p:nvSpPr>
          <p:spPr bwMode="auto">
            <a:xfrm>
              <a:off x="1286608" y="2696308"/>
              <a:ext cx="2793023" cy="300010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200">
                <a:solidFill>
                  <a:schemeClr val="tx1"/>
                </a:solidFill>
                <a:latin typeface="Segoe UI"/>
                <a:ea typeface="Segoe UI" pitchFamily="34" charset="0"/>
                <a:cs typeface="Segoe UI" pitchFamily="34" charset="0"/>
              </a:endParaRPr>
            </a:p>
          </p:txBody>
        </p:sp>
        <p:sp>
          <p:nvSpPr>
            <p:cNvPr id="79" name="Rectangle 78">
              <a:extLst>
                <a:ext uri="{FF2B5EF4-FFF2-40B4-BE49-F238E27FC236}">
                  <a16:creationId xmlns:a16="http://schemas.microsoft.com/office/drawing/2014/main" id="{308769F3-722F-40A9-BFF2-5DB05559DAD7}"/>
                </a:ext>
              </a:extLst>
            </p:cNvPr>
            <p:cNvSpPr/>
            <p:nvPr/>
          </p:nvSpPr>
          <p:spPr bwMode="auto">
            <a:xfrm>
              <a:off x="2225919" y="4700954"/>
              <a:ext cx="914400" cy="99545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200">
                <a:solidFill>
                  <a:schemeClr val="tx1"/>
                </a:solidFill>
                <a:latin typeface="Segoe UI"/>
                <a:ea typeface="Segoe UI" pitchFamily="34" charset="0"/>
                <a:cs typeface="Segoe UI" pitchFamily="34" charset="0"/>
              </a:endParaRPr>
            </a:p>
          </p:txBody>
        </p:sp>
        <p:sp>
          <p:nvSpPr>
            <p:cNvPr id="80" name="Freeform: Shape 404">
              <a:extLst>
                <a:ext uri="{FF2B5EF4-FFF2-40B4-BE49-F238E27FC236}">
                  <a16:creationId xmlns:a16="http://schemas.microsoft.com/office/drawing/2014/main" id="{1DE5A837-E5CA-4FD3-8487-87E2B020E412}"/>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200">
                <a:solidFill>
                  <a:schemeClr val="tx1"/>
                </a:solidFill>
                <a:latin typeface="Segoe UI"/>
                <a:ea typeface="Segoe UI" pitchFamily="34" charset="0"/>
                <a:cs typeface="Segoe UI" pitchFamily="34" charset="0"/>
              </a:endParaRPr>
            </a:p>
          </p:txBody>
        </p:sp>
        <p:sp>
          <p:nvSpPr>
            <p:cNvPr id="81" name="Freeform: Shape 405">
              <a:extLst>
                <a:ext uri="{FF2B5EF4-FFF2-40B4-BE49-F238E27FC236}">
                  <a16:creationId xmlns:a16="http://schemas.microsoft.com/office/drawing/2014/main" id="{90111C11-5AA4-4452-8DB4-F60066913650}"/>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200">
                <a:solidFill>
                  <a:schemeClr val="tx1"/>
                </a:solidFill>
                <a:latin typeface="Segoe UI"/>
                <a:ea typeface="Segoe UI" pitchFamily="34" charset="0"/>
                <a:cs typeface="Segoe UI" pitchFamily="34" charset="0"/>
              </a:endParaRPr>
            </a:p>
          </p:txBody>
        </p:sp>
      </p:grpSp>
      <p:sp>
        <p:nvSpPr>
          <p:cNvPr id="83" name="Freeform 5">
            <a:extLst>
              <a:ext uri="{FF2B5EF4-FFF2-40B4-BE49-F238E27FC236}">
                <a16:creationId xmlns:a16="http://schemas.microsoft.com/office/drawing/2014/main" id="{781F6DED-EF48-489E-913E-ED7BF55F86D6}"/>
              </a:ext>
            </a:extLst>
          </p:cNvPr>
          <p:cNvSpPr>
            <a:spLocks noEditPoints="1"/>
          </p:cNvSpPr>
          <p:nvPr/>
        </p:nvSpPr>
        <p:spPr bwMode="auto">
          <a:xfrm>
            <a:off x="5828495" y="3136656"/>
            <a:ext cx="270647" cy="30239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ln>
            <a:headEnd/>
            <a:tailEnd/>
          </a:ln>
          <a:extLst>
            <a:ext uri="{909E8E84-426E-40DD-AFC4-6F175D3DCCD1}">
              <a14:hiddenFill xmlns:a14="http://schemas.microsoft.com/office/drawing/2010/main">
                <a:solidFill>
                  <a:srgbClr val="FFFFFF"/>
                </a:solidFill>
              </a14:hiddenFill>
            </a:ext>
          </a:extLst>
        </p:spPr>
        <p:style>
          <a:lnRef idx="1">
            <a:schemeClr val="accent3"/>
          </a:lnRef>
          <a:fillRef idx="0">
            <a:schemeClr val="accent3"/>
          </a:fillRef>
          <a:effectRef idx="0">
            <a:schemeClr val="accent3"/>
          </a:effectRef>
          <a:fontRef idx="minor">
            <a:schemeClr val="tx1"/>
          </a:fontRef>
        </p:style>
        <p:txBody>
          <a:bodyPr vert="horz" wrap="square" lIns="93260" tIns="46630" rIns="93260" bIns="46630" numCol="1" anchor="t" anchorCtr="0" compatLnSpc="1">
            <a:prstTxWarp prst="textNoShape">
              <a:avLst/>
            </a:prstTxWarp>
          </a:bodyPr>
          <a:lstStyle/>
          <a:p>
            <a:pPr defTabSz="951304">
              <a:defRPr/>
            </a:pPr>
            <a:endParaRPr lang="en-US" sz="2400">
              <a:latin typeface="Segoe UI Semilight"/>
            </a:endParaRPr>
          </a:p>
        </p:txBody>
      </p:sp>
      <p:sp>
        <p:nvSpPr>
          <p:cNvPr id="99" name="building_5">
            <a:extLst>
              <a:ext uri="{FF2B5EF4-FFF2-40B4-BE49-F238E27FC236}">
                <a16:creationId xmlns:a16="http://schemas.microsoft.com/office/drawing/2014/main" id="{8C0B64C2-301A-49B9-8C4A-53195071CA5D}"/>
              </a:ext>
            </a:extLst>
          </p:cNvPr>
          <p:cNvSpPr>
            <a:spLocks noChangeAspect="1" noEditPoints="1"/>
          </p:cNvSpPr>
          <p:nvPr/>
        </p:nvSpPr>
        <p:spPr bwMode="auto">
          <a:xfrm>
            <a:off x="5788632" y="5132106"/>
            <a:ext cx="350373" cy="300114"/>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ln>
            <a:headEnd/>
            <a:tailEnd/>
          </a:ln>
          <a:extLst>
            <a:ext uri="{909E8E84-426E-40DD-AFC4-6F175D3DCCD1}">
              <a14:hiddenFill xmlns:a14="http://schemas.microsoft.com/office/drawing/2010/main">
                <a:solidFill>
                  <a:srgbClr val="FFFFFF"/>
                </a:solidFill>
              </a14:hiddenFill>
            </a:ext>
          </a:extLst>
        </p:spPr>
        <p:style>
          <a:lnRef idx="1">
            <a:schemeClr val="accent3"/>
          </a:lnRef>
          <a:fillRef idx="0">
            <a:schemeClr val="accent3"/>
          </a:fillRef>
          <a:effectRef idx="0">
            <a:schemeClr val="accent3"/>
          </a:effectRef>
          <a:fontRef idx="minor">
            <a:schemeClr val="tx1"/>
          </a:fontRef>
        </p:style>
        <p:txBody>
          <a:bodyPr vert="horz" wrap="square" lIns="93247" tIns="46623" rIns="93247" bIns="46623" numCol="1" anchor="t" anchorCtr="0" compatLnSpc="1">
            <a:prstTxWarp prst="textNoShape">
              <a:avLst/>
            </a:prstTxWarp>
          </a:bodyPr>
          <a:lstStyle/>
          <a:p>
            <a:pPr defTabSz="951121">
              <a:defRPr/>
            </a:pPr>
            <a:endParaRPr lang="en-US" sz="2400">
              <a:latin typeface="Segoe UI Semilight"/>
            </a:endParaRPr>
          </a:p>
        </p:txBody>
      </p:sp>
      <p:grpSp>
        <p:nvGrpSpPr>
          <p:cNvPr id="100" name="Group 99">
            <a:extLst>
              <a:ext uri="{FF2B5EF4-FFF2-40B4-BE49-F238E27FC236}">
                <a16:creationId xmlns:a16="http://schemas.microsoft.com/office/drawing/2014/main" id="{7EA89C0D-E0FC-4B60-8F82-B22620968A3C}"/>
              </a:ext>
            </a:extLst>
          </p:cNvPr>
          <p:cNvGrpSpPr/>
          <p:nvPr/>
        </p:nvGrpSpPr>
        <p:grpSpPr>
          <a:xfrm>
            <a:off x="8248520" y="5111216"/>
            <a:ext cx="268778" cy="329020"/>
            <a:chOff x="965200" y="3436897"/>
            <a:chExt cx="528881" cy="647424"/>
          </a:xfrm>
        </p:grpSpPr>
        <p:grpSp>
          <p:nvGrpSpPr>
            <p:cNvPr id="101" name="Group 100">
              <a:extLst>
                <a:ext uri="{FF2B5EF4-FFF2-40B4-BE49-F238E27FC236}">
                  <a16:creationId xmlns:a16="http://schemas.microsoft.com/office/drawing/2014/main" id="{CA8F3AFC-3637-41B9-84B7-4E9D62E41667}"/>
                </a:ext>
              </a:extLst>
            </p:cNvPr>
            <p:cNvGrpSpPr/>
            <p:nvPr/>
          </p:nvGrpSpPr>
          <p:grpSpPr>
            <a:xfrm flipH="1">
              <a:off x="965200" y="3436897"/>
              <a:ext cx="528881" cy="647424"/>
              <a:chOff x="3003960" y="3685414"/>
              <a:chExt cx="403310" cy="493707"/>
            </a:xfrm>
          </p:grpSpPr>
          <p:sp>
            <p:nvSpPr>
              <p:cNvPr id="106" name="Snip Single Corner Rectangle 26">
                <a:extLst>
                  <a:ext uri="{FF2B5EF4-FFF2-40B4-BE49-F238E27FC236}">
                    <a16:creationId xmlns:a16="http://schemas.microsoft.com/office/drawing/2014/main" id="{6BB80100-8A33-4646-8BA6-E867C349522C}"/>
                  </a:ext>
                </a:extLst>
              </p:cNvPr>
              <p:cNvSpPr/>
              <p:nvPr/>
            </p:nvSpPr>
            <p:spPr bwMode="auto">
              <a:xfrm flipH="1">
                <a:off x="3003960" y="3685414"/>
                <a:ext cx="403310" cy="493707"/>
              </a:xfrm>
              <a:prstGeom prst="snip1Rect">
                <a:avLst>
                  <a:gd name="adj" fmla="val 28736"/>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200">
                  <a:solidFill>
                    <a:schemeClr val="tx1"/>
                  </a:solidFill>
                  <a:latin typeface="Segoe UI"/>
                  <a:ea typeface="Segoe UI" pitchFamily="34" charset="0"/>
                  <a:cs typeface="Segoe UI" pitchFamily="34" charset="0"/>
                </a:endParaRPr>
              </a:p>
            </p:txBody>
          </p:sp>
          <p:sp>
            <p:nvSpPr>
              <p:cNvPr id="107" name="Triangle 27">
                <a:extLst>
                  <a:ext uri="{FF2B5EF4-FFF2-40B4-BE49-F238E27FC236}">
                    <a16:creationId xmlns:a16="http://schemas.microsoft.com/office/drawing/2014/main" id="{E2ED9760-C431-455B-9071-BEF86C70F435}"/>
                  </a:ext>
                </a:extLst>
              </p:cNvPr>
              <p:cNvSpPr/>
              <p:nvPr/>
            </p:nvSpPr>
            <p:spPr bwMode="auto">
              <a:xfrm rot="8100000">
                <a:off x="3012552" y="3733609"/>
                <a:ext cx="160049" cy="80930"/>
              </a:xfrm>
              <a:prstGeom prst="triangl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200">
                  <a:solidFill>
                    <a:schemeClr val="tx1"/>
                  </a:solidFill>
                  <a:latin typeface="Segoe UI"/>
                  <a:ea typeface="Segoe UI" pitchFamily="34" charset="0"/>
                  <a:cs typeface="Segoe UI" pitchFamily="34" charset="0"/>
                </a:endParaRPr>
              </a:p>
            </p:txBody>
          </p:sp>
        </p:grpSp>
        <p:cxnSp>
          <p:nvCxnSpPr>
            <p:cNvPr id="102" name="Straight Connector 101">
              <a:extLst>
                <a:ext uri="{FF2B5EF4-FFF2-40B4-BE49-F238E27FC236}">
                  <a16:creationId xmlns:a16="http://schemas.microsoft.com/office/drawing/2014/main" id="{FF4164EF-F694-4940-A3FF-A39CDA64E7CC}"/>
                </a:ext>
              </a:extLst>
            </p:cNvPr>
            <p:cNvCxnSpPr/>
            <p:nvPr/>
          </p:nvCxnSpPr>
          <p:spPr>
            <a:xfrm>
              <a:off x="1047750" y="3578225"/>
              <a:ext cx="215900" cy="0"/>
            </a:xfrm>
            <a:prstGeom prst="line">
              <a:avLst/>
            </a:prstGeom>
            <a:ln>
              <a:headEnd type="none"/>
              <a:tailEnd type="none"/>
            </a:ln>
          </p:spPr>
          <p:style>
            <a:lnRef idx="2">
              <a:schemeClr val="accent3"/>
            </a:lnRef>
            <a:fillRef idx="1">
              <a:schemeClr val="lt1"/>
            </a:fillRef>
            <a:effectRef idx="0">
              <a:schemeClr val="accent3"/>
            </a:effectRef>
            <a:fontRef idx="minor">
              <a:schemeClr val="dk1"/>
            </a:fontRef>
          </p:style>
        </p:cxnSp>
        <p:cxnSp>
          <p:nvCxnSpPr>
            <p:cNvPr id="103" name="Straight Connector 102">
              <a:extLst>
                <a:ext uri="{FF2B5EF4-FFF2-40B4-BE49-F238E27FC236}">
                  <a16:creationId xmlns:a16="http://schemas.microsoft.com/office/drawing/2014/main" id="{CA79AAA6-14EE-47DC-A990-0F2A7457025E}"/>
                </a:ext>
              </a:extLst>
            </p:cNvPr>
            <p:cNvCxnSpPr/>
            <p:nvPr/>
          </p:nvCxnSpPr>
          <p:spPr>
            <a:xfrm>
              <a:off x="1047750" y="3697817"/>
              <a:ext cx="368300" cy="0"/>
            </a:xfrm>
            <a:prstGeom prst="line">
              <a:avLst/>
            </a:prstGeom>
            <a:ln>
              <a:headEnd type="none"/>
              <a:tailEnd type="none"/>
            </a:ln>
          </p:spPr>
          <p:style>
            <a:lnRef idx="2">
              <a:schemeClr val="accent3"/>
            </a:lnRef>
            <a:fillRef idx="1">
              <a:schemeClr val="lt1"/>
            </a:fillRef>
            <a:effectRef idx="0">
              <a:schemeClr val="accent3"/>
            </a:effectRef>
            <a:fontRef idx="minor">
              <a:schemeClr val="dk1"/>
            </a:fontRef>
          </p:style>
        </p:cxnSp>
        <p:cxnSp>
          <p:nvCxnSpPr>
            <p:cNvPr id="104" name="Straight Connector 103">
              <a:extLst>
                <a:ext uri="{FF2B5EF4-FFF2-40B4-BE49-F238E27FC236}">
                  <a16:creationId xmlns:a16="http://schemas.microsoft.com/office/drawing/2014/main" id="{07F960C6-3FB9-421A-9A27-58F61C7C52CE}"/>
                </a:ext>
              </a:extLst>
            </p:cNvPr>
            <p:cNvCxnSpPr/>
            <p:nvPr/>
          </p:nvCxnSpPr>
          <p:spPr>
            <a:xfrm>
              <a:off x="1047750" y="3817409"/>
              <a:ext cx="368300" cy="0"/>
            </a:xfrm>
            <a:prstGeom prst="line">
              <a:avLst/>
            </a:prstGeom>
            <a:ln>
              <a:headEnd type="none"/>
              <a:tailEnd type="none"/>
            </a:ln>
          </p:spPr>
          <p:style>
            <a:lnRef idx="2">
              <a:schemeClr val="accent3"/>
            </a:lnRef>
            <a:fillRef idx="1">
              <a:schemeClr val="lt1"/>
            </a:fillRef>
            <a:effectRef idx="0">
              <a:schemeClr val="accent3"/>
            </a:effectRef>
            <a:fontRef idx="minor">
              <a:schemeClr val="dk1"/>
            </a:fontRef>
          </p:style>
        </p:cxnSp>
        <p:cxnSp>
          <p:nvCxnSpPr>
            <p:cNvPr id="105" name="Straight Connector 104">
              <a:extLst>
                <a:ext uri="{FF2B5EF4-FFF2-40B4-BE49-F238E27FC236}">
                  <a16:creationId xmlns:a16="http://schemas.microsoft.com/office/drawing/2014/main" id="{E3F15A08-7B90-49DC-8429-369520175E61}"/>
                </a:ext>
              </a:extLst>
            </p:cNvPr>
            <p:cNvCxnSpPr/>
            <p:nvPr/>
          </p:nvCxnSpPr>
          <p:spPr>
            <a:xfrm>
              <a:off x="1047750" y="3937000"/>
              <a:ext cx="368300" cy="0"/>
            </a:xfrm>
            <a:prstGeom prst="line">
              <a:avLst/>
            </a:prstGeom>
            <a:ln>
              <a:headEnd type="none"/>
              <a:tailEnd type="none"/>
            </a:ln>
          </p:spPr>
          <p:style>
            <a:lnRef idx="2">
              <a:schemeClr val="accent3"/>
            </a:lnRef>
            <a:fillRef idx="1">
              <a:schemeClr val="lt1"/>
            </a:fillRef>
            <a:effectRef idx="0">
              <a:schemeClr val="accent3"/>
            </a:effectRef>
            <a:fontRef idx="minor">
              <a:schemeClr val="dk1"/>
            </a:fontRef>
          </p:style>
        </p:cxnSp>
      </p:grpSp>
      <p:sp>
        <p:nvSpPr>
          <p:cNvPr id="108" name="DeveloperTools_EC7A">
            <a:extLst>
              <a:ext uri="{FF2B5EF4-FFF2-40B4-BE49-F238E27FC236}">
                <a16:creationId xmlns:a16="http://schemas.microsoft.com/office/drawing/2014/main" id="{94D8DE91-6C0B-464A-A30B-2A0F943F3307}"/>
              </a:ext>
            </a:extLst>
          </p:cNvPr>
          <p:cNvSpPr>
            <a:spLocks noChangeAspect="1" noEditPoints="1"/>
          </p:cNvSpPr>
          <p:nvPr/>
        </p:nvSpPr>
        <p:spPr bwMode="auto">
          <a:xfrm>
            <a:off x="3354688" y="5071605"/>
            <a:ext cx="220718" cy="347772"/>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ln>
            <a:headEnd/>
            <a:tailEnd/>
          </a:ln>
          <a:extLst>
            <a:ext uri="{909E8E84-426E-40DD-AFC4-6F175D3DCCD1}">
              <a14:hiddenFill xmlns:a14="http://schemas.microsoft.com/office/drawing/2010/main">
                <a:solidFill>
                  <a:srgbClr val="FFFFFF"/>
                </a:solidFill>
              </a14:hiddenFill>
            </a:ext>
          </a:extLst>
        </p:spPr>
        <p:style>
          <a:lnRef idx="2">
            <a:schemeClr val="accent3"/>
          </a:lnRef>
          <a:fillRef idx="1">
            <a:schemeClr val="lt1"/>
          </a:fillRef>
          <a:effectRef idx="0">
            <a:schemeClr val="accent3"/>
          </a:effectRef>
          <a:fontRef idx="minor">
            <a:schemeClr val="dk1"/>
          </a:fontRef>
        </p:style>
        <p:txBody>
          <a:bodyPr vert="horz" wrap="square" lIns="93260" tIns="46630" rIns="93260" bIns="46630" numCol="1" anchor="t" anchorCtr="0" compatLnSpc="1">
            <a:prstTxWarp prst="textNoShape">
              <a:avLst/>
            </a:prstTxWarp>
          </a:bodyPr>
          <a:lstStyle/>
          <a:p>
            <a:pPr defTabSz="951304">
              <a:defRPr/>
            </a:pPr>
            <a:endParaRPr lang="en-US" sz="2400">
              <a:latin typeface="Segoe UI Semilight"/>
            </a:endParaRPr>
          </a:p>
        </p:txBody>
      </p:sp>
      <p:grpSp>
        <p:nvGrpSpPr>
          <p:cNvPr id="112" name="Group 111">
            <a:extLst>
              <a:ext uri="{FF2B5EF4-FFF2-40B4-BE49-F238E27FC236}">
                <a16:creationId xmlns:a16="http://schemas.microsoft.com/office/drawing/2014/main" id="{BA35E74C-31DB-403A-B265-72F02AA2A405}"/>
              </a:ext>
            </a:extLst>
          </p:cNvPr>
          <p:cNvGrpSpPr/>
          <p:nvPr/>
        </p:nvGrpSpPr>
        <p:grpSpPr>
          <a:xfrm>
            <a:off x="5828467" y="4126543"/>
            <a:ext cx="270681" cy="341186"/>
            <a:chOff x="9006725" y="765957"/>
            <a:chExt cx="222999" cy="281085"/>
          </a:xfrm>
        </p:grpSpPr>
        <p:grpSp>
          <p:nvGrpSpPr>
            <p:cNvPr id="113" name="Group 112">
              <a:extLst>
                <a:ext uri="{FF2B5EF4-FFF2-40B4-BE49-F238E27FC236}">
                  <a16:creationId xmlns:a16="http://schemas.microsoft.com/office/drawing/2014/main" id="{E4A03259-7418-44B6-855C-6B5B2D23AC24}"/>
                </a:ext>
              </a:extLst>
            </p:cNvPr>
            <p:cNvGrpSpPr/>
            <p:nvPr/>
          </p:nvGrpSpPr>
          <p:grpSpPr>
            <a:xfrm>
              <a:off x="9006725" y="765957"/>
              <a:ext cx="222999" cy="281085"/>
              <a:chOff x="9049397" y="3538221"/>
              <a:chExt cx="843714" cy="1063479"/>
            </a:xfrm>
          </p:grpSpPr>
          <p:sp>
            <p:nvSpPr>
              <p:cNvPr id="117" name="Delay 472">
                <a:extLst>
                  <a:ext uri="{FF2B5EF4-FFF2-40B4-BE49-F238E27FC236}">
                    <a16:creationId xmlns:a16="http://schemas.microsoft.com/office/drawing/2014/main" id="{CCF9D947-5248-4E66-B4BB-230DB9D5F1B7}"/>
                  </a:ext>
                </a:extLst>
              </p:cNvPr>
              <p:cNvSpPr/>
              <p:nvPr/>
            </p:nvSpPr>
            <p:spPr bwMode="auto">
              <a:xfrm rot="16200000">
                <a:off x="9109305" y="3534347"/>
                <a:ext cx="720967" cy="728716"/>
              </a:xfrm>
              <a:custGeom>
                <a:avLst/>
                <a:gdLst>
                  <a:gd name="connsiteX0" fmla="*/ 0 w 646772"/>
                  <a:gd name="connsiteY0" fmla="*/ 0 h 687074"/>
                  <a:gd name="connsiteX1" fmla="*/ 323386 w 646772"/>
                  <a:gd name="connsiteY1" fmla="*/ 0 h 687074"/>
                  <a:gd name="connsiteX2" fmla="*/ 646772 w 646772"/>
                  <a:gd name="connsiteY2" fmla="*/ 343537 h 687074"/>
                  <a:gd name="connsiteX3" fmla="*/ 323386 w 646772"/>
                  <a:gd name="connsiteY3" fmla="*/ 687074 h 687074"/>
                  <a:gd name="connsiteX4" fmla="*/ 0 w 646772"/>
                  <a:gd name="connsiteY4" fmla="*/ 687074 h 687074"/>
                  <a:gd name="connsiteX5" fmla="*/ 0 w 646772"/>
                  <a:gd name="connsiteY5" fmla="*/ 0 h 687074"/>
                  <a:gd name="connsiteX0" fmla="*/ 70225 w 716997"/>
                  <a:gd name="connsiteY0" fmla="*/ 0 h 687074"/>
                  <a:gd name="connsiteX1" fmla="*/ 393611 w 716997"/>
                  <a:gd name="connsiteY1" fmla="*/ 0 h 687074"/>
                  <a:gd name="connsiteX2" fmla="*/ 716997 w 716997"/>
                  <a:gd name="connsiteY2" fmla="*/ 343537 h 687074"/>
                  <a:gd name="connsiteX3" fmla="*/ 393611 w 716997"/>
                  <a:gd name="connsiteY3" fmla="*/ 687074 h 687074"/>
                  <a:gd name="connsiteX4" fmla="*/ 70225 w 716997"/>
                  <a:gd name="connsiteY4" fmla="*/ 687074 h 687074"/>
                  <a:gd name="connsiteX5" fmla="*/ 70225 w 716997"/>
                  <a:gd name="connsiteY5" fmla="*/ 0 h 687074"/>
                  <a:gd name="connsiteX0" fmla="*/ 17775 w 664547"/>
                  <a:gd name="connsiteY0" fmla="*/ 0 h 734251"/>
                  <a:gd name="connsiteX1" fmla="*/ 341161 w 664547"/>
                  <a:gd name="connsiteY1" fmla="*/ 0 h 734251"/>
                  <a:gd name="connsiteX2" fmla="*/ 664547 w 664547"/>
                  <a:gd name="connsiteY2" fmla="*/ 343537 h 734251"/>
                  <a:gd name="connsiteX3" fmla="*/ 341161 w 664547"/>
                  <a:gd name="connsiteY3" fmla="*/ 687074 h 734251"/>
                  <a:gd name="connsiteX4" fmla="*/ 17775 w 664547"/>
                  <a:gd name="connsiteY4" fmla="*/ 687074 h 734251"/>
                  <a:gd name="connsiteX5" fmla="*/ 17775 w 664547"/>
                  <a:gd name="connsiteY5" fmla="*/ 0 h 734251"/>
                  <a:gd name="connsiteX0" fmla="*/ 20104 w 666876"/>
                  <a:gd name="connsiteY0" fmla="*/ 0 h 714495"/>
                  <a:gd name="connsiteX1" fmla="*/ 343490 w 666876"/>
                  <a:gd name="connsiteY1" fmla="*/ 0 h 714495"/>
                  <a:gd name="connsiteX2" fmla="*/ 666876 w 666876"/>
                  <a:gd name="connsiteY2" fmla="*/ 343537 h 714495"/>
                  <a:gd name="connsiteX3" fmla="*/ 343490 w 666876"/>
                  <a:gd name="connsiteY3" fmla="*/ 687074 h 714495"/>
                  <a:gd name="connsiteX4" fmla="*/ 20104 w 666876"/>
                  <a:gd name="connsiteY4" fmla="*/ 687074 h 714495"/>
                  <a:gd name="connsiteX5" fmla="*/ 20104 w 666876"/>
                  <a:gd name="connsiteY5" fmla="*/ 0 h 714495"/>
                  <a:gd name="connsiteX0" fmla="*/ 60422 w 707194"/>
                  <a:gd name="connsiteY0" fmla="*/ 0 h 712171"/>
                  <a:gd name="connsiteX1" fmla="*/ 383808 w 707194"/>
                  <a:gd name="connsiteY1" fmla="*/ 0 h 712171"/>
                  <a:gd name="connsiteX2" fmla="*/ 707194 w 707194"/>
                  <a:gd name="connsiteY2" fmla="*/ 343537 h 712171"/>
                  <a:gd name="connsiteX3" fmla="*/ 383808 w 707194"/>
                  <a:gd name="connsiteY3" fmla="*/ 687074 h 712171"/>
                  <a:gd name="connsiteX4" fmla="*/ 96 w 707194"/>
                  <a:gd name="connsiteY4" fmla="*/ 683902 h 712171"/>
                  <a:gd name="connsiteX5" fmla="*/ 60422 w 707194"/>
                  <a:gd name="connsiteY5" fmla="*/ 0 h 712171"/>
                  <a:gd name="connsiteX0" fmla="*/ 61489 w 708261"/>
                  <a:gd name="connsiteY0" fmla="*/ 0 h 710499"/>
                  <a:gd name="connsiteX1" fmla="*/ 384875 w 708261"/>
                  <a:gd name="connsiteY1" fmla="*/ 0 h 710499"/>
                  <a:gd name="connsiteX2" fmla="*/ 708261 w 708261"/>
                  <a:gd name="connsiteY2" fmla="*/ 343537 h 710499"/>
                  <a:gd name="connsiteX3" fmla="*/ 384875 w 708261"/>
                  <a:gd name="connsiteY3" fmla="*/ 687074 h 710499"/>
                  <a:gd name="connsiteX4" fmla="*/ 1163 w 708261"/>
                  <a:gd name="connsiteY4" fmla="*/ 683902 h 710499"/>
                  <a:gd name="connsiteX5" fmla="*/ 61489 w 708261"/>
                  <a:gd name="connsiteY5" fmla="*/ 0 h 710499"/>
                  <a:gd name="connsiteX0" fmla="*/ 61489 w 708261"/>
                  <a:gd name="connsiteY0" fmla="*/ 66113 h 776612"/>
                  <a:gd name="connsiteX1" fmla="*/ 384875 w 708261"/>
                  <a:gd name="connsiteY1" fmla="*/ 66113 h 776612"/>
                  <a:gd name="connsiteX2" fmla="*/ 708261 w 708261"/>
                  <a:gd name="connsiteY2" fmla="*/ 409650 h 776612"/>
                  <a:gd name="connsiteX3" fmla="*/ 384875 w 708261"/>
                  <a:gd name="connsiteY3" fmla="*/ 753187 h 776612"/>
                  <a:gd name="connsiteX4" fmla="*/ 1163 w 708261"/>
                  <a:gd name="connsiteY4" fmla="*/ 750015 h 776612"/>
                  <a:gd name="connsiteX5" fmla="*/ 61489 w 708261"/>
                  <a:gd name="connsiteY5" fmla="*/ 66113 h 776612"/>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55271 h 765770"/>
                  <a:gd name="connsiteX1" fmla="*/ 384875 w 708261"/>
                  <a:gd name="connsiteY1" fmla="*/ 55271 h 765770"/>
                  <a:gd name="connsiteX2" fmla="*/ 708261 w 708261"/>
                  <a:gd name="connsiteY2" fmla="*/ 398808 h 765770"/>
                  <a:gd name="connsiteX3" fmla="*/ 384875 w 708261"/>
                  <a:gd name="connsiteY3" fmla="*/ 742345 h 765770"/>
                  <a:gd name="connsiteX4" fmla="*/ 1163 w 708261"/>
                  <a:gd name="connsiteY4" fmla="*/ 739173 h 765770"/>
                  <a:gd name="connsiteX5" fmla="*/ 61489 w 708261"/>
                  <a:gd name="connsiteY5" fmla="*/ 55271 h 765770"/>
                  <a:gd name="connsiteX0" fmla="*/ 61489 w 708261"/>
                  <a:gd name="connsiteY0" fmla="*/ 45159 h 755658"/>
                  <a:gd name="connsiteX1" fmla="*/ 384875 w 708261"/>
                  <a:gd name="connsiteY1" fmla="*/ 45159 h 755658"/>
                  <a:gd name="connsiteX2" fmla="*/ 708261 w 708261"/>
                  <a:gd name="connsiteY2" fmla="*/ 388696 h 755658"/>
                  <a:gd name="connsiteX3" fmla="*/ 384875 w 708261"/>
                  <a:gd name="connsiteY3" fmla="*/ 732233 h 755658"/>
                  <a:gd name="connsiteX4" fmla="*/ 1163 w 708261"/>
                  <a:gd name="connsiteY4" fmla="*/ 729061 h 755658"/>
                  <a:gd name="connsiteX5" fmla="*/ 61489 w 708261"/>
                  <a:gd name="connsiteY5" fmla="*/ 45159 h 755658"/>
                  <a:gd name="connsiteX0" fmla="*/ 78421 w 722018"/>
                  <a:gd name="connsiteY0" fmla="*/ 86993 h 754419"/>
                  <a:gd name="connsiteX1" fmla="*/ 398632 w 722018"/>
                  <a:gd name="connsiteY1" fmla="*/ 23490 h 754419"/>
                  <a:gd name="connsiteX2" fmla="*/ 722018 w 722018"/>
                  <a:gd name="connsiteY2" fmla="*/ 367027 h 754419"/>
                  <a:gd name="connsiteX3" fmla="*/ 398632 w 722018"/>
                  <a:gd name="connsiteY3" fmla="*/ 710564 h 754419"/>
                  <a:gd name="connsiteX4" fmla="*/ 14920 w 722018"/>
                  <a:gd name="connsiteY4" fmla="*/ 707392 h 754419"/>
                  <a:gd name="connsiteX5" fmla="*/ 78421 w 722018"/>
                  <a:gd name="connsiteY5" fmla="*/ 86993 h 754419"/>
                  <a:gd name="connsiteX0" fmla="*/ 78421 w 722018"/>
                  <a:gd name="connsiteY0" fmla="*/ 67923 h 735349"/>
                  <a:gd name="connsiteX1" fmla="*/ 398632 w 722018"/>
                  <a:gd name="connsiteY1" fmla="*/ 4420 h 735349"/>
                  <a:gd name="connsiteX2" fmla="*/ 722018 w 722018"/>
                  <a:gd name="connsiteY2" fmla="*/ 347957 h 735349"/>
                  <a:gd name="connsiteX3" fmla="*/ 398632 w 722018"/>
                  <a:gd name="connsiteY3" fmla="*/ 691494 h 735349"/>
                  <a:gd name="connsiteX4" fmla="*/ 14920 w 722018"/>
                  <a:gd name="connsiteY4" fmla="*/ 688322 h 735349"/>
                  <a:gd name="connsiteX5" fmla="*/ 78421 w 722018"/>
                  <a:gd name="connsiteY5" fmla="*/ 67923 h 735349"/>
                  <a:gd name="connsiteX0" fmla="*/ 78125 w 721722"/>
                  <a:gd name="connsiteY0" fmla="*/ 67921 h 735347"/>
                  <a:gd name="connsiteX1" fmla="*/ 398336 w 721722"/>
                  <a:gd name="connsiteY1" fmla="*/ 4418 h 735347"/>
                  <a:gd name="connsiteX2" fmla="*/ 721722 w 721722"/>
                  <a:gd name="connsiteY2" fmla="*/ 347955 h 735347"/>
                  <a:gd name="connsiteX3" fmla="*/ 398336 w 721722"/>
                  <a:gd name="connsiteY3" fmla="*/ 691492 h 735347"/>
                  <a:gd name="connsiteX4" fmla="*/ 14624 w 721722"/>
                  <a:gd name="connsiteY4" fmla="*/ 688320 h 735347"/>
                  <a:gd name="connsiteX5" fmla="*/ 78125 w 721722"/>
                  <a:gd name="connsiteY5" fmla="*/ 67921 h 735347"/>
                  <a:gd name="connsiteX0" fmla="*/ 52617 w 727964"/>
                  <a:gd name="connsiteY0" fmla="*/ 28409 h 774265"/>
                  <a:gd name="connsiteX1" fmla="*/ 404578 w 727964"/>
                  <a:gd name="connsiteY1" fmla="*/ 37929 h 774265"/>
                  <a:gd name="connsiteX2" fmla="*/ 727964 w 727964"/>
                  <a:gd name="connsiteY2" fmla="*/ 381466 h 774265"/>
                  <a:gd name="connsiteX3" fmla="*/ 404578 w 727964"/>
                  <a:gd name="connsiteY3" fmla="*/ 725003 h 774265"/>
                  <a:gd name="connsiteX4" fmla="*/ 20866 w 727964"/>
                  <a:gd name="connsiteY4" fmla="*/ 721831 h 774265"/>
                  <a:gd name="connsiteX5" fmla="*/ 52617 w 727964"/>
                  <a:gd name="connsiteY5" fmla="*/ 28409 h 774265"/>
                  <a:gd name="connsiteX0" fmla="*/ 48043 w 723390"/>
                  <a:gd name="connsiteY0" fmla="*/ 28175 h 774031"/>
                  <a:gd name="connsiteX1" fmla="*/ 400004 w 723390"/>
                  <a:gd name="connsiteY1" fmla="*/ 37695 h 774031"/>
                  <a:gd name="connsiteX2" fmla="*/ 723390 w 723390"/>
                  <a:gd name="connsiteY2" fmla="*/ 381232 h 774031"/>
                  <a:gd name="connsiteX3" fmla="*/ 400004 w 723390"/>
                  <a:gd name="connsiteY3" fmla="*/ 724769 h 774031"/>
                  <a:gd name="connsiteX4" fmla="*/ 16292 w 723390"/>
                  <a:gd name="connsiteY4" fmla="*/ 721597 h 774031"/>
                  <a:gd name="connsiteX5" fmla="*/ 48043 w 723390"/>
                  <a:gd name="connsiteY5" fmla="*/ 28175 h 774031"/>
                  <a:gd name="connsiteX0" fmla="*/ 57181 w 732528"/>
                  <a:gd name="connsiteY0" fmla="*/ 28175 h 774031"/>
                  <a:gd name="connsiteX1" fmla="*/ 409142 w 732528"/>
                  <a:gd name="connsiteY1" fmla="*/ 37695 h 774031"/>
                  <a:gd name="connsiteX2" fmla="*/ 732528 w 732528"/>
                  <a:gd name="connsiteY2" fmla="*/ 381232 h 774031"/>
                  <a:gd name="connsiteX3" fmla="*/ 409142 w 732528"/>
                  <a:gd name="connsiteY3" fmla="*/ 724769 h 774031"/>
                  <a:gd name="connsiteX4" fmla="*/ 25430 w 732528"/>
                  <a:gd name="connsiteY4" fmla="*/ 721597 h 774031"/>
                  <a:gd name="connsiteX5" fmla="*/ 38475 w 732528"/>
                  <a:gd name="connsiteY5" fmla="*/ 368653 h 774031"/>
                  <a:gd name="connsiteX6" fmla="*/ 57181 w 732528"/>
                  <a:gd name="connsiteY6" fmla="*/ 28175 h 774031"/>
                  <a:gd name="connsiteX0" fmla="*/ 45620 w 720967"/>
                  <a:gd name="connsiteY0" fmla="*/ 26069 h 745543"/>
                  <a:gd name="connsiteX1" fmla="*/ 397581 w 720967"/>
                  <a:gd name="connsiteY1" fmla="*/ 35589 h 745543"/>
                  <a:gd name="connsiteX2" fmla="*/ 720967 w 720967"/>
                  <a:gd name="connsiteY2" fmla="*/ 379126 h 745543"/>
                  <a:gd name="connsiteX3" fmla="*/ 397581 w 720967"/>
                  <a:gd name="connsiteY3" fmla="*/ 722663 h 745543"/>
                  <a:gd name="connsiteX4" fmla="*/ 13869 w 720967"/>
                  <a:gd name="connsiteY4" fmla="*/ 719491 h 745543"/>
                  <a:gd name="connsiteX5" fmla="*/ 80889 w 720967"/>
                  <a:gd name="connsiteY5" fmla="*/ 382425 h 745543"/>
                  <a:gd name="connsiteX6" fmla="*/ 45620 w 720967"/>
                  <a:gd name="connsiteY6" fmla="*/ 26069 h 745543"/>
                  <a:gd name="connsiteX0" fmla="*/ 32920 w 720967"/>
                  <a:gd name="connsiteY0" fmla="*/ 34642 h 728716"/>
                  <a:gd name="connsiteX1" fmla="*/ 397581 w 720967"/>
                  <a:gd name="connsiteY1" fmla="*/ 18762 h 728716"/>
                  <a:gd name="connsiteX2" fmla="*/ 720967 w 720967"/>
                  <a:gd name="connsiteY2" fmla="*/ 362299 h 728716"/>
                  <a:gd name="connsiteX3" fmla="*/ 397581 w 720967"/>
                  <a:gd name="connsiteY3" fmla="*/ 705836 h 728716"/>
                  <a:gd name="connsiteX4" fmla="*/ 13869 w 720967"/>
                  <a:gd name="connsiteY4" fmla="*/ 702664 h 728716"/>
                  <a:gd name="connsiteX5" fmla="*/ 80889 w 720967"/>
                  <a:gd name="connsiteY5" fmla="*/ 365598 h 728716"/>
                  <a:gd name="connsiteX6" fmla="*/ 32920 w 720967"/>
                  <a:gd name="connsiteY6" fmla="*/ 34642 h 72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967" h="728716">
                    <a:moveTo>
                      <a:pt x="32920" y="34642"/>
                    </a:moveTo>
                    <a:cubicBezTo>
                      <a:pt x="85702" y="-23164"/>
                      <a:pt x="223111" y="5959"/>
                      <a:pt x="397581" y="18762"/>
                    </a:cubicBezTo>
                    <a:cubicBezTo>
                      <a:pt x="576182" y="18762"/>
                      <a:pt x="720967" y="172569"/>
                      <a:pt x="720967" y="362299"/>
                    </a:cubicBezTo>
                    <a:cubicBezTo>
                      <a:pt x="720967" y="552029"/>
                      <a:pt x="576182" y="705836"/>
                      <a:pt x="397581" y="705836"/>
                    </a:cubicBezTo>
                    <a:cubicBezTo>
                      <a:pt x="289786" y="705836"/>
                      <a:pt x="66651" y="759370"/>
                      <a:pt x="13869" y="702664"/>
                    </a:cubicBezTo>
                    <a:cubicBezTo>
                      <a:pt x="-38913" y="645958"/>
                      <a:pt x="75597" y="481168"/>
                      <a:pt x="80889" y="365598"/>
                    </a:cubicBezTo>
                    <a:cubicBezTo>
                      <a:pt x="86181" y="250028"/>
                      <a:pt x="-19862" y="92448"/>
                      <a:pt x="32920" y="34642"/>
                    </a:cubicBezTo>
                    <a:close/>
                  </a:path>
                </a:pathLst>
              </a:cu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200">
                  <a:solidFill>
                    <a:schemeClr val="tx1"/>
                  </a:soli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2CE6A796-3964-4630-B86E-801E261F9CB1}"/>
                  </a:ext>
                </a:extLst>
              </p:cNvPr>
              <p:cNvGrpSpPr/>
              <p:nvPr/>
            </p:nvGrpSpPr>
            <p:grpSpPr>
              <a:xfrm>
                <a:off x="9049397" y="3679697"/>
                <a:ext cx="843714" cy="922003"/>
                <a:chOff x="7480331" y="4348086"/>
                <a:chExt cx="144649" cy="158071"/>
              </a:xfrm>
              <a:solidFill>
                <a:schemeClr val="bg1"/>
              </a:solidFill>
            </p:grpSpPr>
            <p:sp>
              <p:nvSpPr>
                <p:cNvPr id="119" name="Oval 9">
                  <a:extLst>
                    <a:ext uri="{FF2B5EF4-FFF2-40B4-BE49-F238E27FC236}">
                      <a16:creationId xmlns:a16="http://schemas.microsoft.com/office/drawing/2014/main" id="{8939D726-E18B-4FC9-AED3-399FDF6F7705}"/>
                    </a:ext>
                  </a:extLst>
                </p:cNvPr>
                <p:cNvSpPr>
                  <a:spLocks noChangeArrowheads="1"/>
                </p:cNvSpPr>
                <p:nvPr/>
              </p:nvSpPr>
              <p:spPr bwMode="auto">
                <a:xfrm>
                  <a:off x="7502207" y="4348086"/>
                  <a:ext cx="99631" cy="86326"/>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 name="connsiteX0" fmla="*/ 664 w 581142"/>
                    <a:gd name="connsiteY0" fmla="*/ 213294 h 503636"/>
                    <a:gd name="connsiteX1" fmla="*/ 213764 w 581142"/>
                    <a:gd name="connsiteY1" fmla="*/ 30488 h 503636"/>
                    <a:gd name="connsiteX2" fmla="*/ 311314 w 581142"/>
                    <a:gd name="connsiteY2" fmla="*/ 29190 h 503636"/>
                    <a:gd name="connsiteX3" fmla="*/ 581142 w 581142"/>
                    <a:gd name="connsiteY3" fmla="*/ 213294 h 503636"/>
                    <a:gd name="connsiteX4" fmla="*/ 290903 w 581142"/>
                    <a:gd name="connsiteY4" fmla="*/ 503534 h 503636"/>
                    <a:gd name="connsiteX5" fmla="*/ 664 w 581142"/>
                    <a:gd name="connsiteY5" fmla="*/ 213294 h 50363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 name="connsiteX0" fmla="*/ 658 w 581136"/>
                    <a:gd name="connsiteY0" fmla="*/ 213294 h 503534"/>
                    <a:gd name="connsiteX1" fmla="*/ 213758 w 581136"/>
                    <a:gd name="connsiteY1" fmla="*/ 30488 h 503534"/>
                    <a:gd name="connsiteX2" fmla="*/ 311308 w 581136"/>
                    <a:gd name="connsiteY2" fmla="*/ 29190 h 503534"/>
                    <a:gd name="connsiteX3" fmla="*/ 581136 w 581136"/>
                    <a:gd name="connsiteY3" fmla="*/ 213294 h 503534"/>
                    <a:gd name="connsiteX4" fmla="*/ 290897 w 581136"/>
                    <a:gd name="connsiteY4" fmla="*/ 503534 h 503534"/>
                    <a:gd name="connsiteX5" fmla="*/ 658 w 581136"/>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36" h="503534">
                      <a:moveTo>
                        <a:pt x="658" y="213294"/>
                      </a:moveTo>
                      <a:cubicBezTo>
                        <a:pt x="9429" y="112825"/>
                        <a:pt x="165385" y="78861"/>
                        <a:pt x="213758" y="30488"/>
                      </a:cubicBezTo>
                      <a:cubicBezTo>
                        <a:pt x="262131" y="-17885"/>
                        <a:pt x="250078" y="-1278"/>
                        <a:pt x="311308" y="29190"/>
                      </a:cubicBezTo>
                      <a:cubicBezTo>
                        <a:pt x="372538" y="59658"/>
                        <a:pt x="581136" y="52999"/>
                        <a:pt x="581136" y="213294"/>
                      </a:cubicBezTo>
                      <a:cubicBezTo>
                        <a:pt x="581136" y="373589"/>
                        <a:pt x="511752" y="503534"/>
                        <a:pt x="290897" y="503534"/>
                      </a:cubicBezTo>
                      <a:cubicBezTo>
                        <a:pt x="70042" y="503534"/>
                        <a:pt x="-8113" y="313763"/>
                        <a:pt x="658" y="213294"/>
                      </a:cubicBezTo>
                      <a:close/>
                    </a:path>
                  </a:pathLst>
                </a:custGeom>
                <a:ln>
                  <a:headEnd/>
                  <a:tailEnd/>
                </a:ln>
                <a:extLst/>
              </p:spPr>
              <p:style>
                <a:lnRef idx="2">
                  <a:schemeClr val="accent3"/>
                </a:lnRef>
                <a:fillRef idx="1">
                  <a:schemeClr val="lt1"/>
                </a:fillRef>
                <a:effectRef idx="0">
                  <a:schemeClr val="accent3"/>
                </a:effectRef>
                <a:fontRef idx="minor">
                  <a:schemeClr val="dk1"/>
                </a:fontRef>
              </p:style>
              <p:txBody>
                <a:bodyPr vert="horz" wrap="square" lIns="93260" tIns="46630" rIns="93260" bIns="46630" numCol="1" anchor="t" anchorCtr="0" compatLnSpc="1">
                  <a:prstTxWarp prst="textNoShape">
                    <a:avLst/>
                  </a:prstTxWarp>
                </a:bodyPr>
                <a:lstStyle/>
                <a:p>
                  <a:pPr defTabSz="932597">
                    <a:defRPr/>
                  </a:pPr>
                  <a:endParaRPr lang="en-US" sz="2400">
                    <a:latin typeface="Segoe UI"/>
                  </a:endParaRPr>
                </a:p>
              </p:txBody>
            </p:sp>
            <p:sp>
              <p:nvSpPr>
                <p:cNvPr id="120" name="Freeform 10">
                  <a:extLst>
                    <a:ext uri="{FF2B5EF4-FFF2-40B4-BE49-F238E27FC236}">
                      <a16:creationId xmlns:a16="http://schemas.microsoft.com/office/drawing/2014/main" id="{05205D45-9E84-4435-969A-5878002A9523}"/>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ln>
                  <a:headEnd/>
                  <a:tailEnd/>
                </a:ln>
                <a:extLst/>
              </p:spPr>
              <p:style>
                <a:lnRef idx="2">
                  <a:schemeClr val="accent3"/>
                </a:lnRef>
                <a:fillRef idx="1">
                  <a:schemeClr val="lt1"/>
                </a:fillRef>
                <a:effectRef idx="0">
                  <a:schemeClr val="accent3"/>
                </a:effectRef>
                <a:fontRef idx="minor">
                  <a:schemeClr val="dk1"/>
                </a:fontRef>
              </p:style>
              <p:txBody>
                <a:bodyPr vert="horz" wrap="square" lIns="93260" tIns="46630" rIns="93260" bIns="46630" numCol="1" anchor="t" anchorCtr="0" compatLnSpc="1">
                  <a:prstTxWarp prst="textNoShape">
                    <a:avLst/>
                  </a:prstTxWarp>
                </a:bodyPr>
                <a:lstStyle/>
                <a:p>
                  <a:pPr defTabSz="932597">
                    <a:defRPr/>
                  </a:pPr>
                  <a:endParaRPr lang="en-US" sz="2400">
                    <a:latin typeface="Segoe UI"/>
                  </a:endParaRPr>
                </a:p>
              </p:txBody>
            </p:sp>
          </p:grpSp>
        </p:grpSp>
        <p:sp>
          <p:nvSpPr>
            <p:cNvPr id="114" name="Rounded Rectangle 442">
              <a:extLst>
                <a:ext uri="{FF2B5EF4-FFF2-40B4-BE49-F238E27FC236}">
                  <a16:creationId xmlns:a16="http://schemas.microsoft.com/office/drawing/2014/main" id="{51952DDC-54C7-4A6C-BA2E-7800EE9CD2DE}"/>
                </a:ext>
              </a:extLst>
            </p:cNvPr>
            <p:cNvSpPr/>
            <p:nvPr/>
          </p:nvSpPr>
          <p:spPr bwMode="auto">
            <a:xfrm>
              <a:off x="9067095" y="846868"/>
              <a:ext cx="43020" cy="30046"/>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200">
                <a:solidFill>
                  <a:schemeClr val="tx1"/>
                </a:solidFill>
                <a:latin typeface="Segoe UI"/>
                <a:ea typeface="Segoe UI" pitchFamily="34" charset="0"/>
                <a:cs typeface="Segoe UI" pitchFamily="34" charset="0"/>
              </a:endParaRPr>
            </a:p>
          </p:txBody>
        </p:sp>
        <p:sp>
          <p:nvSpPr>
            <p:cNvPr id="115" name="Rounded Rectangle 443">
              <a:extLst>
                <a:ext uri="{FF2B5EF4-FFF2-40B4-BE49-F238E27FC236}">
                  <a16:creationId xmlns:a16="http://schemas.microsoft.com/office/drawing/2014/main" id="{FAA24222-4D8F-471E-9086-304141A5B8A5}"/>
                </a:ext>
              </a:extLst>
            </p:cNvPr>
            <p:cNvSpPr/>
            <p:nvPr/>
          </p:nvSpPr>
          <p:spPr bwMode="auto">
            <a:xfrm>
              <a:off x="9124249" y="846868"/>
              <a:ext cx="43020" cy="30046"/>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200">
                <a:solidFill>
                  <a:schemeClr val="tx1"/>
                </a:solidFill>
                <a:latin typeface="Segoe UI"/>
                <a:ea typeface="Segoe UI" pitchFamily="34" charset="0"/>
                <a:cs typeface="Segoe UI" pitchFamily="34" charset="0"/>
              </a:endParaRPr>
            </a:p>
          </p:txBody>
        </p:sp>
        <p:sp>
          <p:nvSpPr>
            <p:cNvPr id="116" name="Freeform 444">
              <a:extLst>
                <a:ext uri="{FF2B5EF4-FFF2-40B4-BE49-F238E27FC236}">
                  <a16:creationId xmlns:a16="http://schemas.microsoft.com/office/drawing/2014/main" id="{4B597123-C51E-4D00-B56B-ECEFAB8F2889}"/>
                </a:ext>
              </a:extLst>
            </p:cNvPr>
            <p:cNvSpPr/>
            <p:nvPr/>
          </p:nvSpPr>
          <p:spPr bwMode="auto">
            <a:xfrm>
              <a:off x="9053802" y="843363"/>
              <a:ext cx="127872" cy="4341"/>
            </a:xfrm>
            <a:custGeom>
              <a:avLst/>
              <a:gdLst>
                <a:gd name="connsiteX0" fmla="*/ 0 w 701675"/>
                <a:gd name="connsiteY0" fmla="*/ 3175 h 69850"/>
                <a:gd name="connsiteX1" fmla="*/ 66675 w 701675"/>
                <a:gd name="connsiteY1" fmla="*/ 69850 h 69850"/>
                <a:gd name="connsiteX2" fmla="*/ 631825 w 701675"/>
                <a:gd name="connsiteY2" fmla="*/ 69850 h 69850"/>
                <a:gd name="connsiteX3" fmla="*/ 701675 w 701675"/>
                <a:gd name="connsiteY3" fmla="*/ 0 h 69850"/>
              </a:gdLst>
              <a:ahLst/>
              <a:cxnLst>
                <a:cxn ang="0">
                  <a:pos x="connsiteX0" y="connsiteY0"/>
                </a:cxn>
                <a:cxn ang="0">
                  <a:pos x="connsiteX1" y="connsiteY1"/>
                </a:cxn>
                <a:cxn ang="0">
                  <a:pos x="connsiteX2" y="connsiteY2"/>
                </a:cxn>
                <a:cxn ang="0">
                  <a:pos x="connsiteX3" y="connsiteY3"/>
                </a:cxn>
              </a:cxnLst>
              <a:rect l="l" t="t" r="r" b="b"/>
              <a:pathLst>
                <a:path w="701675" h="69850">
                  <a:moveTo>
                    <a:pt x="0" y="3175"/>
                  </a:moveTo>
                  <a:lnTo>
                    <a:pt x="66675" y="69850"/>
                  </a:lnTo>
                  <a:lnTo>
                    <a:pt x="631825" y="69850"/>
                  </a:lnTo>
                  <a:lnTo>
                    <a:pt x="701675" y="0"/>
                  </a:lnTo>
                </a:path>
              </a:pathLst>
            </a:cu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US" sz="2400">
                <a:solidFill>
                  <a:schemeClr val="tx1"/>
                </a:solidFill>
                <a:latin typeface="Segoe UI"/>
              </a:endParaRPr>
            </a:p>
          </p:txBody>
        </p:sp>
      </p:grpSp>
      <p:sp>
        <p:nvSpPr>
          <p:cNvPr id="5" name="Smiley Face 4">
            <a:extLst>
              <a:ext uri="{FF2B5EF4-FFF2-40B4-BE49-F238E27FC236}">
                <a16:creationId xmlns:a16="http://schemas.microsoft.com/office/drawing/2014/main" id="{FA7903ED-FF53-44B1-9BE1-570B42737B81}"/>
              </a:ext>
            </a:extLst>
          </p:cNvPr>
          <p:cNvSpPr/>
          <p:nvPr/>
        </p:nvSpPr>
        <p:spPr bwMode="auto">
          <a:xfrm>
            <a:off x="8233088" y="2136958"/>
            <a:ext cx="299639" cy="299639"/>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914400" stroke="0" extrusionOk="0">
                <a:moveTo>
                  <a:pt x="0" y="457200"/>
                </a:moveTo>
                <a:cubicBezTo>
                  <a:pt x="0" y="204695"/>
                  <a:pt x="204695" y="0"/>
                  <a:pt x="457200" y="0"/>
                </a:cubicBezTo>
                <a:cubicBezTo>
                  <a:pt x="709705" y="0"/>
                  <a:pt x="914400" y="204695"/>
                  <a:pt x="914400" y="457200"/>
                </a:cubicBezTo>
                <a:cubicBezTo>
                  <a:pt x="914400" y="709705"/>
                  <a:pt x="709705" y="914400"/>
                  <a:pt x="457200" y="914400"/>
                </a:cubicBezTo>
                <a:cubicBezTo>
                  <a:pt x="204695" y="914400"/>
                  <a:pt x="0" y="709705"/>
                  <a:pt x="0" y="457200"/>
                </a:cubicBezTo>
                <a:close/>
              </a:path>
              <a:path w="914400" h="914400" fill="darkenLess" extrusionOk="0">
                <a:moveTo>
                  <a:pt x="263102" y="320463"/>
                </a:moveTo>
                <a:cubicBezTo>
                  <a:pt x="263102" y="294160"/>
                  <a:pt x="284424" y="272838"/>
                  <a:pt x="310727" y="272838"/>
                </a:cubicBezTo>
                <a:cubicBezTo>
                  <a:pt x="337030" y="272838"/>
                  <a:pt x="358352" y="294160"/>
                  <a:pt x="358352" y="320463"/>
                </a:cubicBezTo>
                <a:cubicBezTo>
                  <a:pt x="358352" y="346766"/>
                  <a:pt x="337030" y="368088"/>
                  <a:pt x="310727" y="368088"/>
                </a:cubicBezTo>
                <a:cubicBezTo>
                  <a:pt x="284424" y="368088"/>
                  <a:pt x="263102" y="346766"/>
                  <a:pt x="263102" y="320463"/>
                </a:cubicBezTo>
                <a:moveTo>
                  <a:pt x="556048" y="320463"/>
                </a:moveTo>
                <a:cubicBezTo>
                  <a:pt x="556048" y="294160"/>
                  <a:pt x="577370" y="272838"/>
                  <a:pt x="603673" y="272838"/>
                </a:cubicBezTo>
                <a:cubicBezTo>
                  <a:pt x="629976" y="272838"/>
                  <a:pt x="651298" y="294160"/>
                  <a:pt x="651298" y="320463"/>
                </a:cubicBezTo>
                <a:cubicBezTo>
                  <a:pt x="651298" y="346766"/>
                  <a:pt x="629976" y="368088"/>
                  <a:pt x="603673" y="368088"/>
                </a:cubicBezTo>
                <a:cubicBezTo>
                  <a:pt x="577370" y="368088"/>
                  <a:pt x="556048" y="346766"/>
                  <a:pt x="556048" y="320463"/>
                </a:cubicBezTo>
              </a:path>
              <a:path w="914400" h="914400" fill="none" extrusionOk="0">
                <a:moveTo>
                  <a:pt x="201838" y="583538"/>
                </a:moveTo>
                <a:cubicBezTo>
                  <a:pt x="252912" y="750761"/>
                  <a:pt x="677129" y="760028"/>
                  <a:pt x="722059" y="586058"/>
                </a:cubicBezTo>
              </a:path>
              <a:path w="914400" h="914400" fill="none">
                <a:moveTo>
                  <a:pt x="0" y="457200"/>
                </a:moveTo>
                <a:cubicBezTo>
                  <a:pt x="0" y="204695"/>
                  <a:pt x="204695" y="0"/>
                  <a:pt x="457200" y="0"/>
                </a:cubicBezTo>
                <a:cubicBezTo>
                  <a:pt x="709705" y="0"/>
                  <a:pt x="914400" y="204695"/>
                  <a:pt x="914400" y="457200"/>
                </a:cubicBezTo>
                <a:cubicBezTo>
                  <a:pt x="914400" y="709705"/>
                  <a:pt x="709705" y="914400"/>
                  <a:pt x="457200" y="914400"/>
                </a:cubicBezTo>
                <a:cubicBezTo>
                  <a:pt x="204695" y="914400"/>
                  <a:pt x="0" y="709705"/>
                  <a:pt x="0" y="457200"/>
                </a:cubicBezTo>
                <a:close/>
              </a:path>
            </a:pathLst>
          </a:cu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800">
              <a:solidFill>
                <a:schemeClr val="tx1"/>
              </a:solidFill>
              <a:latin typeface="Segoe UI"/>
              <a:ea typeface="Segoe UI" pitchFamily="34" charset="0"/>
              <a:cs typeface="Segoe UI" pitchFamily="34" charset="0"/>
            </a:endParaRPr>
          </a:p>
        </p:txBody>
      </p:sp>
      <p:sp>
        <p:nvSpPr>
          <p:cNvPr id="187" name="TextBox 186">
            <a:extLst>
              <a:ext uri="{FF2B5EF4-FFF2-40B4-BE49-F238E27FC236}">
                <a16:creationId xmlns:a16="http://schemas.microsoft.com/office/drawing/2014/main" id="{18815C42-C69E-4AFB-810C-6B9DECA49B9B}"/>
              </a:ext>
            </a:extLst>
          </p:cNvPr>
          <p:cNvSpPr txBox="1"/>
          <p:nvPr/>
        </p:nvSpPr>
        <p:spPr>
          <a:xfrm>
            <a:off x="2450721" y="2481368"/>
            <a:ext cx="2028653" cy="340392"/>
          </a:xfrm>
          <a:prstGeom prst="rect">
            <a:avLst/>
          </a:prstGeom>
          <a:noFill/>
        </p:spPr>
        <p:txBody>
          <a:bodyPr wrap="none" lIns="93260" tIns="46630" rIns="93260" bIns="46630" rtlCol="0">
            <a:spAutoFit/>
          </a:bodyPr>
          <a:lstStyle/>
          <a:p>
            <a:pPr algn="ctr" defTabSz="932597">
              <a:spcAft>
                <a:spcPts val="1224"/>
              </a:spcAft>
              <a:defRPr/>
            </a:pPr>
            <a:r>
              <a:rPr lang="en-US" sz="1600">
                <a:latin typeface="Segoe UI"/>
              </a:rPr>
              <a:t>Key Phrase extraction </a:t>
            </a:r>
          </a:p>
        </p:txBody>
      </p:sp>
      <p:sp>
        <p:nvSpPr>
          <p:cNvPr id="188" name="TextBox 187">
            <a:extLst>
              <a:ext uri="{FF2B5EF4-FFF2-40B4-BE49-F238E27FC236}">
                <a16:creationId xmlns:a16="http://schemas.microsoft.com/office/drawing/2014/main" id="{2EF22189-6736-4E00-90AE-0FC174906C01}"/>
              </a:ext>
            </a:extLst>
          </p:cNvPr>
          <p:cNvSpPr txBox="1"/>
          <p:nvPr/>
        </p:nvSpPr>
        <p:spPr>
          <a:xfrm>
            <a:off x="4782557" y="2481368"/>
            <a:ext cx="2362526" cy="340392"/>
          </a:xfrm>
          <a:prstGeom prst="rect">
            <a:avLst/>
          </a:prstGeom>
          <a:noFill/>
        </p:spPr>
        <p:txBody>
          <a:bodyPr wrap="none" lIns="93260" tIns="46630" rIns="93260" bIns="46630" rtlCol="0">
            <a:spAutoFit/>
          </a:bodyPr>
          <a:lstStyle/>
          <a:p>
            <a:pPr algn="ctr" defTabSz="932597">
              <a:spcAft>
                <a:spcPts val="1224"/>
              </a:spcAft>
              <a:defRPr/>
            </a:pPr>
            <a:r>
              <a:rPr lang="en-US" sz="1600">
                <a:latin typeface="Segoe UI"/>
              </a:rPr>
              <a:t>Location entity extraction </a:t>
            </a:r>
          </a:p>
        </p:txBody>
      </p:sp>
      <p:sp>
        <p:nvSpPr>
          <p:cNvPr id="189" name="TextBox 188">
            <a:extLst>
              <a:ext uri="{FF2B5EF4-FFF2-40B4-BE49-F238E27FC236}">
                <a16:creationId xmlns:a16="http://schemas.microsoft.com/office/drawing/2014/main" id="{195DD90A-FBD9-43A8-A095-DD11D76379E8}"/>
              </a:ext>
            </a:extLst>
          </p:cNvPr>
          <p:cNvSpPr txBox="1"/>
          <p:nvPr/>
        </p:nvSpPr>
        <p:spPr>
          <a:xfrm>
            <a:off x="7512564" y="2481368"/>
            <a:ext cx="1740690" cy="340392"/>
          </a:xfrm>
          <a:prstGeom prst="rect">
            <a:avLst/>
          </a:prstGeom>
          <a:noFill/>
        </p:spPr>
        <p:txBody>
          <a:bodyPr wrap="none" lIns="93260" tIns="46630" rIns="93260" bIns="46630" rtlCol="0">
            <a:spAutoFit/>
          </a:bodyPr>
          <a:lstStyle/>
          <a:p>
            <a:pPr algn="ctr" defTabSz="932597">
              <a:spcAft>
                <a:spcPts val="1224"/>
              </a:spcAft>
              <a:defRPr/>
            </a:pPr>
            <a:r>
              <a:rPr lang="en-US" sz="1600">
                <a:latin typeface="Segoe UI"/>
              </a:rPr>
              <a:t>Sentiment analysis</a:t>
            </a:r>
          </a:p>
        </p:txBody>
      </p:sp>
      <p:sp>
        <p:nvSpPr>
          <p:cNvPr id="190" name="TextBox 189">
            <a:extLst>
              <a:ext uri="{FF2B5EF4-FFF2-40B4-BE49-F238E27FC236}">
                <a16:creationId xmlns:a16="http://schemas.microsoft.com/office/drawing/2014/main" id="{66C5C4AE-49F5-44FD-B2B4-764D20E191E1}"/>
              </a:ext>
            </a:extLst>
          </p:cNvPr>
          <p:cNvSpPr txBox="1"/>
          <p:nvPr/>
        </p:nvSpPr>
        <p:spPr>
          <a:xfrm>
            <a:off x="2338070" y="3479158"/>
            <a:ext cx="2253953" cy="586613"/>
          </a:xfrm>
          <a:prstGeom prst="rect">
            <a:avLst/>
          </a:prstGeom>
          <a:noFill/>
        </p:spPr>
        <p:txBody>
          <a:bodyPr wrap="square" lIns="93260" tIns="46630" rIns="93260" bIns="46630" rtlCol="0">
            <a:spAutoFit/>
          </a:bodyPr>
          <a:lstStyle/>
          <a:p>
            <a:pPr algn="ctr" defTabSz="932597">
              <a:spcAft>
                <a:spcPts val="1224"/>
              </a:spcAft>
              <a:defRPr/>
            </a:pPr>
            <a:r>
              <a:rPr lang="en-US" sz="1600">
                <a:latin typeface="Segoe UI"/>
              </a:rPr>
              <a:t>Organization entity extraction</a:t>
            </a:r>
          </a:p>
        </p:txBody>
      </p:sp>
      <p:sp>
        <p:nvSpPr>
          <p:cNvPr id="191" name="TextBox 190">
            <a:extLst>
              <a:ext uri="{FF2B5EF4-FFF2-40B4-BE49-F238E27FC236}">
                <a16:creationId xmlns:a16="http://schemas.microsoft.com/office/drawing/2014/main" id="{BF50FFFD-F2B8-43E9-BB81-E27EC6CE30BB}"/>
              </a:ext>
            </a:extLst>
          </p:cNvPr>
          <p:cNvSpPr txBox="1"/>
          <p:nvPr/>
        </p:nvSpPr>
        <p:spPr>
          <a:xfrm>
            <a:off x="4998229" y="3479158"/>
            <a:ext cx="1931178" cy="586613"/>
          </a:xfrm>
          <a:prstGeom prst="rect">
            <a:avLst/>
          </a:prstGeom>
          <a:noFill/>
        </p:spPr>
        <p:txBody>
          <a:bodyPr wrap="square" lIns="93260" tIns="46630" rIns="93260" bIns="46630" rtlCol="0">
            <a:spAutoFit/>
          </a:bodyPr>
          <a:lstStyle/>
          <a:p>
            <a:pPr algn="ctr" defTabSz="932597">
              <a:spcAft>
                <a:spcPts val="1224"/>
              </a:spcAft>
              <a:defRPr/>
            </a:pPr>
            <a:r>
              <a:rPr lang="en-US" sz="1600">
                <a:latin typeface="Segoe UI"/>
              </a:rPr>
              <a:t>Persons entity extraction</a:t>
            </a:r>
          </a:p>
        </p:txBody>
      </p:sp>
      <p:sp>
        <p:nvSpPr>
          <p:cNvPr id="192" name="TextBox 191">
            <a:extLst>
              <a:ext uri="{FF2B5EF4-FFF2-40B4-BE49-F238E27FC236}">
                <a16:creationId xmlns:a16="http://schemas.microsoft.com/office/drawing/2014/main" id="{6341C792-31CA-4CAC-947A-8E2F1E92C68C}"/>
              </a:ext>
            </a:extLst>
          </p:cNvPr>
          <p:cNvSpPr txBox="1"/>
          <p:nvPr/>
        </p:nvSpPr>
        <p:spPr>
          <a:xfrm>
            <a:off x="7472104" y="3479158"/>
            <a:ext cx="1821610" cy="340392"/>
          </a:xfrm>
          <a:prstGeom prst="rect">
            <a:avLst/>
          </a:prstGeom>
          <a:noFill/>
        </p:spPr>
        <p:txBody>
          <a:bodyPr wrap="none" lIns="93260" tIns="46630" rIns="93260" bIns="46630" rtlCol="0">
            <a:spAutoFit/>
          </a:bodyPr>
          <a:lstStyle/>
          <a:p>
            <a:pPr algn="ctr" defTabSz="932597">
              <a:spcAft>
                <a:spcPts val="1224"/>
              </a:spcAft>
              <a:defRPr/>
            </a:pPr>
            <a:r>
              <a:rPr lang="en-US" sz="1600">
                <a:latin typeface="Segoe UI"/>
              </a:rPr>
              <a:t>Language detection</a:t>
            </a:r>
          </a:p>
        </p:txBody>
      </p:sp>
      <p:sp>
        <p:nvSpPr>
          <p:cNvPr id="193" name="TextBox 192">
            <a:extLst>
              <a:ext uri="{FF2B5EF4-FFF2-40B4-BE49-F238E27FC236}">
                <a16:creationId xmlns:a16="http://schemas.microsoft.com/office/drawing/2014/main" id="{A5B72E17-FF5C-4839-8C8D-9F7158FE63F9}"/>
              </a:ext>
            </a:extLst>
          </p:cNvPr>
          <p:cNvSpPr txBox="1"/>
          <p:nvPr/>
        </p:nvSpPr>
        <p:spPr>
          <a:xfrm>
            <a:off x="2761319" y="4476948"/>
            <a:ext cx="1407458" cy="340392"/>
          </a:xfrm>
          <a:prstGeom prst="rect">
            <a:avLst/>
          </a:prstGeom>
          <a:noFill/>
        </p:spPr>
        <p:txBody>
          <a:bodyPr wrap="none" lIns="93260" tIns="46630" rIns="93260" bIns="46630" rtlCol="0">
            <a:spAutoFit/>
          </a:bodyPr>
          <a:lstStyle/>
          <a:p>
            <a:pPr algn="ctr" defTabSz="932597">
              <a:spcAft>
                <a:spcPts val="1224"/>
              </a:spcAft>
              <a:defRPr/>
            </a:pPr>
            <a:r>
              <a:rPr lang="en-US" sz="1600">
                <a:latin typeface="Segoe UI"/>
              </a:rPr>
              <a:t>Face detection</a:t>
            </a:r>
          </a:p>
        </p:txBody>
      </p:sp>
      <p:sp>
        <p:nvSpPr>
          <p:cNvPr id="194" name="TextBox 193">
            <a:extLst>
              <a:ext uri="{FF2B5EF4-FFF2-40B4-BE49-F238E27FC236}">
                <a16:creationId xmlns:a16="http://schemas.microsoft.com/office/drawing/2014/main" id="{51C976F7-ABA6-414E-AF7C-378E1BE6C6C8}"/>
              </a:ext>
            </a:extLst>
          </p:cNvPr>
          <p:cNvSpPr txBox="1"/>
          <p:nvPr/>
        </p:nvSpPr>
        <p:spPr>
          <a:xfrm>
            <a:off x="4998224" y="4476948"/>
            <a:ext cx="1931191" cy="340392"/>
          </a:xfrm>
          <a:prstGeom prst="rect">
            <a:avLst/>
          </a:prstGeom>
          <a:noFill/>
        </p:spPr>
        <p:txBody>
          <a:bodyPr wrap="none" lIns="93260" tIns="46630" rIns="93260" bIns="46630" rtlCol="0">
            <a:spAutoFit/>
          </a:bodyPr>
          <a:lstStyle/>
          <a:p>
            <a:pPr algn="ctr" defTabSz="932597">
              <a:spcAft>
                <a:spcPts val="1224"/>
              </a:spcAft>
              <a:defRPr/>
            </a:pPr>
            <a:r>
              <a:rPr lang="en-US" sz="1600">
                <a:latin typeface="Segoe UI"/>
              </a:rPr>
              <a:t>Celebrity recognition</a:t>
            </a:r>
          </a:p>
        </p:txBody>
      </p:sp>
      <p:sp>
        <p:nvSpPr>
          <p:cNvPr id="195" name="TextBox 194">
            <a:extLst>
              <a:ext uri="{FF2B5EF4-FFF2-40B4-BE49-F238E27FC236}">
                <a16:creationId xmlns:a16="http://schemas.microsoft.com/office/drawing/2014/main" id="{27C11887-C72C-4379-B24D-4AE8890EDEFF}"/>
              </a:ext>
            </a:extLst>
          </p:cNvPr>
          <p:cNvSpPr txBox="1"/>
          <p:nvPr/>
        </p:nvSpPr>
        <p:spPr>
          <a:xfrm>
            <a:off x="7706206" y="4476948"/>
            <a:ext cx="1353404" cy="340392"/>
          </a:xfrm>
          <a:prstGeom prst="rect">
            <a:avLst/>
          </a:prstGeom>
          <a:noFill/>
        </p:spPr>
        <p:txBody>
          <a:bodyPr wrap="none" lIns="93260" tIns="46630" rIns="93260" bIns="46630" rtlCol="0">
            <a:spAutoFit/>
          </a:bodyPr>
          <a:lstStyle/>
          <a:p>
            <a:pPr algn="ctr" defTabSz="932597">
              <a:spcAft>
                <a:spcPts val="1224"/>
              </a:spcAft>
              <a:defRPr/>
            </a:pPr>
            <a:r>
              <a:rPr lang="en-US" sz="1600">
                <a:latin typeface="Segoe UI"/>
              </a:rPr>
              <a:t>Tag extraction</a:t>
            </a:r>
          </a:p>
        </p:txBody>
      </p:sp>
      <p:sp>
        <p:nvSpPr>
          <p:cNvPr id="196" name="TextBox 195">
            <a:extLst>
              <a:ext uri="{FF2B5EF4-FFF2-40B4-BE49-F238E27FC236}">
                <a16:creationId xmlns:a16="http://schemas.microsoft.com/office/drawing/2014/main" id="{6AD3E540-0E8C-4E87-8CB2-A7A23010D729}"/>
              </a:ext>
            </a:extLst>
          </p:cNvPr>
          <p:cNvSpPr txBox="1"/>
          <p:nvPr/>
        </p:nvSpPr>
        <p:spPr>
          <a:xfrm>
            <a:off x="2834415" y="5474738"/>
            <a:ext cx="1261264" cy="340392"/>
          </a:xfrm>
          <a:prstGeom prst="rect">
            <a:avLst/>
          </a:prstGeom>
          <a:noFill/>
        </p:spPr>
        <p:txBody>
          <a:bodyPr wrap="none" lIns="93260" tIns="46630" rIns="93260" bIns="46630" rtlCol="0">
            <a:spAutoFit/>
          </a:bodyPr>
          <a:lstStyle/>
          <a:p>
            <a:pPr algn="ctr" defTabSz="932597">
              <a:spcAft>
                <a:spcPts val="1224"/>
              </a:spcAft>
              <a:defRPr/>
            </a:pPr>
            <a:r>
              <a:rPr lang="en-US" sz="1600">
                <a:latin typeface="Segoe UI"/>
              </a:rPr>
              <a:t>Custom skills</a:t>
            </a:r>
          </a:p>
        </p:txBody>
      </p:sp>
      <p:sp>
        <p:nvSpPr>
          <p:cNvPr id="197" name="TextBox 196">
            <a:extLst>
              <a:ext uri="{FF2B5EF4-FFF2-40B4-BE49-F238E27FC236}">
                <a16:creationId xmlns:a16="http://schemas.microsoft.com/office/drawing/2014/main" id="{1EDE99F7-74B0-465A-B766-7764CB69C15A}"/>
              </a:ext>
            </a:extLst>
          </p:cNvPr>
          <p:cNvSpPr txBox="1"/>
          <p:nvPr/>
        </p:nvSpPr>
        <p:spPr>
          <a:xfrm>
            <a:off x="5035317" y="5474738"/>
            <a:ext cx="1857003" cy="340392"/>
          </a:xfrm>
          <a:prstGeom prst="rect">
            <a:avLst/>
          </a:prstGeom>
          <a:noFill/>
        </p:spPr>
        <p:txBody>
          <a:bodyPr wrap="none" lIns="93260" tIns="46630" rIns="93260" bIns="46630" rtlCol="0">
            <a:spAutoFit/>
          </a:bodyPr>
          <a:lstStyle/>
          <a:p>
            <a:pPr algn="ctr" defTabSz="932597">
              <a:spcAft>
                <a:spcPts val="1224"/>
              </a:spcAft>
              <a:defRPr/>
            </a:pPr>
            <a:r>
              <a:rPr lang="en-US" sz="1600">
                <a:latin typeface="Segoe UI"/>
              </a:rPr>
              <a:t>Landmark detection</a:t>
            </a:r>
          </a:p>
        </p:txBody>
      </p:sp>
      <p:sp>
        <p:nvSpPr>
          <p:cNvPr id="198" name="TextBox 197">
            <a:extLst>
              <a:ext uri="{FF2B5EF4-FFF2-40B4-BE49-F238E27FC236}">
                <a16:creationId xmlns:a16="http://schemas.microsoft.com/office/drawing/2014/main" id="{6ACC12A4-8484-47EA-AED9-6F4DFAA128F2}"/>
              </a:ext>
            </a:extLst>
          </p:cNvPr>
          <p:cNvSpPr txBox="1"/>
          <p:nvPr/>
        </p:nvSpPr>
        <p:spPr>
          <a:xfrm>
            <a:off x="7303083" y="5474738"/>
            <a:ext cx="2159650" cy="340392"/>
          </a:xfrm>
          <a:prstGeom prst="rect">
            <a:avLst/>
          </a:prstGeom>
          <a:noFill/>
        </p:spPr>
        <p:txBody>
          <a:bodyPr wrap="none" lIns="93260" tIns="46630" rIns="93260" bIns="46630" rtlCol="0">
            <a:spAutoFit/>
          </a:bodyPr>
          <a:lstStyle/>
          <a:p>
            <a:pPr algn="ctr" defTabSz="932597">
              <a:spcAft>
                <a:spcPts val="1224"/>
              </a:spcAft>
              <a:defRPr/>
            </a:pPr>
            <a:r>
              <a:rPr lang="en-US" sz="1600">
                <a:latin typeface="Segoe UI"/>
              </a:rPr>
              <a:t>Printed text recognition</a:t>
            </a:r>
          </a:p>
        </p:txBody>
      </p:sp>
      <p:grpSp>
        <p:nvGrpSpPr>
          <p:cNvPr id="210" name="Group 209">
            <a:extLst>
              <a:ext uri="{FF2B5EF4-FFF2-40B4-BE49-F238E27FC236}">
                <a16:creationId xmlns:a16="http://schemas.microsoft.com/office/drawing/2014/main" id="{2544D74F-1E97-42D5-9D68-629DA17AA53E}"/>
              </a:ext>
            </a:extLst>
          </p:cNvPr>
          <p:cNvGrpSpPr/>
          <p:nvPr/>
        </p:nvGrpSpPr>
        <p:grpSpPr>
          <a:xfrm>
            <a:off x="8270995" y="4179982"/>
            <a:ext cx="223825" cy="264792"/>
            <a:chOff x="10049477" y="4977630"/>
            <a:chExt cx="667988" cy="790257"/>
          </a:xfrm>
        </p:grpSpPr>
        <p:cxnSp>
          <p:nvCxnSpPr>
            <p:cNvPr id="200" name="Straight Connector 199">
              <a:extLst>
                <a:ext uri="{FF2B5EF4-FFF2-40B4-BE49-F238E27FC236}">
                  <a16:creationId xmlns:a16="http://schemas.microsoft.com/office/drawing/2014/main" id="{B198C796-477E-4D8D-8679-48CC019B6609}"/>
                </a:ext>
              </a:extLst>
            </p:cNvPr>
            <p:cNvCxnSpPr>
              <a:cxnSpLocks/>
            </p:cNvCxnSpPr>
            <p:nvPr/>
          </p:nvCxnSpPr>
          <p:spPr>
            <a:xfrm flipH="1">
              <a:off x="10182650" y="4977630"/>
              <a:ext cx="163287" cy="790257"/>
            </a:xfrm>
            <a:prstGeom prst="line">
              <a:avLst/>
            </a:prstGeom>
            <a:ln>
              <a:headEnd/>
              <a:tailEnd/>
            </a:ln>
            <a:extLst>
              <a:ext uri="{909E8E84-426E-40DD-AFC4-6F175D3DCCD1}">
                <a14:hiddenFill xmlns:a14="http://schemas.microsoft.com/office/drawing/2010/main">
                  <a:solidFill>
                    <a:srgbClr val="FFFFFF"/>
                  </a:solidFill>
                </a14:hiddenFill>
              </a:ext>
            </a:extLst>
          </p:spPr>
          <p:style>
            <a:lnRef idx="1">
              <a:schemeClr val="accent3"/>
            </a:lnRef>
            <a:fillRef idx="0">
              <a:schemeClr val="accent3"/>
            </a:fillRef>
            <a:effectRef idx="0">
              <a:schemeClr val="accent3"/>
            </a:effectRef>
            <a:fontRef idx="minor">
              <a:schemeClr val="tx1"/>
            </a:fontRef>
          </p:style>
        </p:cxnSp>
        <p:cxnSp>
          <p:nvCxnSpPr>
            <p:cNvPr id="205" name="Straight Connector 204">
              <a:extLst>
                <a:ext uri="{FF2B5EF4-FFF2-40B4-BE49-F238E27FC236}">
                  <a16:creationId xmlns:a16="http://schemas.microsoft.com/office/drawing/2014/main" id="{3AF515DA-B8D7-44FB-8830-97E21BB7388D}"/>
                </a:ext>
              </a:extLst>
            </p:cNvPr>
            <p:cNvCxnSpPr>
              <a:cxnSpLocks/>
            </p:cNvCxnSpPr>
            <p:nvPr/>
          </p:nvCxnSpPr>
          <p:spPr>
            <a:xfrm flipH="1">
              <a:off x="10425938" y="4977630"/>
              <a:ext cx="163287" cy="790257"/>
            </a:xfrm>
            <a:prstGeom prst="line">
              <a:avLst/>
            </a:prstGeom>
            <a:ln>
              <a:headEnd/>
              <a:tailEnd/>
            </a:ln>
            <a:extLst>
              <a:ext uri="{909E8E84-426E-40DD-AFC4-6F175D3DCCD1}">
                <a14:hiddenFill xmlns:a14="http://schemas.microsoft.com/office/drawing/2010/main">
                  <a:solidFill>
                    <a:srgbClr val="FFFFFF"/>
                  </a:solidFill>
                </a14:hiddenFill>
              </a:ext>
            </a:extLst>
          </p:spPr>
          <p:style>
            <a:lnRef idx="1">
              <a:schemeClr val="accent3"/>
            </a:lnRef>
            <a:fillRef idx="0">
              <a:schemeClr val="accent3"/>
            </a:fillRef>
            <a:effectRef idx="0">
              <a:schemeClr val="accent3"/>
            </a:effectRef>
            <a:fontRef idx="minor">
              <a:schemeClr val="tx1"/>
            </a:fontRef>
          </p:style>
        </p:cxnSp>
        <p:cxnSp>
          <p:nvCxnSpPr>
            <p:cNvPr id="207" name="Straight Connector 206">
              <a:extLst>
                <a:ext uri="{FF2B5EF4-FFF2-40B4-BE49-F238E27FC236}">
                  <a16:creationId xmlns:a16="http://schemas.microsoft.com/office/drawing/2014/main" id="{D857B08E-A8B9-4AE9-B625-2F6E99C426D4}"/>
                </a:ext>
              </a:extLst>
            </p:cNvPr>
            <p:cNvCxnSpPr/>
            <p:nvPr/>
          </p:nvCxnSpPr>
          <p:spPr>
            <a:xfrm>
              <a:off x="10098428" y="5250543"/>
              <a:ext cx="619037" cy="0"/>
            </a:xfrm>
            <a:prstGeom prst="line">
              <a:avLst/>
            </a:prstGeom>
            <a:ln>
              <a:headEnd/>
              <a:tailEnd/>
            </a:ln>
            <a:extLst>
              <a:ext uri="{909E8E84-426E-40DD-AFC4-6F175D3DCCD1}">
                <a14:hiddenFill xmlns:a14="http://schemas.microsoft.com/office/drawing/2010/main">
                  <a:solidFill>
                    <a:srgbClr val="FFFFFF"/>
                  </a:solidFill>
                </a14:hiddenFill>
              </a:ext>
            </a:extLst>
          </p:spPr>
          <p:style>
            <a:lnRef idx="1">
              <a:schemeClr val="accent3"/>
            </a:lnRef>
            <a:fillRef idx="0">
              <a:schemeClr val="accent3"/>
            </a:fillRef>
            <a:effectRef idx="0">
              <a:schemeClr val="accent3"/>
            </a:effectRef>
            <a:fontRef idx="minor">
              <a:schemeClr val="tx1"/>
            </a:fontRef>
          </p:style>
        </p:cxnSp>
        <p:cxnSp>
          <p:nvCxnSpPr>
            <p:cNvPr id="208" name="Straight Connector 207">
              <a:extLst>
                <a:ext uri="{FF2B5EF4-FFF2-40B4-BE49-F238E27FC236}">
                  <a16:creationId xmlns:a16="http://schemas.microsoft.com/office/drawing/2014/main" id="{2620BF9C-28A9-4C7B-81B0-4310CD18917A}"/>
                </a:ext>
              </a:extLst>
            </p:cNvPr>
            <p:cNvCxnSpPr/>
            <p:nvPr/>
          </p:nvCxnSpPr>
          <p:spPr>
            <a:xfrm>
              <a:off x="10049477" y="5501256"/>
              <a:ext cx="619037" cy="0"/>
            </a:xfrm>
            <a:prstGeom prst="line">
              <a:avLst/>
            </a:prstGeom>
            <a:ln>
              <a:headEnd/>
              <a:tailEnd/>
            </a:ln>
            <a:extLst>
              <a:ext uri="{909E8E84-426E-40DD-AFC4-6F175D3DCCD1}">
                <a14:hiddenFill xmlns:a14="http://schemas.microsoft.com/office/drawing/2010/main">
                  <a:solidFill>
                    <a:srgbClr val="FFFFFF"/>
                  </a:solidFill>
                </a14:hiddenFill>
              </a:ext>
            </a:extLst>
          </p:spPr>
          <p:style>
            <a:lnRef idx="1">
              <a:schemeClr val="accent3"/>
            </a:lnRef>
            <a:fillRef idx="0">
              <a:schemeClr val="accent3"/>
            </a:fillRef>
            <a:effectRef idx="0">
              <a:schemeClr val="accent3"/>
            </a:effectRef>
            <a:fontRef idx="minor">
              <a:schemeClr val="tx1"/>
            </a:fontRef>
          </p:style>
        </p:cxnSp>
      </p:grpSp>
      <p:pic>
        <p:nvPicPr>
          <p:cNvPr id="211" name="Graphic 569">
            <a:extLst>
              <a:ext uri="{FF2B5EF4-FFF2-40B4-BE49-F238E27FC236}">
                <a16:creationId xmlns:a16="http://schemas.microsoft.com/office/drawing/2014/main" id="{DE8D157E-8F0D-434E-A902-9A7ECE178A6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220834" y="3136656"/>
            <a:ext cx="324150" cy="300138"/>
          </a:xfrm>
          <a:prstGeom prst="rect">
            <a:avLst/>
          </a:prstGeom>
        </p:spPr>
      </p:pic>
      <p:pic>
        <p:nvPicPr>
          <p:cNvPr id="218" name="Picture 217">
            <a:extLst>
              <a:ext uri="{FF2B5EF4-FFF2-40B4-BE49-F238E27FC236}">
                <a16:creationId xmlns:a16="http://schemas.microsoft.com/office/drawing/2014/main" id="{ED8390C7-420B-4965-A78E-1B5133E468A2}"/>
              </a:ext>
            </a:extLst>
          </p:cNvPr>
          <p:cNvPicPr>
            <a:picLocks/>
          </p:cNvPicPr>
          <p:nvPr/>
        </p:nvPicPr>
        <p:blipFill rotWithShape="1">
          <a:blip r:embed="rId5" cstate="print">
            <a:extLst>
              <a:ext uri="{28A0092B-C50C-407E-A947-70E740481C1C}">
                <a14:useLocalDpi xmlns:a14="http://schemas.microsoft.com/office/drawing/2010/main"/>
              </a:ext>
            </a:extLst>
          </a:blip>
          <a:srcRect/>
          <a:stretch/>
        </p:blipFill>
        <p:spPr>
          <a:xfrm>
            <a:off x="3277581" y="4068069"/>
            <a:ext cx="374933" cy="374933"/>
          </a:xfrm>
          <a:prstGeom prst="ellipse">
            <a:avLst/>
          </a:prstGeom>
          <a:ln w="12700">
            <a:solidFill>
              <a:schemeClr val="accent1"/>
            </a:solidFill>
          </a:ln>
        </p:spPr>
      </p:pic>
      <p:grpSp>
        <p:nvGrpSpPr>
          <p:cNvPr id="219" name="Group 218">
            <a:extLst>
              <a:ext uri="{FF2B5EF4-FFF2-40B4-BE49-F238E27FC236}">
                <a16:creationId xmlns:a16="http://schemas.microsoft.com/office/drawing/2014/main" id="{F6044FD7-4CB9-40DE-BFC4-341A12D154EC}"/>
              </a:ext>
            </a:extLst>
          </p:cNvPr>
          <p:cNvGrpSpPr/>
          <p:nvPr/>
        </p:nvGrpSpPr>
        <p:grpSpPr>
          <a:xfrm>
            <a:off x="3287278" y="2079527"/>
            <a:ext cx="355538" cy="355538"/>
            <a:chOff x="475287" y="4173926"/>
            <a:chExt cx="740664" cy="740664"/>
          </a:xfrm>
        </p:grpSpPr>
        <p:pic>
          <p:nvPicPr>
            <p:cNvPr id="220" name="Picture 219">
              <a:extLst>
                <a:ext uri="{FF2B5EF4-FFF2-40B4-BE49-F238E27FC236}">
                  <a16:creationId xmlns:a16="http://schemas.microsoft.com/office/drawing/2014/main" id="{EEB03CA1-4EEC-4370-B500-5A96DD54730C}"/>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75287" y="4173926"/>
              <a:ext cx="740664" cy="740664"/>
            </a:xfrm>
            <a:prstGeom prst="ellipse">
              <a:avLst/>
            </a:prstGeom>
            <a:ln/>
          </p:spPr>
          <p:style>
            <a:lnRef idx="2">
              <a:schemeClr val="accent4"/>
            </a:lnRef>
            <a:fillRef idx="1">
              <a:schemeClr val="lt1"/>
            </a:fillRef>
            <a:effectRef idx="0">
              <a:schemeClr val="accent4"/>
            </a:effectRef>
            <a:fontRef idx="minor">
              <a:schemeClr val="dk1"/>
            </a:fontRef>
          </p:style>
        </p:pic>
        <p:sp>
          <p:nvSpPr>
            <p:cNvPr id="221" name="Rectangle 220">
              <a:extLst>
                <a:ext uri="{FF2B5EF4-FFF2-40B4-BE49-F238E27FC236}">
                  <a16:creationId xmlns:a16="http://schemas.microsoft.com/office/drawing/2014/main" id="{20FE5E7D-FBF5-4595-AD00-ECD01EE3CA89}"/>
                </a:ext>
              </a:extLst>
            </p:cNvPr>
            <p:cNvSpPr/>
            <p:nvPr/>
          </p:nvSpPr>
          <p:spPr bwMode="auto">
            <a:xfrm>
              <a:off x="727075" y="4416425"/>
              <a:ext cx="333375" cy="76200"/>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scene3d>
                <a:camera prst="orthographicFront"/>
                <a:lightRig rig="soft" dir="t">
                  <a:rot lat="0" lon="0" rev="15600000"/>
                </a:lightRig>
              </a:scene3d>
              <a:sp3d extrusionH="57150" prstMaterial="softEdge">
                <a:bevelT w="25400" h="38100"/>
              </a:sp3d>
            </a:bodyPr>
            <a:lstStyle/>
            <a:p>
              <a:pPr defTabSz="951028" fontAlgn="base">
                <a:spcBef>
                  <a:spcPct val="0"/>
                </a:spcBef>
                <a:spcAft>
                  <a:spcPct val="0"/>
                </a:spcAft>
                <a:defRPr/>
              </a:pPr>
              <a:r>
                <a:rPr lang="en-US" sz="2800" b="1">
                  <a:ln/>
                  <a:solidFill>
                    <a:schemeClr val="accent4"/>
                  </a:solidFill>
                  <a:highlight>
                    <a:srgbClr val="FFFF00"/>
                  </a:highlight>
                  <a:latin typeface="Segoe UI"/>
                  <a:ea typeface="Segoe UI" pitchFamily="34" charset="0"/>
                  <a:cs typeface="Segoe UI" pitchFamily="34" charset="0"/>
                </a:rPr>
                <a:t> </a:t>
              </a:r>
            </a:p>
          </p:txBody>
        </p:sp>
        <p:sp>
          <p:nvSpPr>
            <p:cNvPr id="222" name="Rectangle 221">
              <a:extLst>
                <a:ext uri="{FF2B5EF4-FFF2-40B4-BE49-F238E27FC236}">
                  <a16:creationId xmlns:a16="http://schemas.microsoft.com/office/drawing/2014/main" id="{6B828956-839C-4228-BC52-5E91DDDE890F}"/>
                </a:ext>
              </a:extLst>
            </p:cNvPr>
            <p:cNvSpPr/>
            <p:nvPr/>
          </p:nvSpPr>
          <p:spPr bwMode="auto">
            <a:xfrm>
              <a:off x="822325" y="4603750"/>
              <a:ext cx="330200" cy="63500"/>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scene3d>
                <a:camera prst="orthographicFront"/>
                <a:lightRig rig="soft" dir="t">
                  <a:rot lat="0" lon="0" rev="15600000"/>
                </a:lightRig>
              </a:scene3d>
              <a:sp3d extrusionH="57150" prstMaterial="softEdge">
                <a:bevelT w="25400" h="38100"/>
              </a:sp3d>
            </a:bodyPr>
            <a:lstStyle/>
            <a:p>
              <a:pPr defTabSz="951028" fontAlgn="base">
                <a:spcBef>
                  <a:spcPct val="0"/>
                </a:spcBef>
                <a:spcAft>
                  <a:spcPct val="0"/>
                </a:spcAft>
                <a:defRPr/>
              </a:pPr>
              <a:r>
                <a:rPr lang="en-US" sz="2800" b="1">
                  <a:ln/>
                  <a:solidFill>
                    <a:schemeClr val="accent4"/>
                  </a:solidFill>
                  <a:highlight>
                    <a:srgbClr val="FFFF00"/>
                  </a:highlight>
                  <a:latin typeface="Segoe UI"/>
                  <a:ea typeface="Segoe UI" pitchFamily="34" charset="0"/>
                  <a:cs typeface="Segoe UI" pitchFamily="34" charset="0"/>
                </a:rPr>
                <a:t> </a:t>
              </a:r>
            </a:p>
          </p:txBody>
        </p:sp>
        <p:sp>
          <p:nvSpPr>
            <p:cNvPr id="223" name="Rectangle 222">
              <a:extLst>
                <a:ext uri="{FF2B5EF4-FFF2-40B4-BE49-F238E27FC236}">
                  <a16:creationId xmlns:a16="http://schemas.microsoft.com/office/drawing/2014/main" id="{B5F09649-B0A4-4DFC-99FA-20367A97F67F}"/>
                </a:ext>
              </a:extLst>
            </p:cNvPr>
            <p:cNvSpPr/>
            <p:nvPr/>
          </p:nvSpPr>
          <p:spPr bwMode="auto">
            <a:xfrm>
              <a:off x="619125" y="4772024"/>
              <a:ext cx="136525" cy="66675"/>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scene3d>
                <a:camera prst="orthographicFront"/>
                <a:lightRig rig="soft" dir="t">
                  <a:rot lat="0" lon="0" rev="15600000"/>
                </a:lightRig>
              </a:scene3d>
              <a:sp3d extrusionH="57150" prstMaterial="softEdge">
                <a:bevelT w="25400" h="38100"/>
              </a:sp3d>
            </a:bodyPr>
            <a:lstStyle/>
            <a:p>
              <a:pPr defTabSz="951028" fontAlgn="base">
                <a:spcBef>
                  <a:spcPct val="0"/>
                </a:spcBef>
                <a:spcAft>
                  <a:spcPct val="0"/>
                </a:spcAft>
                <a:defRPr/>
              </a:pPr>
              <a:r>
                <a:rPr lang="en-US" sz="2800" b="1">
                  <a:ln/>
                  <a:solidFill>
                    <a:schemeClr val="accent4"/>
                  </a:solidFill>
                  <a:highlight>
                    <a:srgbClr val="FFFF00"/>
                  </a:highlight>
                  <a:latin typeface="Segoe UI"/>
                  <a:ea typeface="Segoe UI" pitchFamily="34" charset="0"/>
                  <a:cs typeface="Segoe UI" pitchFamily="34" charset="0"/>
                </a:rPr>
                <a:t> </a:t>
              </a:r>
            </a:p>
          </p:txBody>
        </p:sp>
        <p:sp>
          <p:nvSpPr>
            <p:cNvPr id="224" name="Rectangle 223">
              <a:extLst>
                <a:ext uri="{FF2B5EF4-FFF2-40B4-BE49-F238E27FC236}">
                  <a16:creationId xmlns:a16="http://schemas.microsoft.com/office/drawing/2014/main" id="{A1018F85-7CAF-4149-BDD2-02CAF0F85DAF}"/>
                </a:ext>
              </a:extLst>
            </p:cNvPr>
            <p:cNvSpPr/>
            <p:nvPr/>
          </p:nvSpPr>
          <p:spPr bwMode="auto">
            <a:xfrm>
              <a:off x="866775" y="4241799"/>
              <a:ext cx="136525" cy="66675"/>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scene3d>
                <a:camera prst="orthographicFront"/>
                <a:lightRig rig="soft" dir="t">
                  <a:rot lat="0" lon="0" rev="15600000"/>
                </a:lightRig>
              </a:scene3d>
              <a:sp3d extrusionH="57150" prstMaterial="softEdge">
                <a:bevelT w="25400" h="38100"/>
              </a:sp3d>
            </a:bodyPr>
            <a:lstStyle/>
            <a:p>
              <a:pPr defTabSz="951028" fontAlgn="base">
                <a:spcBef>
                  <a:spcPct val="0"/>
                </a:spcBef>
                <a:spcAft>
                  <a:spcPct val="0"/>
                </a:spcAft>
                <a:defRPr/>
              </a:pPr>
              <a:r>
                <a:rPr lang="en-US" sz="2800" b="1">
                  <a:ln/>
                  <a:solidFill>
                    <a:schemeClr val="accent4"/>
                  </a:solidFill>
                  <a:highlight>
                    <a:srgbClr val="FFFF00"/>
                  </a:highlight>
                  <a:latin typeface="Segoe UI"/>
                  <a:ea typeface="Segoe UI" pitchFamily="34" charset="0"/>
                  <a:cs typeface="Segoe UI" pitchFamily="34" charset="0"/>
                </a:rPr>
                <a:t> </a:t>
              </a:r>
            </a:p>
          </p:txBody>
        </p:sp>
      </p:grpSp>
      <p:grpSp>
        <p:nvGrpSpPr>
          <p:cNvPr id="41" name="Group 40">
            <a:extLst>
              <a:ext uri="{FF2B5EF4-FFF2-40B4-BE49-F238E27FC236}">
                <a16:creationId xmlns:a16="http://schemas.microsoft.com/office/drawing/2014/main" id="{85D512FC-0B3F-45ED-842D-952E4F2960D3}"/>
              </a:ext>
            </a:extLst>
          </p:cNvPr>
          <p:cNvGrpSpPr/>
          <p:nvPr/>
        </p:nvGrpSpPr>
        <p:grpSpPr>
          <a:xfrm>
            <a:off x="10157667" y="2807403"/>
            <a:ext cx="1603631" cy="2047172"/>
            <a:chOff x="9848188" y="3033451"/>
            <a:chExt cx="1905708" cy="2432800"/>
          </a:xfrm>
        </p:grpSpPr>
        <p:sp>
          <p:nvSpPr>
            <p:cNvPr id="4" name="Oval 3">
              <a:extLst>
                <a:ext uri="{FF2B5EF4-FFF2-40B4-BE49-F238E27FC236}">
                  <a16:creationId xmlns:a16="http://schemas.microsoft.com/office/drawing/2014/main" id="{DF0449DF-48CB-4D7A-BB8F-EABC9E7F277E}"/>
                </a:ext>
              </a:extLst>
            </p:cNvPr>
            <p:cNvSpPr/>
            <p:nvPr/>
          </p:nvSpPr>
          <p:spPr bwMode="auto">
            <a:xfrm>
              <a:off x="10907771" y="4140620"/>
              <a:ext cx="243840" cy="243840"/>
            </a:xfrm>
            <a:prstGeom prst="ellipse">
              <a:avLst/>
            </a:prstGeom>
            <a:ln/>
          </p:spPr>
          <p:style>
            <a:lnRef idx="2">
              <a:schemeClr val="accent3"/>
            </a:lnRef>
            <a:fillRef idx="1">
              <a:schemeClr val="lt1"/>
            </a:fillRef>
            <a:effectRef idx="0">
              <a:schemeClr val="accent3"/>
            </a:effectRef>
            <a:fontRef idx="minor">
              <a:schemeClr val="dk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600">
                <a:solidFill>
                  <a:schemeClr val="tx1"/>
                </a:solidFill>
                <a:latin typeface="Segoe UI"/>
              </a:endParaRPr>
            </a:p>
          </p:txBody>
        </p:sp>
        <p:sp>
          <p:nvSpPr>
            <p:cNvPr id="122" name="Oval 121">
              <a:extLst>
                <a:ext uri="{FF2B5EF4-FFF2-40B4-BE49-F238E27FC236}">
                  <a16:creationId xmlns:a16="http://schemas.microsoft.com/office/drawing/2014/main" id="{88323BE7-C8CB-4E8C-8ECE-C148A69ACAE5}"/>
                </a:ext>
              </a:extLst>
            </p:cNvPr>
            <p:cNvSpPr/>
            <p:nvPr/>
          </p:nvSpPr>
          <p:spPr bwMode="auto">
            <a:xfrm>
              <a:off x="10424445" y="3876095"/>
              <a:ext cx="243840" cy="243840"/>
            </a:xfrm>
            <a:prstGeom prst="ellipse">
              <a:avLst/>
            </a:prstGeom>
            <a:ln/>
          </p:spPr>
          <p:style>
            <a:lnRef idx="2">
              <a:schemeClr val="accent3"/>
            </a:lnRef>
            <a:fillRef idx="1">
              <a:schemeClr val="lt1"/>
            </a:fillRef>
            <a:effectRef idx="0">
              <a:schemeClr val="accent3"/>
            </a:effectRef>
            <a:fontRef idx="minor">
              <a:schemeClr val="dk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600">
                <a:solidFill>
                  <a:schemeClr val="tx1"/>
                </a:solidFill>
                <a:latin typeface="Segoe UI"/>
              </a:endParaRPr>
            </a:p>
          </p:txBody>
        </p:sp>
        <p:sp>
          <p:nvSpPr>
            <p:cNvPr id="123" name="Oval 122">
              <a:extLst>
                <a:ext uri="{FF2B5EF4-FFF2-40B4-BE49-F238E27FC236}">
                  <a16:creationId xmlns:a16="http://schemas.microsoft.com/office/drawing/2014/main" id="{6F5E8C9B-A585-42BC-9E6D-197C44F83164}"/>
                </a:ext>
              </a:extLst>
            </p:cNvPr>
            <p:cNvSpPr/>
            <p:nvPr/>
          </p:nvSpPr>
          <p:spPr bwMode="auto">
            <a:xfrm>
              <a:off x="11033662" y="3447658"/>
              <a:ext cx="243840" cy="243840"/>
            </a:xfrm>
            <a:prstGeom prst="ellipse">
              <a:avLst/>
            </a:prstGeom>
            <a:ln/>
          </p:spPr>
          <p:style>
            <a:lnRef idx="2">
              <a:schemeClr val="accent3"/>
            </a:lnRef>
            <a:fillRef idx="1">
              <a:schemeClr val="lt1"/>
            </a:fillRef>
            <a:effectRef idx="0">
              <a:schemeClr val="accent3"/>
            </a:effectRef>
            <a:fontRef idx="minor">
              <a:schemeClr val="dk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600">
                <a:solidFill>
                  <a:schemeClr val="tx1"/>
                </a:solidFill>
                <a:latin typeface="Segoe UI"/>
              </a:endParaRPr>
            </a:p>
          </p:txBody>
        </p:sp>
        <p:sp>
          <p:nvSpPr>
            <p:cNvPr id="132" name="Oval 131">
              <a:extLst>
                <a:ext uri="{FF2B5EF4-FFF2-40B4-BE49-F238E27FC236}">
                  <a16:creationId xmlns:a16="http://schemas.microsoft.com/office/drawing/2014/main" id="{6303F5E0-47B3-4A39-A38C-D33678667FD2}"/>
                </a:ext>
              </a:extLst>
            </p:cNvPr>
            <p:cNvSpPr/>
            <p:nvPr/>
          </p:nvSpPr>
          <p:spPr bwMode="auto">
            <a:xfrm>
              <a:off x="11000732" y="4773289"/>
              <a:ext cx="243840" cy="243840"/>
            </a:xfrm>
            <a:prstGeom prst="ellipse">
              <a:avLst/>
            </a:prstGeom>
            <a:ln/>
          </p:spPr>
          <p:style>
            <a:lnRef idx="2">
              <a:schemeClr val="accent3"/>
            </a:lnRef>
            <a:fillRef idx="1">
              <a:schemeClr val="lt1"/>
            </a:fillRef>
            <a:effectRef idx="0">
              <a:schemeClr val="accent3"/>
            </a:effectRef>
            <a:fontRef idx="minor">
              <a:schemeClr val="dk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600">
                <a:solidFill>
                  <a:schemeClr val="tx1"/>
                </a:solidFill>
                <a:latin typeface="Segoe UI"/>
              </a:endParaRPr>
            </a:p>
          </p:txBody>
        </p:sp>
        <p:sp>
          <p:nvSpPr>
            <p:cNvPr id="134" name="Oval 133">
              <a:extLst>
                <a:ext uri="{FF2B5EF4-FFF2-40B4-BE49-F238E27FC236}">
                  <a16:creationId xmlns:a16="http://schemas.microsoft.com/office/drawing/2014/main" id="{320A1873-83D6-4403-9C56-68D79EBDFE2F}"/>
                </a:ext>
              </a:extLst>
            </p:cNvPr>
            <p:cNvSpPr/>
            <p:nvPr/>
          </p:nvSpPr>
          <p:spPr bwMode="auto">
            <a:xfrm>
              <a:off x="10465155" y="4895209"/>
              <a:ext cx="243840" cy="243840"/>
            </a:xfrm>
            <a:prstGeom prst="ellipse">
              <a:avLst/>
            </a:prstGeom>
            <a:ln/>
          </p:spPr>
          <p:style>
            <a:lnRef idx="2">
              <a:schemeClr val="accent3"/>
            </a:lnRef>
            <a:fillRef idx="1">
              <a:schemeClr val="lt1"/>
            </a:fillRef>
            <a:effectRef idx="0">
              <a:schemeClr val="accent3"/>
            </a:effectRef>
            <a:fontRef idx="minor">
              <a:schemeClr val="dk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600">
                <a:solidFill>
                  <a:schemeClr val="tx1"/>
                </a:solidFill>
                <a:latin typeface="Segoe UI"/>
              </a:endParaRPr>
            </a:p>
          </p:txBody>
        </p:sp>
        <p:sp>
          <p:nvSpPr>
            <p:cNvPr id="140" name="Oval 139">
              <a:extLst>
                <a:ext uri="{FF2B5EF4-FFF2-40B4-BE49-F238E27FC236}">
                  <a16:creationId xmlns:a16="http://schemas.microsoft.com/office/drawing/2014/main" id="{0DCB65A2-C92C-4DD7-BEAA-586F142075A5}"/>
                </a:ext>
              </a:extLst>
            </p:cNvPr>
            <p:cNvSpPr/>
            <p:nvPr/>
          </p:nvSpPr>
          <p:spPr bwMode="auto">
            <a:xfrm>
              <a:off x="11000732" y="5222411"/>
              <a:ext cx="243840" cy="243840"/>
            </a:xfrm>
            <a:prstGeom prst="ellipse">
              <a:avLst/>
            </a:prstGeom>
            <a:ln/>
          </p:spPr>
          <p:style>
            <a:lnRef idx="2">
              <a:schemeClr val="accent3"/>
            </a:lnRef>
            <a:fillRef idx="1">
              <a:schemeClr val="lt1"/>
            </a:fillRef>
            <a:effectRef idx="0">
              <a:schemeClr val="accent3"/>
            </a:effectRef>
            <a:fontRef idx="minor">
              <a:schemeClr val="dk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600">
                <a:solidFill>
                  <a:schemeClr val="tx1"/>
                </a:solidFill>
                <a:latin typeface="Segoe UI"/>
              </a:endParaRPr>
            </a:p>
          </p:txBody>
        </p:sp>
        <p:sp>
          <p:nvSpPr>
            <p:cNvPr id="141" name="Oval 140">
              <a:extLst>
                <a:ext uri="{FF2B5EF4-FFF2-40B4-BE49-F238E27FC236}">
                  <a16:creationId xmlns:a16="http://schemas.microsoft.com/office/drawing/2014/main" id="{C981EB0E-1D8B-472B-AE4B-FD44C0092432}"/>
                </a:ext>
              </a:extLst>
            </p:cNvPr>
            <p:cNvSpPr/>
            <p:nvPr/>
          </p:nvSpPr>
          <p:spPr bwMode="auto">
            <a:xfrm>
              <a:off x="11437362" y="4773289"/>
              <a:ext cx="243840" cy="243840"/>
            </a:xfrm>
            <a:prstGeom prst="ellipse">
              <a:avLst/>
            </a:prstGeom>
            <a:ln/>
          </p:spPr>
          <p:style>
            <a:lnRef idx="2">
              <a:schemeClr val="accent3"/>
            </a:lnRef>
            <a:fillRef idx="1">
              <a:schemeClr val="lt1"/>
            </a:fillRef>
            <a:effectRef idx="0">
              <a:schemeClr val="accent3"/>
            </a:effectRef>
            <a:fontRef idx="minor">
              <a:schemeClr val="dk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600">
                <a:solidFill>
                  <a:schemeClr val="tx1"/>
                </a:solidFill>
                <a:latin typeface="Segoe UI"/>
              </a:endParaRPr>
            </a:p>
          </p:txBody>
        </p:sp>
        <p:sp>
          <p:nvSpPr>
            <p:cNvPr id="142" name="Oval 141">
              <a:extLst>
                <a:ext uri="{FF2B5EF4-FFF2-40B4-BE49-F238E27FC236}">
                  <a16:creationId xmlns:a16="http://schemas.microsoft.com/office/drawing/2014/main" id="{C49C1250-A77A-4196-B4ED-440D6084F390}"/>
                </a:ext>
              </a:extLst>
            </p:cNvPr>
            <p:cNvSpPr/>
            <p:nvPr/>
          </p:nvSpPr>
          <p:spPr bwMode="auto">
            <a:xfrm>
              <a:off x="11430332" y="3447658"/>
              <a:ext cx="243840" cy="243840"/>
            </a:xfrm>
            <a:prstGeom prst="ellipse">
              <a:avLst/>
            </a:prstGeom>
            <a:ln/>
          </p:spPr>
          <p:style>
            <a:lnRef idx="2">
              <a:schemeClr val="accent3"/>
            </a:lnRef>
            <a:fillRef idx="1">
              <a:schemeClr val="lt1"/>
            </a:fillRef>
            <a:effectRef idx="0">
              <a:schemeClr val="accent3"/>
            </a:effectRef>
            <a:fontRef idx="minor">
              <a:schemeClr val="dk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600">
                <a:solidFill>
                  <a:schemeClr val="tx1"/>
                </a:solidFill>
                <a:latin typeface="Segoe UI"/>
              </a:endParaRPr>
            </a:p>
          </p:txBody>
        </p:sp>
        <p:sp>
          <p:nvSpPr>
            <p:cNvPr id="144" name="Oval 143">
              <a:extLst>
                <a:ext uri="{FF2B5EF4-FFF2-40B4-BE49-F238E27FC236}">
                  <a16:creationId xmlns:a16="http://schemas.microsoft.com/office/drawing/2014/main" id="{26970C43-3AE3-484C-9F2F-5B28C4391734}"/>
                </a:ext>
              </a:extLst>
            </p:cNvPr>
            <p:cNvSpPr/>
            <p:nvPr/>
          </p:nvSpPr>
          <p:spPr bwMode="auto">
            <a:xfrm>
              <a:off x="11033662" y="3033451"/>
              <a:ext cx="243840" cy="243840"/>
            </a:xfrm>
            <a:prstGeom prst="ellipse">
              <a:avLst/>
            </a:prstGeom>
            <a:ln/>
          </p:spPr>
          <p:style>
            <a:lnRef idx="2">
              <a:schemeClr val="accent3"/>
            </a:lnRef>
            <a:fillRef idx="1">
              <a:schemeClr val="lt1"/>
            </a:fillRef>
            <a:effectRef idx="0">
              <a:schemeClr val="accent3"/>
            </a:effectRef>
            <a:fontRef idx="minor">
              <a:schemeClr val="dk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600">
                <a:solidFill>
                  <a:schemeClr val="tx1"/>
                </a:solidFill>
                <a:latin typeface="Segoe UI"/>
              </a:endParaRPr>
            </a:p>
          </p:txBody>
        </p:sp>
        <p:sp>
          <p:nvSpPr>
            <p:cNvPr id="145" name="Oval 144">
              <a:extLst>
                <a:ext uri="{FF2B5EF4-FFF2-40B4-BE49-F238E27FC236}">
                  <a16:creationId xmlns:a16="http://schemas.microsoft.com/office/drawing/2014/main" id="{DDE4C636-0DC3-431D-B9EF-EDDE407A642D}"/>
                </a:ext>
              </a:extLst>
            </p:cNvPr>
            <p:cNvSpPr/>
            <p:nvPr/>
          </p:nvSpPr>
          <p:spPr bwMode="auto">
            <a:xfrm>
              <a:off x="10383681" y="3353521"/>
              <a:ext cx="243840" cy="243840"/>
            </a:xfrm>
            <a:prstGeom prst="ellipse">
              <a:avLst/>
            </a:prstGeom>
            <a:ln/>
          </p:spPr>
          <p:style>
            <a:lnRef idx="2">
              <a:schemeClr val="accent3"/>
            </a:lnRef>
            <a:fillRef idx="1">
              <a:schemeClr val="lt1"/>
            </a:fillRef>
            <a:effectRef idx="0">
              <a:schemeClr val="accent3"/>
            </a:effectRef>
            <a:fontRef idx="minor">
              <a:schemeClr val="dk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600">
                <a:solidFill>
                  <a:schemeClr val="tx1"/>
                </a:solidFill>
                <a:latin typeface="Segoe UI"/>
              </a:endParaRPr>
            </a:p>
          </p:txBody>
        </p:sp>
        <p:sp>
          <p:nvSpPr>
            <p:cNvPr id="146" name="Oval 145">
              <a:extLst>
                <a:ext uri="{FF2B5EF4-FFF2-40B4-BE49-F238E27FC236}">
                  <a16:creationId xmlns:a16="http://schemas.microsoft.com/office/drawing/2014/main" id="{F5A1A32A-778B-4667-9C1F-BE1F1C9FC7CB}"/>
                </a:ext>
              </a:extLst>
            </p:cNvPr>
            <p:cNvSpPr/>
            <p:nvPr/>
          </p:nvSpPr>
          <p:spPr bwMode="auto">
            <a:xfrm>
              <a:off x="9848188" y="3585870"/>
              <a:ext cx="243840" cy="243840"/>
            </a:xfrm>
            <a:prstGeom prst="ellipse">
              <a:avLst/>
            </a:prstGeom>
            <a:ln/>
          </p:spPr>
          <p:style>
            <a:lnRef idx="2">
              <a:schemeClr val="accent3"/>
            </a:lnRef>
            <a:fillRef idx="1">
              <a:schemeClr val="lt1"/>
            </a:fillRef>
            <a:effectRef idx="0">
              <a:schemeClr val="accent3"/>
            </a:effectRef>
            <a:fontRef idx="minor">
              <a:schemeClr val="dk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600">
                <a:solidFill>
                  <a:schemeClr val="tx1"/>
                </a:solidFill>
                <a:latin typeface="Segoe UI"/>
              </a:endParaRPr>
            </a:p>
          </p:txBody>
        </p:sp>
        <p:sp>
          <p:nvSpPr>
            <p:cNvPr id="147" name="Oval 146">
              <a:extLst>
                <a:ext uri="{FF2B5EF4-FFF2-40B4-BE49-F238E27FC236}">
                  <a16:creationId xmlns:a16="http://schemas.microsoft.com/office/drawing/2014/main" id="{EC5A75C1-1F59-4B08-9A16-DF5E36555221}"/>
                </a:ext>
              </a:extLst>
            </p:cNvPr>
            <p:cNvSpPr/>
            <p:nvPr/>
          </p:nvSpPr>
          <p:spPr bwMode="auto">
            <a:xfrm>
              <a:off x="9994014" y="4140620"/>
              <a:ext cx="243840" cy="243840"/>
            </a:xfrm>
            <a:prstGeom prst="ellipse">
              <a:avLst/>
            </a:prstGeom>
            <a:ln/>
          </p:spPr>
          <p:style>
            <a:lnRef idx="2">
              <a:schemeClr val="accent3"/>
            </a:lnRef>
            <a:fillRef idx="1">
              <a:schemeClr val="lt1"/>
            </a:fillRef>
            <a:effectRef idx="0">
              <a:schemeClr val="accent3"/>
            </a:effectRef>
            <a:fontRef idx="minor">
              <a:schemeClr val="dk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600">
                <a:solidFill>
                  <a:schemeClr val="tx1"/>
                </a:solidFill>
                <a:latin typeface="Segoe UI"/>
              </a:endParaRPr>
            </a:p>
          </p:txBody>
        </p:sp>
        <p:sp>
          <p:nvSpPr>
            <p:cNvPr id="148" name="Oval 147">
              <a:extLst>
                <a:ext uri="{FF2B5EF4-FFF2-40B4-BE49-F238E27FC236}">
                  <a16:creationId xmlns:a16="http://schemas.microsoft.com/office/drawing/2014/main" id="{26AA1C3E-50AE-42BC-9FD7-765EC46CE4C5}"/>
                </a:ext>
              </a:extLst>
            </p:cNvPr>
            <p:cNvSpPr/>
            <p:nvPr/>
          </p:nvSpPr>
          <p:spPr bwMode="auto">
            <a:xfrm>
              <a:off x="11510056" y="4140620"/>
              <a:ext cx="243840" cy="243840"/>
            </a:xfrm>
            <a:prstGeom prst="ellipse">
              <a:avLst/>
            </a:prstGeom>
            <a:ln/>
          </p:spPr>
          <p:style>
            <a:lnRef idx="2">
              <a:schemeClr val="accent3"/>
            </a:lnRef>
            <a:fillRef idx="1">
              <a:schemeClr val="lt1"/>
            </a:fillRef>
            <a:effectRef idx="0">
              <a:schemeClr val="accent3"/>
            </a:effectRef>
            <a:fontRef idx="minor">
              <a:schemeClr val="dk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600">
                <a:solidFill>
                  <a:schemeClr val="tx1"/>
                </a:solidFill>
                <a:latin typeface="Segoe UI"/>
              </a:endParaRPr>
            </a:p>
          </p:txBody>
        </p:sp>
        <p:cxnSp>
          <p:nvCxnSpPr>
            <p:cNvPr id="7" name="Straight Arrow Connector 6">
              <a:extLst>
                <a:ext uri="{FF2B5EF4-FFF2-40B4-BE49-F238E27FC236}">
                  <a16:creationId xmlns:a16="http://schemas.microsoft.com/office/drawing/2014/main" id="{B32C4ED6-A9E8-456C-9F8D-EE1712DC8E9E}"/>
                </a:ext>
              </a:extLst>
            </p:cNvPr>
            <p:cNvCxnSpPr>
              <a:stCxn id="4" idx="6"/>
              <a:endCxn id="148" idx="2"/>
            </p:cNvCxnSpPr>
            <p:nvPr/>
          </p:nvCxnSpPr>
          <p:spPr>
            <a:xfrm>
              <a:off x="11151611" y="4262540"/>
              <a:ext cx="358445" cy="0"/>
            </a:xfrm>
            <a:prstGeom prst="straightConnector1">
              <a:avLst/>
            </a:prstGeom>
            <a:ln>
              <a:tailEnd type="triangle" w="sm" len="sm"/>
            </a:ln>
          </p:spPr>
          <p:style>
            <a:lnRef idx="2">
              <a:schemeClr val="accent3"/>
            </a:lnRef>
            <a:fillRef idx="1">
              <a:schemeClr val="lt1"/>
            </a:fillRef>
            <a:effectRef idx="0">
              <a:schemeClr val="accent3"/>
            </a:effectRef>
            <a:fontRef idx="minor">
              <a:schemeClr val="dk1"/>
            </a:fontRef>
          </p:style>
        </p:cxnSp>
        <p:cxnSp>
          <p:nvCxnSpPr>
            <p:cNvPr id="16" name="Straight Arrow Connector 15">
              <a:extLst>
                <a:ext uri="{FF2B5EF4-FFF2-40B4-BE49-F238E27FC236}">
                  <a16:creationId xmlns:a16="http://schemas.microsoft.com/office/drawing/2014/main" id="{9C465E59-1CD0-43ED-861F-301371DB4345}"/>
                </a:ext>
              </a:extLst>
            </p:cNvPr>
            <p:cNvCxnSpPr>
              <a:stCxn id="4" idx="4"/>
              <a:endCxn id="132" idx="0"/>
            </p:cNvCxnSpPr>
            <p:nvPr/>
          </p:nvCxnSpPr>
          <p:spPr>
            <a:xfrm>
              <a:off x="11029691" y="4384460"/>
              <a:ext cx="92961" cy="388829"/>
            </a:xfrm>
            <a:prstGeom prst="straightConnector1">
              <a:avLst/>
            </a:prstGeom>
            <a:ln>
              <a:tailEnd type="triangle" w="sm" len="sm"/>
            </a:ln>
          </p:spPr>
          <p:style>
            <a:lnRef idx="2">
              <a:schemeClr val="accent3"/>
            </a:lnRef>
            <a:fillRef idx="1">
              <a:schemeClr val="lt1"/>
            </a:fillRef>
            <a:effectRef idx="0">
              <a:schemeClr val="accent3"/>
            </a:effectRef>
            <a:fontRef idx="minor">
              <a:schemeClr val="dk1"/>
            </a:fontRef>
          </p:style>
        </p:cxnSp>
        <p:cxnSp>
          <p:nvCxnSpPr>
            <p:cNvPr id="18" name="Straight Arrow Connector 17">
              <a:extLst>
                <a:ext uri="{FF2B5EF4-FFF2-40B4-BE49-F238E27FC236}">
                  <a16:creationId xmlns:a16="http://schemas.microsoft.com/office/drawing/2014/main" id="{DAA7F6E5-B202-4765-9D55-D39C70B93727}"/>
                </a:ext>
              </a:extLst>
            </p:cNvPr>
            <p:cNvCxnSpPr>
              <a:stCxn id="132" idx="2"/>
              <a:endCxn id="134" idx="6"/>
            </p:cNvCxnSpPr>
            <p:nvPr/>
          </p:nvCxnSpPr>
          <p:spPr>
            <a:xfrm flipH="1">
              <a:off x="10708995" y="4895209"/>
              <a:ext cx="291737" cy="121920"/>
            </a:xfrm>
            <a:prstGeom prst="straightConnector1">
              <a:avLst/>
            </a:prstGeom>
            <a:ln>
              <a:tailEnd type="triangle" w="sm" len="sm"/>
            </a:ln>
          </p:spPr>
          <p:style>
            <a:lnRef idx="2">
              <a:schemeClr val="accent3"/>
            </a:lnRef>
            <a:fillRef idx="1">
              <a:schemeClr val="lt1"/>
            </a:fillRef>
            <a:effectRef idx="0">
              <a:schemeClr val="accent3"/>
            </a:effectRef>
            <a:fontRef idx="minor">
              <a:schemeClr val="dk1"/>
            </a:fontRef>
          </p:style>
        </p:cxnSp>
        <p:cxnSp>
          <p:nvCxnSpPr>
            <p:cNvPr id="20" name="Straight Arrow Connector 19">
              <a:extLst>
                <a:ext uri="{FF2B5EF4-FFF2-40B4-BE49-F238E27FC236}">
                  <a16:creationId xmlns:a16="http://schemas.microsoft.com/office/drawing/2014/main" id="{F690CF75-A51A-4EC1-975C-C3A49E8C8C20}"/>
                </a:ext>
              </a:extLst>
            </p:cNvPr>
            <p:cNvCxnSpPr>
              <a:stCxn id="132" idx="6"/>
              <a:endCxn id="141" idx="2"/>
            </p:cNvCxnSpPr>
            <p:nvPr/>
          </p:nvCxnSpPr>
          <p:spPr>
            <a:xfrm>
              <a:off x="11244572" y="4895209"/>
              <a:ext cx="192790" cy="0"/>
            </a:xfrm>
            <a:prstGeom prst="straightConnector1">
              <a:avLst/>
            </a:prstGeom>
            <a:ln>
              <a:tailEnd type="triangle" w="sm" len="sm"/>
            </a:ln>
          </p:spPr>
          <p:style>
            <a:lnRef idx="2">
              <a:schemeClr val="accent3"/>
            </a:lnRef>
            <a:fillRef idx="1">
              <a:schemeClr val="lt1"/>
            </a:fillRef>
            <a:effectRef idx="0">
              <a:schemeClr val="accent3"/>
            </a:effectRef>
            <a:fontRef idx="minor">
              <a:schemeClr val="dk1"/>
            </a:fontRef>
          </p:style>
        </p:cxnSp>
        <p:cxnSp>
          <p:nvCxnSpPr>
            <p:cNvPr id="22" name="Straight Arrow Connector 21">
              <a:extLst>
                <a:ext uri="{FF2B5EF4-FFF2-40B4-BE49-F238E27FC236}">
                  <a16:creationId xmlns:a16="http://schemas.microsoft.com/office/drawing/2014/main" id="{C90D4A18-197D-420E-B9C7-3C0A35B84FAA}"/>
                </a:ext>
              </a:extLst>
            </p:cNvPr>
            <p:cNvCxnSpPr>
              <a:stCxn id="132" idx="4"/>
              <a:endCxn id="140" idx="0"/>
            </p:cNvCxnSpPr>
            <p:nvPr/>
          </p:nvCxnSpPr>
          <p:spPr>
            <a:xfrm>
              <a:off x="11122652" y="5017129"/>
              <a:ext cx="0" cy="205282"/>
            </a:xfrm>
            <a:prstGeom prst="straightConnector1">
              <a:avLst/>
            </a:prstGeom>
            <a:ln>
              <a:tailEnd type="triangle" w="sm" len="sm"/>
            </a:ln>
          </p:spPr>
          <p:style>
            <a:lnRef idx="2">
              <a:schemeClr val="accent3"/>
            </a:lnRef>
            <a:fillRef idx="1">
              <a:schemeClr val="lt1"/>
            </a:fillRef>
            <a:effectRef idx="0">
              <a:schemeClr val="accent3"/>
            </a:effectRef>
            <a:fontRef idx="minor">
              <a:schemeClr val="dk1"/>
            </a:fontRef>
          </p:style>
        </p:cxnSp>
        <p:cxnSp>
          <p:nvCxnSpPr>
            <p:cNvPr id="24" name="Straight Arrow Connector 23">
              <a:extLst>
                <a:ext uri="{FF2B5EF4-FFF2-40B4-BE49-F238E27FC236}">
                  <a16:creationId xmlns:a16="http://schemas.microsoft.com/office/drawing/2014/main" id="{DBF1ACC8-E75D-4464-9D04-0F145130AD78}"/>
                </a:ext>
              </a:extLst>
            </p:cNvPr>
            <p:cNvCxnSpPr>
              <a:stCxn id="4" idx="1"/>
              <a:endCxn id="122" idx="6"/>
            </p:cNvCxnSpPr>
            <p:nvPr/>
          </p:nvCxnSpPr>
          <p:spPr>
            <a:xfrm flipH="1" flipV="1">
              <a:off x="10668285" y="3998015"/>
              <a:ext cx="275196" cy="178315"/>
            </a:xfrm>
            <a:prstGeom prst="straightConnector1">
              <a:avLst/>
            </a:prstGeom>
            <a:ln>
              <a:tailEnd type="triangle" w="sm" len="sm"/>
            </a:ln>
          </p:spPr>
          <p:style>
            <a:lnRef idx="2">
              <a:schemeClr val="accent3"/>
            </a:lnRef>
            <a:fillRef idx="1">
              <a:schemeClr val="lt1"/>
            </a:fillRef>
            <a:effectRef idx="0">
              <a:schemeClr val="accent3"/>
            </a:effectRef>
            <a:fontRef idx="minor">
              <a:schemeClr val="dk1"/>
            </a:fontRef>
          </p:style>
        </p:cxnSp>
        <p:cxnSp>
          <p:nvCxnSpPr>
            <p:cNvPr id="26" name="Straight Arrow Connector 25">
              <a:extLst>
                <a:ext uri="{FF2B5EF4-FFF2-40B4-BE49-F238E27FC236}">
                  <a16:creationId xmlns:a16="http://schemas.microsoft.com/office/drawing/2014/main" id="{2B10A308-D0E6-49F0-AE68-381210F316B6}"/>
                </a:ext>
              </a:extLst>
            </p:cNvPr>
            <p:cNvCxnSpPr>
              <a:stCxn id="4" idx="0"/>
              <a:endCxn id="123" idx="4"/>
            </p:cNvCxnSpPr>
            <p:nvPr/>
          </p:nvCxnSpPr>
          <p:spPr>
            <a:xfrm flipV="1">
              <a:off x="11029691" y="3691498"/>
              <a:ext cx="125891" cy="449122"/>
            </a:xfrm>
            <a:prstGeom prst="straightConnector1">
              <a:avLst/>
            </a:prstGeom>
            <a:ln>
              <a:tailEnd type="triangle" w="sm" len="sm"/>
            </a:ln>
          </p:spPr>
          <p:style>
            <a:lnRef idx="2">
              <a:schemeClr val="accent3"/>
            </a:lnRef>
            <a:fillRef idx="1">
              <a:schemeClr val="lt1"/>
            </a:fillRef>
            <a:effectRef idx="0">
              <a:schemeClr val="accent3"/>
            </a:effectRef>
            <a:fontRef idx="minor">
              <a:schemeClr val="dk1"/>
            </a:fontRef>
          </p:style>
        </p:cxnSp>
        <p:cxnSp>
          <p:nvCxnSpPr>
            <p:cNvPr id="30" name="Straight Arrow Connector 29">
              <a:extLst>
                <a:ext uri="{FF2B5EF4-FFF2-40B4-BE49-F238E27FC236}">
                  <a16:creationId xmlns:a16="http://schemas.microsoft.com/office/drawing/2014/main" id="{AA8B91A3-68D9-4DB9-A4D7-A4E89D5A7306}"/>
                </a:ext>
              </a:extLst>
            </p:cNvPr>
            <p:cNvCxnSpPr>
              <a:stCxn id="123" idx="0"/>
              <a:endCxn id="144" idx="4"/>
            </p:cNvCxnSpPr>
            <p:nvPr/>
          </p:nvCxnSpPr>
          <p:spPr>
            <a:xfrm flipV="1">
              <a:off x="11155582" y="3277291"/>
              <a:ext cx="0" cy="170367"/>
            </a:xfrm>
            <a:prstGeom prst="straightConnector1">
              <a:avLst/>
            </a:prstGeom>
            <a:ln>
              <a:tailEnd type="triangle" w="sm" len="sm"/>
            </a:ln>
          </p:spPr>
          <p:style>
            <a:lnRef idx="2">
              <a:schemeClr val="accent3"/>
            </a:lnRef>
            <a:fillRef idx="1">
              <a:schemeClr val="lt1"/>
            </a:fillRef>
            <a:effectRef idx="0">
              <a:schemeClr val="accent3"/>
            </a:effectRef>
            <a:fontRef idx="minor">
              <a:schemeClr val="dk1"/>
            </a:fontRef>
          </p:style>
        </p:cxnSp>
        <p:cxnSp>
          <p:nvCxnSpPr>
            <p:cNvPr id="32" name="Straight Arrow Connector 31">
              <a:extLst>
                <a:ext uri="{FF2B5EF4-FFF2-40B4-BE49-F238E27FC236}">
                  <a16:creationId xmlns:a16="http://schemas.microsoft.com/office/drawing/2014/main" id="{87AB06AC-F7B4-45DE-8D3F-309C28FE9968}"/>
                </a:ext>
              </a:extLst>
            </p:cNvPr>
            <p:cNvCxnSpPr>
              <a:stCxn id="123" idx="6"/>
              <a:endCxn id="142" idx="2"/>
            </p:cNvCxnSpPr>
            <p:nvPr/>
          </p:nvCxnSpPr>
          <p:spPr>
            <a:xfrm>
              <a:off x="11277502" y="3569578"/>
              <a:ext cx="152830" cy="0"/>
            </a:xfrm>
            <a:prstGeom prst="straightConnector1">
              <a:avLst/>
            </a:prstGeom>
            <a:ln>
              <a:tailEnd type="triangle" w="sm" len="sm"/>
            </a:ln>
          </p:spPr>
          <p:style>
            <a:lnRef idx="2">
              <a:schemeClr val="accent3"/>
            </a:lnRef>
            <a:fillRef idx="1">
              <a:schemeClr val="lt1"/>
            </a:fillRef>
            <a:effectRef idx="0">
              <a:schemeClr val="accent3"/>
            </a:effectRef>
            <a:fontRef idx="minor">
              <a:schemeClr val="dk1"/>
            </a:fontRef>
          </p:style>
        </p:cxnSp>
        <p:cxnSp>
          <p:nvCxnSpPr>
            <p:cNvPr id="34" name="Straight Arrow Connector 33">
              <a:extLst>
                <a:ext uri="{FF2B5EF4-FFF2-40B4-BE49-F238E27FC236}">
                  <a16:creationId xmlns:a16="http://schemas.microsoft.com/office/drawing/2014/main" id="{F87336B2-2E37-4EAC-976E-50D71C0DDC35}"/>
                </a:ext>
              </a:extLst>
            </p:cNvPr>
            <p:cNvCxnSpPr>
              <a:stCxn id="122" idx="0"/>
              <a:endCxn id="145" idx="4"/>
            </p:cNvCxnSpPr>
            <p:nvPr/>
          </p:nvCxnSpPr>
          <p:spPr>
            <a:xfrm flipH="1" flipV="1">
              <a:off x="10505601" y="3597361"/>
              <a:ext cx="40764" cy="278734"/>
            </a:xfrm>
            <a:prstGeom prst="straightConnector1">
              <a:avLst/>
            </a:prstGeom>
            <a:ln>
              <a:tailEnd type="triangle" w="sm" len="sm"/>
            </a:ln>
          </p:spPr>
          <p:style>
            <a:lnRef idx="2">
              <a:schemeClr val="accent3"/>
            </a:lnRef>
            <a:fillRef idx="1">
              <a:schemeClr val="lt1"/>
            </a:fillRef>
            <a:effectRef idx="0">
              <a:schemeClr val="accent3"/>
            </a:effectRef>
            <a:fontRef idx="minor">
              <a:schemeClr val="dk1"/>
            </a:fontRef>
          </p:style>
        </p:cxnSp>
        <p:cxnSp>
          <p:nvCxnSpPr>
            <p:cNvPr id="36" name="Straight Arrow Connector 35">
              <a:extLst>
                <a:ext uri="{FF2B5EF4-FFF2-40B4-BE49-F238E27FC236}">
                  <a16:creationId xmlns:a16="http://schemas.microsoft.com/office/drawing/2014/main" id="{9E678A91-C84D-4CA0-99E9-CEFA98DD0DB1}"/>
                </a:ext>
              </a:extLst>
            </p:cNvPr>
            <p:cNvCxnSpPr>
              <a:stCxn id="122" idx="1"/>
              <a:endCxn id="146" idx="6"/>
            </p:cNvCxnSpPr>
            <p:nvPr/>
          </p:nvCxnSpPr>
          <p:spPr>
            <a:xfrm flipH="1" flipV="1">
              <a:off x="10092028" y="3707790"/>
              <a:ext cx="368127" cy="204015"/>
            </a:xfrm>
            <a:prstGeom prst="straightConnector1">
              <a:avLst/>
            </a:prstGeom>
            <a:ln>
              <a:tailEnd type="triangle" w="sm" len="sm"/>
            </a:ln>
          </p:spPr>
          <p:style>
            <a:lnRef idx="2">
              <a:schemeClr val="accent3"/>
            </a:lnRef>
            <a:fillRef idx="1">
              <a:schemeClr val="lt1"/>
            </a:fillRef>
            <a:effectRef idx="0">
              <a:schemeClr val="accent3"/>
            </a:effectRef>
            <a:fontRef idx="minor">
              <a:schemeClr val="dk1"/>
            </a:fontRef>
          </p:style>
        </p:cxnSp>
        <p:cxnSp>
          <p:nvCxnSpPr>
            <p:cNvPr id="38" name="Straight Arrow Connector 37">
              <a:extLst>
                <a:ext uri="{FF2B5EF4-FFF2-40B4-BE49-F238E27FC236}">
                  <a16:creationId xmlns:a16="http://schemas.microsoft.com/office/drawing/2014/main" id="{A2F81C9D-CBE6-4EF3-8EFE-569B17E7366E}"/>
                </a:ext>
              </a:extLst>
            </p:cNvPr>
            <p:cNvCxnSpPr>
              <a:stCxn id="122" idx="3"/>
              <a:endCxn id="147" idx="6"/>
            </p:cNvCxnSpPr>
            <p:nvPr/>
          </p:nvCxnSpPr>
          <p:spPr>
            <a:xfrm flipH="1">
              <a:off x="10237854" y="4084225"/>
              <a:ext cx="222301" cy="178315"/>
            </a:xfrm>
            <a:prstGeom prst="straightConnector1">
              <a:avLst/>
            </a:prstGeom>
            <a:ln>
              <a:tailEnd type="triangle" w="sm" len="sm"/>
            </a:ln>
          </p:spPr>
          <p:style>
            <a:lnRef idx="2">
              <a:schemeClr val="accent3"/>
            </a:lnRef>
            <a:fillRef idx="1">
              <a:schemeClr val="lt1"/>
            </a:fillRef>
            <a:effectRef idx="0">
              <a:schemeClr val="accent3"/>
            </a:effectRef>
            <a:fontRef idx="minor">
              <a:schemeClr val="dk1"/>
            </a:fontRef>
          </p:style>
        </p:cxnSp>
      </p:grpSp>
      <p:grpSp>
        <p:nvGrpSpPr>
          <p:cNvPr id="88" name="Group 31">
            <a:extLst>
              <a:ext uri="{FF2B5EF4-FFF2-40B4-BE49-F238E27FC236}">
                <a16:creationId xmlns:a16="http://schemas.microsoft.com/office/drawing/2014/main" id="{A1FFF57F-F5A9-2546-B42E-FE7475CDE207}"/>
              </a:ext>
            </a:extLst>
          </p:cNvPr>
          <p:cNvGrpSpPr>
            <a:grpSpLocks noChangeAspect="1"/>
          </p:cNvGrpSpPr>
          <p:nvPr/>
        </p:nvGrpSpPr>
        <p:grpSpPr bwMode="auto">
          <a:xfrm>
            <a:off x="215749" y="177871"/>
            <a:ext cx="607846" cy="594328"/>
            <a:chOff x="1" y="-1"/>
            <a:chExt cx="2608" cy="2550"/>
          </a:xfrm>
        </p:grpSpPr>
        <p:sp>
          <p:nvSpPr>
            <p:cNvPr id="89" name="Freeform 32">
              <a:extLst>
                <a:ext uri="{FF2B5EF4-FFF2-40B4-BE49-F238E27FC236}">
                  <a16:creationId xmlns:a16="http://schemas.microsoft.com/office/drawing/2014/main" id="{FDF15FA4-4EED-6A4C-B92B-A1FB3C229B61}"/>
                </a:ext>
              </a:extLst>
            </p:cNvPr>
            <p:cNvSpPr>
              <a:spLocks noEditPoints="1"/>
            </p:cNvSpPr>
            <p:nvPr/>
          </p:nvSpPr>
          <p:spPr bwMode="auto">
            <a:xfrm>
              <a:off x="1224" y="691"/>
              <a:ext cx="1385" cy="1166"/>
            </a:xfrm>
            <a:custGeom>
              <a:avLst/>
              <a:gdLst>
                <a:gd name="T0" fmla="*/ 347 w 1385"/>
                <a:gd name="T1" fmla="*/ 0 h 1166"/>
                <a:gd name="T2" fmla="*/ 0 w 1385"/>
                <a:gd name="T3" fmla="*/ 583 h 1166"/>
                <a:gd name="T4" fmla="*/ 347 w 1385"/>
                <a:gd name="T5" fmla="*/ 1166 h 1166"/>
                <a:gd name="T6" fmla="*/ 1038 w 1385"/>
                <a:gd name="T7" fmla="*/ 1166 h 1166"/>
                <a:gd name="T8" fmla="*/ 1385 w 1385"/>
                <a:gd name="T9" fmla="*/ 583 h 1166"/>
                <a:gd name="T10" fmla="*/ 1038 w 1385"/>
                <a:gd name="T11" fmla="*/ 0 h 1166"/>
                <a:gd name="T12" fmla="*/ 347 w 1385"/>
                <a:gd name="T13" fmla="*/ 0 h 1166"/>
                <a:gd name="T14" fmla="*/ 233 w 1385"/>
                <a:gd name="T15" fmla="*/ 583 h 1166"/>
                <a:gd name="T16" fmla="*/ 462 w 1385"/>
                <a:gd name="T17" fmla="*/ 200 h 1166"/>
                <a:gd name="T18" fmla="*/ 923 w 1385"/>
                <a:gd name="T19" fmla="*/ 200 h 1166"/>
                <a:gd name="T20" fmla="*/ 1152 w 1385"/>
                <a:gd name="T21" fmla="*/ 583 h 1166"/>
                <a:gd name="T22" fmla="*/ 923 w 1385"/>
                <a:gd name="T23" fmla="*/ 966 h 1166"/>
                <a:gd name="T24" fmla="*/ 462 w 1385"/>
                <a:gd name="T25" fmla="*/ 966 h 1166"/>
                <a:gd name="T26" fmla="*/ 233 w 1385"/>
                <a:gd name="T27" fmla="*/ 583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5" h="1166">
                  <a:moveTo>
                    <a:pt x="347" y="0"/>
                  </a:moveTo>
                  <a:lnTo>
                    <a:pt x="0" y="583"/>
                  </a:lnTo>
                  <a:lnTo>
                    <a:pt x="347" y="1166"/>
                  </a:lnTo>
                  <a:lnTo>
                    <a:pt x="1038" y="1166"/>
                  </a:lnTo>
                  <a:lnTo>
                    <a:pt x="1385" y="583"/>
                  </a:lnTo>
                  <a:lnTo>
                    <a:pt x="1038" y="0"/>
                  </a:lnTo>
                  <a:lnTo>
                    <a:pt x="347" y="0"/>
                  </a:lnTo>
                  <a:close/>
                  <a:moveTo>
                    <a:pt x="233" y="583"/>
                  </a:moveTo>
                  <a:lnTo>
                    <a:pt x="462" y="200"/>
                  </a:lnTo>
                  <a:lnTo>
                    <a:pt x="923" y="200"/>
                  </a:lnTo>
                  <a:lnTo>
                    <a:pt x="1152" y="583"/>
                  </a:lnTo>
                  <a:lnTo>
                    <a:pt x="923" y="966"/>
                  </a:lnTo>
                  <a:lnTo>
                    <a:pt x="462" y="966"/>
                  </a:lnTo>
                  <a:lnTo>
                    <a:pt x="233" y="583"/>
                  </a:lnTo>
                  <a:close/>
                </a:path>
              </a:pathLst>
            </a:custGeom>
            <a:noFill/>
            <a:ln w="9525" cap="flat" cmpd="sng" algn="ctr">
              <a:solidFill>
                <a:schemeClr val="accent2"/>
              </a:solidFill>
              <a:prstDash val="solid"/>
              <a:round/>
              <a:headEnd type="none" w="med" len="med"/>
              <a:tailEnd type="none" w="med" len="med"/>
            </a:ln>
            <a:extLst/>
          </p:spPr>
          <p:style>
            <a:lnRef idx="0">
              <a:scrgbClr r="0" g="0" b="0"/>
            </a:lnRef>
            <a:fillRef idx="0">
              <a:scrgbClr r="0" g="0" b="0"/>
            </a:fillRef>
            <a:effectRef idx="0">
              <a:scrgbClr r="0" g="0" b="0"/>
            </a:effectRef>
            <a:fontRef idx="minor">
              <a:schemeClr val="accent2"/>
            </a:fontRef>
          </p:style>
          <p:txBody>
            <a:bodyPr vert="horz" wrap="square" lIns="93260" tIns="46630" rIns="93260" bIns="46630" numCol="1" anchor="t" anchorCtr="0" compatLnSpc="1">
              <a:prstTxWarp prst="textNoShape">
                <a:avLst/>
              </a:prstTxWarp>
            </a:bodyPr>
            <a:lstStyle/>
            <a:p>
              <a:pPr defTabSz="932597"/>
              <a:endParaRPr lang="en-US" sz="1836">
                <a:solidFill>
                  <a:srgbClr val="3F3F3F"/>
                </a:solidFill>
                <a:latin typeface="Segoe UI"/>
              </a:endParaRPr>
            </a:p>
          </p:txBody>
        </p:sp>
        <p:sp>
          <p:nvSpPr>
            <p:cNvPr id="90" name="Freeform 33">
              <a:extLst>
                <a:ext uri="{FF2B5EF4-FFF2-40B4-BE49-F238E27FC236}">
                  <a16:creationId xmlns:a16="http://schemas.microsoft.com/office/drawing/2014/main" id="{B17E3ED0-8465-444F-8045-C26D4AEFA6C3}"/>
                </a:ext>
              </a:extLst>
            </p:cNvPr>
            <p:cNvSpPr>
              <a:spLocks noEditPoints="1"/>
            </p:cNvSpPr>
            <p:nvPr/>
          </p:nvSpPr>
          <p:spPr bwMode="auto">
            <a:xfrm>
              <a:off x="1" y="-1"/>
              <a:ext cx="1385" cy="1167"/>
            </a:xfrm>
            <a:custGeom>
              <a:avLst/>
              <a:gdLst>
                <a:gd name="T0" fmla="*/ 347 w 1385"/>
                <a:gd name="T1" fmla="*/ 0 h 1167"/>
                <a:gd name="T2" fmla="*/ 0 w 1385"/>
                <a:gd name="T3" fmla="*/ 583 h 1167"/>
                <a:gd name="T4" fmla="*/ 347 w 1385"/>
                <a:gd name="T5" fmla="*/ 1167 h 1167"/>
                <a:gd name="T6" fmla="*/ 1038 w 1385"/>
                <a:gd name="T7" fmla="*/ 1167 h 1167"/>
                <a:gd name="T8" fmla="*/ 1385 w 1385"/>
                <a:gd name="T9" fmla="*/ 583 h 1167"/>
                <a:gd name="T10" fmla="*/ 1038 w 1385"/>
                <a:gd name="T11" fmla="*/ 0 h 1167"/>
                <a:gd name="T12" fmla="*/ 347 w 1385"/>
                <a:gd name="T13" fmla="*/ 0 h 1167"/>
                <a:gd name="T14" fmla="*/ 233 w 1385"/>
                <a:gd name="T15" fmla="*/ 583 h 1167"/>
                <a:gd name="T16" fmla="*/ 462 w 1385"/>
                <a:gd name="T17" fmla="*/ 200 h 1167"/>
                <a:gd name="T18" fmla="*/ 923 w 1385"/>
                <a:gd name="T19" fmla="*/ 200 h 1167"/>
                <a:gd name="T20" fmla="*/ 1152 w 1385"/>
                <a:gd name="T21" fmla="*/ 583 h 1167"/>
                <a:gd name="T22" fmla="*/ 923 w 1385"/>
                <a:gd name="T23" fmla="*/ 967 h 1167"/>
                <a:gd name="T24" fmla="*/ 462 w 1385"/>
                <a:gd name="T25" fmla="*/ 967 h 1167"/>
                <a:gd name="T26" fmla="*/ 233 w 1385"/>
                <a:gd name="T27" fmla="*/ 583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5" h="1167">
                  <a:moveTo>
                    <a:pt x="347" y="0"/>
                  </a:moveTo>
                  <a:lnTo>
                    <a:pt x="0" y="583"/>
                  </a:lnTo>
                  <a:lnTo>
                    <a:pt x="347" y="1167"/>
                  </a:lnTo>
                  <a:lnTo>
                    <a:pt x="1038" y="1167"/>
                  </a:lnTo>
                  <a:lnTo>
                    <a:pt x="1385" y="583"/>
                  </a:lnTo>
                  <a:lnTo>
                    <a:pt x="1038" y="0"/>
                  </a:lnTo>
                  <a:lnTo>
                    <a:pt x="347" y="0"/>
                  </a:lnTo>
                  <a:close/>
                  <a:moveTo>
                    <a:pt x="233" y="583"/>
                  </a:moveTo>
                  <a:lnTo>
                    <a:pt x="462" y="200"/>
                  </a:lnTo>
                  <a:lnTo>
                    <a:pt x="923" y="200"/>
                  </a:lnTo>
                  <a:lnTo>
                    <a:pt x="1152" y="583"/>
                  </a:lnTo>
                  <a:lnTo>
                    <a:pt x="923" y="967"/>
                  </a:lnTo>
                  <a:lnTo>
                    <a:pt x="462" y="967"/>
                  </a:lnTo>
                  <a:lnTo>
                    <a:pt x="233" y="583"/>
                  </a:lnTo>
                  <a:close/>
                </a:path>
              </a:pathLst>
            </a:custGeom>
            <a:noFill/>
            <a:ln w="9525" cap="flat" cmpd="sng" algn="ctr">
              <a:solidFill>
                <a:schemeClr val="accent2"/>
              </a:solidFill>
              <a:prstDash val="solid"/>
              <a:round/>
              <a:headEnd type="none" w="med" len="med"/>
              <a:tailEnd type="none" w="med" len="med"/>
            </a:ln>
            <a:extLst/>
          </p:spPr>
          <p:style>
            <a:lnRef idx="0">
              <a:scrgbClr r="0" g="0" b="0"/>
            </a:lnRef>
            <a:fillRef idx="0">
              <a:scrgbClr r="0" g="0" b="0"/>
            </a:fillRef>
            <a:effectRef idx="0">
              <a:scrgbClr r="0" g="0" b="0"/>
            </a:effectRef>
            <a:fontRef idx="minor">
              <a:schemeClr val="accent2"/>
            </a:fontRef>
          </p:style>
          <p:txBody>
            <a:bodyPr vert="horz" wrap="square" lIns="93260" tIns="46630" rIns="93260" bIns="46630" numCol="1" anchor="t" anchorCtr="0" compatLnSpc="1">
              <a:prstTxWarp prst="textNoShape">
                <a:avLst/>
              </a:prstTxWarp>
            </a:bodyPr>
            <a:lstStyle/>
            <a:p>
              <a:pPr defTabSz="932597"/>
              <a:endParaRPr lang="en-US" sz="1836">
                <a:solidFill>
                  <a:srgbClr val="3F3F3F"/>
                </a:solidFill>
                <a:latin typeface="Segoe UI"/>
              </a:endParaRPr>
            </a:p>
          </p:txBody>
        </p:sp>
        <p:sp>
          <p:nvSpPr>
            <p:cNvPr id="91" name="Freeform 34">
              <a:extLst>
                <a:ext uri="{FF2B5EF4-FFF2-40B4-BE49-F238E27FC236}">
                  <a16:creationId xmlns:a16="http://schemas.microsoft.com/office/drawing/2014/main" id="{2EAAB77E-96B3-3146-8795-9D1A34F2EC6D}"/>
                </a:ext>
              </a:extLst>
            </p:cNvPr>
            <p:cNvSpPr>
              <a:spLocks noEditPoints="1"/>
            </p:cNvSpPr>
            <p:nvPr/>
          </p:nvSpPr>
          <p:spPr bwMode="auto">
            <a:xfrm>
              <a:off x="1" y="1382"/>
              <a:ext cx="1385" cy="1167"/>
            </a:xfrm>
            <a:custGeom>
              <a:avLst/>
              <a:gdLst>
                <a:gd name="T0" fmla="*/ 347 w 1385"/>
                <a:gd name="T1" fmla="*/ 0 h 1167"/>
                <a:gd name="T2" fmla="*/ 0 w 1385"/>
                <a:gd name="T3" fmla="*/ 584 h 1167"/>
                <a:gd name="T4" fmla="*/ 347 w 1385"/>
                <a:gd name="T5" fmla="*/ 1167 h 1167"/>
                <a:gd name="T6" fmla="*/ 1038 w 1385"/>
                <a:gd name="T7" fmla="*/ 1167 h 1167"/>
                <a:gd name="T8" fmla="*/ 1385 w 1385"/>
                <a:gd name="T9" fmla="*/ 584 h 1167"/>
                <a:gd name="T10" fmla="*/ 1038 w 1385"/>
                <a:gd name="T11" fmla="*/ 0 h 1167"/>
                <a:gd name="T12" fmla="*/ 347 w 1385"/>
                <a:gd name="T13" fmla="*/ 0 h 1167"/>
                <a:gd name="T14" fmla="*/ 233 w 1385"/>
                <a:gd name="T15" fmla="*/ 584 h 1167"/>
                <a:gd name="T16" fmla="*/ 462 w 1385"/>
                <a:gd name="T17" fmla="*/ 200 h 1167"/>
                <a:gd name="T18" fmla="*/ 923 w 1385"/>
                <a:gd name="T19" fmla="*/ 200 h 1167"/>
                <a:gd name="T20" fmla="*/ 1152 w 1385"/>
                <a:gd name="T21" fmla="*/ 584 h 1167"/>
                <a:gd name="T22" fmla="*/ 923 w 1385"/>
                <a:gd name="T23" fmla="*/ 967 h 1167"/>
                <a:gd name="T24" fmla="*/ 462 w 1385"/>
                <a:gd name="T25" fmla="*/ 967 h 1167"/>
                <a:gd name="T26" fmla="*/ 233 w 1385"/>
                <a:gd name="T27" fmla="*/ 584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5" h="1167">
                  <a:moveTo>
                    <a:pt x="347" y="0"/>
                  </a:moveTo>
                  <a:lnTo>
                    <a:pt x="0" y="584"/>
                  </a:lnTo>
                  <a:lnTo>
                    <a:pt x="347" y="1167"/>
                  </a:lnTo>
                  <a:lnTo>
                    <a:pt x="1038" y="1167"/>
                  </a:lnTo>
                  <a:lnTo>
                    <a:pt x="1385" y="584"/>
                  </a:lnTo>
                  <a:lnTo>
                    <a:pt x="1038" y="0"/>
                  </a:lnTo>
                  <a:lnTo>
                    <a:pt x="347" y="0"/>
                  </a:lnTo>
                  <a:close/>
                  <a:moveTo>
                    <a:pt x="233" y="584"/>
                  </a:moveTo>
                  <a:lnTo>
                    <a:pt x="462" y="200"/>
                  </a:lnTo>
                  <a:lnTo>
                    <a:pt x="923" y="200"/>
                  </a:lnTo>
                  <a:lnTo>
                    <a:pt x="1152" y="584"/>
                  </a:lnTo>
                  <a:lnTo>
                    <a:pt x="923" y="967"/>
                  </a:lnTo>
                  <a:lnTo>
                    <a:pt x="462" y="967"/>
                  </a:lnTo>
                  <a:lnTo>
                    <a:pt x="233" y="584"/>
                  </a:lnTo>
                  <a:close/>
                </a:path>
              </a:pathLst>
            </a:custGeom>
            <a:noFill/>
            <a:ln w="9525" cap="flat" cmpd="sng" algn="ctr">
              <a:solidFill>
                <a:schemeClr val="accent2"/>
              </a:solidFill>
              <a:prstDash val="solid"/>
              <a:round/>
              <a:headEnd type="none" w="med" len="med"/>
              <a:tailEnd type="none" w="med" len="med"/>
            </a:ln>
            <a:extLst/>
          </p:spPr>
          <p:style>
            <a:lnRef idx="0">
              <a:scrgbClr r="0" g="0" b="0"/>
            </a:lnRef>
            <a:fillRef idx="0">
              <a:scrgbClr r="0" g="0" b="0"/>
            </a:fillRef>
            <a:effectRef idx="0">
              <a:scrgbClr r="0" g="0" b="0"/>
            </a:effectRef>
            <a:fontRef idx="minor">
              <a:schemeClr val="accent2"/>
            </a:fontRef>
          </p:style>
          <p:txBody>
            <a:bodyPr vert="horz" wrap="square" lIns="93260" tIns="46630" rIns="93260" bIns="46630" numCol="1" anchor="t" anchorCtr="0" compatLnSpc="1">
              <a:prstTxWarp prst="textNoShape">
                <a:avLst/>
              </a:prstTxWarp>
            </a:bodyPr>
            <a:lstStyle/>
            <a:p>
              <a:pPr defTabSz="932597"/>
              <a:endParaRPr lang="en-US" sz="1836">
                <a:solidFill>
                  <a:srgbClr val="3F3F3F"/>
                </a:solidFill>
                <a:latin typeface="Segoe UI"/>
              </a:endParaRPr>
            </a:p>
          </p:txBody>
        </p:sp>
      </p:grpSp>
      <p:grpSp>
        <p:nvGrpSpPr>
          <p:cNvPr id="94" name="Group 93">
            <a:extLst>
              <a:ext uri="{FF2B5EF4-FFF2-40B4-BE49-F238E27FC236}">
                <a16:creationId xmlns:a16="http://schemas.microsoft.com/office/drawing/2014/main" id="{6A82F63B-E0DE-CA45-B242-3029142CACC1}"/>
              </a:ext>
            </a:extLst>
          </p:cNvPr>
          <p:cNvGrpSpPr/>
          <p:nvPr/>
        </p:nvGrpSpPr>
        <p:grpSpPr>
          <a:xfrm>
            <a:off x="1136390" y="3855214"/>
            <a:ext cx="724382" cy="670377"/>
            <a:chOff x="4115666" y="5605620"/>
            <a:chExt cx="625062" cy="632754"/>
          </a:xfrm>
        </p:grpSpPr>
        <p:sp>
          <p:nvSpPr>
            <p:cNvPr id="95" name="document_3">
              <a:extLst>
                <a:ext uri="{FF2B5EF4-FFF2-40B4-BE49-F238E27FC236}">
                  <a16:creationId xmlns:a16="http://schemas.microsoft.com/office/drawing/2014/main" id="{A6C96762-469D-5A49-A1B2-59A1C246177E}"/>
                </a:ext>
              </a:extLst>
            </p:cNvPr>
            <p:cNvSpPr>
              <a:spLocks noChangeAspect="1" noEditPoints="1"/>
            </p:cNvSpPr>
            <p:nvPr/>
          </p:nvSpPr>
          <p:spPr bwMode="auto">
            <a:xfrm>
              <a:off x="4194257" y="5605620"/>
              <a:ext cx="546471" cy="632754"/>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2 h 334"/>
                <a:gd name="T18" fmla="*/ 90 w 288"/>
                <a:gd name="T19" fmla="*/ 76 h 334"/>
                <a:gd name="T20" fmla="*/ 220 w 288"/>
                <a:gd name="T21" fmla="*/ 76 h 334"/>
                <a:gd name="T22" fmla="*/ 38 w 288"/>
                <a:gd name="T23" fmla="*/ 76 h 334"/>
                <a:gd name="T24" fmla="*/ 64 w 288"/>
                <a:gd name="T25" fmla="*/ 76 h 334"/>
                <a:gd name="T26" fmla="*/ 90 w 288"/>
                <a:gd name="T27" fmla="*/ 153 h 334"/>
                <a:gd name="T28" fmla="*/ 220 w 288"/>
                <a:gd name="T29" fmla="*/ 153 h 334"/>
                <a:gd name="T30" fmla="*/ 38 w 288"/>
                <a:gd name="T31" fmla="*/ 153 h 334"/>
                <a:gd name="T32" fmla="*/ 64 w 288"/>
                <a:gd name="T33" fmla="*/ 153 h 334"/>
                <a:gd name="T34" fmla="*/ 90 w 288"/>
                <a:gd name="T35" fmla="*/ 230 h 334"/>
                <a:gd name="T36" fmla="*/ 220 w 288"/>
                <a:gd name="T37" fmla="*/ 230 h 334"/>
                <a:gd name="T38" fmla="*/ 38 w 288"/>
                <a:gd name="T39" fmla="*/ 230 h 334"/>
                <a:gd name="T40" fmla="*/ 64 w 288"/>
                <a:gd name="T41" fmla="*/ 2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2"/>
                    <a:pt x="256" y="282"/>
                    <a:pt x="256" y="282"/>
                  </a:cubicBezTo>
                  <a:moveTo>
                    <a:pt x="90" y="76"/>
                  </a:moveTo>
                  <a:cubicBezTo>
                    <a:pt x="220" y="76"/>
                    <a:pt x="220" y="76"/>
                    <a:pt x="220" y="76"/>
                  </a:cubicBezTo>
                  <a:moveTo>
                    <a:pt x="38" y="76"/>
                  </a:moveTo>
                  <a:cubicBezTo>
                    <a:pt x="64" y="76"/>
                    <a:pt x="64" y="76"/>
                    <a:pt x="64" y="76"/>
                  </a:cubicBezTo>
                  <a:moveTo>
                    <a:pt x="90" y="153"/>
                  </a:moveTo>
                  <a:cubicBezTo>
                    <a:pt x="220" y="153"/>
                    <a:pt x="220" y="153"/>
                    <a:pt x="220" y="153"/>
                  </a:cubicBezTo>
                  <a:moveTo>
                    <a:pt x="38" y="153"/>
                  </a:moveTo>
                  <a:cubicBezTo>
                    <a:pt x="64" y="153"/>
                    <a:pt x="64" y="153"/>
                    <a:pt x="64" y="153"/>
                  </a:cubicBezTo>
                  <a:moveTo>
                    <a:pt x="90" y="230"/>
                  </a:moveTo>
                  <a:cubicBezTo>
                    <a:pt x="220" y="230"/>
                    <a:pt x="220" y="230"/>
                    <a:pt x="220" y="230"/>
                  </a:cubicBezTo>
                  <a:moveTo>
                    <a:pt x="38" y="230"/>
                  </a:moveTo>
                  <a:cubicBezTo>
                    <a:pt x="64" y="230"/>
                    <a:pt x="64" y="230"/>
                    <a:pt x="64" y="230"/>
                  </a:cubicBezTo>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nvGrpSpPr>
            <p:cNvPr id="96" name="Group 95">
              <a:extLst>
                <a:ext uri="{FF2B5EF4-FFF2-40B4-BE49-F238E27FC236}">
                  <a16:creationId xmlns:a16="http://schemas.microsoft.com/office/drawing/2014/main" id="{A5FF832B-EC8E-1A4E-9A7F-74BA0D1BCC90}"/>
                </a:ext>
              </a:extLst>
            </p:cNvPr>
            <p:cNvGrpSpPr/>
            <p:nvPr/>
          </p:nvGrpSpPr>
          <p:grpSpPr>
            <a:xfrm rot="18900000">
              <a:off x="4115666" y="5829542"/>
              <a:ext cx="72331" cy="367289"/>
              <a:chOff x="3041882" y="5797533"/>
              <a:chExt cx="83993" cy="560330"/>
            </a:xfrm>
            <a:solidFill>
              <a:schemeClr val="bg1"/>
            </a:solidFill>
          </p:grpSpPr>
          <p:sp>
            <p:nvSpPr>
              <p:cNvPr id="97" name="Rectangle 96">
                <a:extLst>
                  <a:ext uri="{FF2B5EF4-FFF2-40B4-BE49-F238E27FC236}">
                    <a16:creationId xmlns:a16="http://schemas.microsoft.com/office/drawing/2014/main" id="{13A601AC-53E1-D640-84D1-E6575B240BB7}"/>
                  </a:ext>
                </a:extLst>
              </p:cNvPr>
              <p:cNvSpPr/>
              <p:nvPr/>
            </p:nvSpPr>
            <p:spPr bwMode="auto">
              <a:xfrm>
                <a:off x="3051230" y="5937195"/>
                <a:ext cx="65297" cy="312416"/>
              </a:xfrm>
              <a:prstGeom prst="rect">
                <a:avLst/>
              </a:prstGeom>
              <a:grpFill/>
              <a:ln w="12700" cap="rnd">
                <a:solidFill>
                  <a:schemeClr val="accent3"/>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8" name="Triangle 506">
                <a:extLst>
                  <a:ext uri="{FF2B5EF4-FFF2-40B4-BE49-F238E27FC236}">
                    <a16:creationId xmlns:a16="http://schemas.microsoft.com/office/drawing/2014/main" id="{B7BB6F45-4711-B04C-BEAB-78DBE63F05B0}"/>
                  </a:ext>
                </a:extLst>
              </p:cNvPr>
              <p:cNvSpPr/>
              <p:nvPr/>
            </p:nvSpPr>
            <p:spPr bwMode="auto">
              <a:xfrm flipV="1">
                <a:off x="3053520" y="6250172"/>
                <a:ext cx="60576" cy="107691"/>
              </a:xfrm>
              <a:prstGeom prst="triangle">
                <a:avLst/>
              </a:prstGeom>
              <a:grpFill/>
              <a:ln w="12700" cap="rnd">
                <a:solidFill>
                  <a:schemeClr val="accent3"/>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9" name="Rectangle 108">
                <a:extLst>
                  <a:ext uri="{FF2B5EF4-FFF2-40B4-BE49-F238E27FC236}">
                    <a16:creationId xmlns:a16="http://schemas.microsoft.com/office/drawing/2014/main" id="{3AD495DE-5013-8E4C-B82F-D98073903C2B}"/>
                  </a:ext>
                </a:extLst>
              </p:cNvPr>
              <p:cNvSpPr/>
              <p:nvPr/>
            </p:nvSpPr>
            <p:spPr bwMode="auto">
              <a:xfrm>
                <a:off x="3041882" y="5851378"/>
                <a:ext cx="83993" cy="85816"/>
              </a:xfrm>
              <a:prstGeom prst="rect">
                <a:avLst/>
              </a:prstGeom>
              <a:grpFill/>
              <a:ln w="12700" cap="rnd">
                <a:solidFill>
                  <a:schemeClr val="accent3"/>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0" name="Rectangle 109">
                <a:extLst>
                  <a:ext uri="{FF2B5EF4-FFF2-40B4-BE49-F238E27FC236}">
                    <a16:creationId xmlns:a16="http://schemas.microsoft.com/office/drawing/2014/main" id="{FEA78841-81F9-FF44-8D4B-1418E5A246ED}"/>
                  </a:ext>
                </a:extLst>
              </p:cNvPr>
              <p:cNvSpPr/>
              <p:nvPr/>
            </p:nvSpPr>
            <p:spPr bwMode="auto">
              <a:xfrm>
                <a:off x="3051230" y="5797533"/>
                <a:ext cx="65297" cy="53845"/>
              </a:xfrm>
              <a:prstGeom prst="rect">
                <a:avLst/>
              </a:prstGeom>
              <a:grpFill/>
              <a:ln w="12700" cap="rnd">
                <a:solidFill>
                  <a:schemeClr val="accent3"/>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11" name="Straight Connector 110">
                <a:extLst>
                  <a:ext uri="{FF2B5EF4-FFF2-40B4-BE49-F238E27FC236}">
                    <a16:creationId xmlns:a16="http://schemas.microsoft.com/office/drawing/2014/main" id="{B9E16213-174E-1F45-86FF-1B4982DE803F}"/>
                  </a:ext>
                </a:extLst>
              </p:cNvPr>
              <p:cNvCxnSpPr/>
              <p:nvPr/>
            </p:nvCxnSpPr>
            <p:spPr>
              <a:xfrm>
                <a:off x="3068665" y="6304017"/>
                <a:ext cx="30288" cy="0"/>
              </a:xfrm>
              <a:prstGeom prst="line">
                <a:avLst/>
              </a:prstGeom>
              <a:grpFill/>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21" name="Group 120">
            <a:extLst>
              <a:ext uri="{FF2B5EF4-FFF2-40B4-BE49-F238E27FC236}">
                <a16:creationId xmlns:a16="http://schemas.microsoft.com/office/drawing/2014/main" id="{F5DF2788-6A4B-D949-903A-0B65CCF11515}"/>
              </a:ext>
            </a:extLst>
          </p:cNvPr>
          <p:cNvGrpSpPr/>
          <p:nvPr/>
        </p:nvGrpSpPr>
        <p:grpSpPr>
          <a:xfrm>
            <a:off x="199113" y="3033403"/>
            <a:ext cx="1051785" cy="607498"/>
            <a:chOff x="3234003" y="4140810"/>
            <a:chExt cx="293717" cy="359549"/>
          </a:xfrm>
        </p:grpSpPr>
        <p:grpSp>
          <p:nvGrpSpPr>
            <p:cNvPr id="124" name="Group 123">
              <a:extLst>
                <a:ext uri="{FF2B5EF4-FFF2-40B4-BE49-F238E27FC236}">
                  <a16:creationId xmlns:a16="http://schemas.microsoft.com/office/drawing/2014/main" id="{EF715A1B-7BA8-8645-90EE-4A5B2552A766}"/>
                </a:ext>
              </a:extLst>
            </p:cNvPr>
            <p:cNvGrpSpPr/>
            <p:nvPr/>
          </p:nvGrpSpPr>
          <p:grpSpPr>
            <a:xfrm flipH="1">
              <a:off x="3234003" y="4140810"/>
              <a:ext cx="293717" cy="359549"/>
              <a:chOff x="3003960" y="3685414"/>
              <a:chExt cx="403310" cy="493707"/>
            </a:xfrm>
          </p:grpSpPr>
          <p:sp>
            <p:nvSpPr>
              <p:cNvPr id="135" name="Snip Single Corner Rectangle 26">
                <a:extLst>
                  <a:ext uri="{FF2B5EF4-FFF2-40B4-BE49-F238E27FC236}">
                    <a16:creationId xmlns:a16="http://schemas.microsoft.com/office/drawing/2014/main" id="{F908847D-5960-B74C-89DA-C9A06854BD8A}"/>
                  </a:ext>
                </a:extLst>
              </p:cNvPr>
              <p:cNvSpPr/>
              <p:nvPr/>
            </p:nvSpPr>
            <p:spPr bwMode="auto">
              <a:xfrm flipH="1">
                <a:off x="3003960" y="3685414"/>
                <a:ext cx="403310" cy="493707"/>
              </a:xfrm>
              <a:prstGeom prst="snip1Rect">
                <a:avLst>
                  <a:gd name="adj" fmla="val 28736"/>
                </a:avLst>
              </a:prstGeom>
              <a:noFill/>
              <a:ln w="12700">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Triangle 27">
                <a:extLst>
                  <a:ext uri="{FF2B5EF4-FFF2-40B4-BE49-F238E27FC236}">
                    <a16:creationId xmlns:a16="http://schemas.microsoft.com/office/drawing/2014/main" id="{9C6598AC-8275-3F4A-A361-EFDA6829627E}"/>
                  </a:ext>
                </a:extLst>
              </p:cNvPr>
              <p:cNvSpPr/>
              <p:nvPr/>
            </p:nvSpPr>
            <p:spPr bwMode="auto">
              <a:xfrm rot="8100000">
                <a:off x="3010906" y="3730317"/>
                <a:ext cx="160049" cy="80930"/>
              </a:xfrm>
              <a:prstGeom prst="triangle">
                <a:avLst/>
              </a:prstGeom>
              <a:noFill/>
              <a:ln w="12700">
                <a:solidFill>
                  <a:schemeClr val="accent3"/>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5" name="Line 47">
              <a:extLst>
                <a:ext uri="{FF2B5EF4-FFF2-40B4-BE49-F238E27FC236}">
                  <a16:creationId xmlns:a16="http://schemas.microsoft.com/office/drawing/2014/main" id="{5B902F76-0E59-2945-B3A3-F7AD7FC80C5D}"/>
                </a:ext>
              </a:extLst>
            </p:cNvPr>
            <p:cNvSpPr>
              <a:spLocks noChangeShapeType="1"/>
            </p:cNvSpPr>
            <p:nvPr/>
          </p:nvSpPr>
          <p:spPr bwMode="auto">
            <a:xfrm flipH="1">
              <a:off x="3269249" y="4197376"/>
              <a:ext cx="143859" cy="0"/>
            </a:xfrm>
            <a:prstGeom prst="line">
              <a:avLst/>
            </a:prstGeom>
            <a:noFill/>
            <a:ln w="1270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6" name="Rectangle 48">
              <a:extLst>
                <a:ext uri="{FF2B5EF4-FFF2-40B4-BE49-F238E27FC236}">
                  <a16:creationId xmlns:a16="http://schemas.microsoft.com/office/drawing/2014/main" id="{2EF7E3AB-4969-474F-AD5C-54FD59C11712}"/>
                </a:ext>
              </a:extLst>
            </p:cNvPr>
            <p:cNvSpPr>
              <a:spLocks noChangeArrowheads="1"/>
            </p:cNvSpPr>
            <p:nvPr/>
          </p:nvSpPr>
          <p:spPr bwMode="auto">
            <a:xfrm>
              <a:off x="3343813" y="4258200"/>
              <a:ext cx="148190" cy="133814"/>
            </a:xfrm>
            <a:prstGeom prst="rect">
              <a:avLst/>
            </a:pr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7" name="Freeform 49">
              <a:extLst>
                <a:ext uri="{FF2B5EF4-FFF2-40B4-BE49-F238E27FC236}">
                  <a16:creationId xmlns:a16="http://schemas.microsoft.com/office/drawing/2014/main" id="{87370E9C-D0F5-9143-8E2A-2F2D84952FE1}"/>
                </a:ext>
              </a:extLst>
            </p:cNvPr>
            <p:cNvSpPr>
              <a:spLocks/>
            </p:cNvSpPr>
            <p:nvPr/>
          </p:nvSpPr>
          <p:spPr bwMode="auto">
            <a:xfrm>
              <a:off x="3343813" y="4312942"/>
              <a:ext cx="148190" cy="72989"/>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8" name="Line 50">
              <a:extLst>
                <a:ext uri="{FF2B5EF4-FFF2-40B4-BE49-F238E27FC236}">
                  <a16:creationId xmlns:a16="http://schemas.microsoft.com/office/drawing/2014/main" id="{F78277F5-A80A-BA45-BCA8-C9455B8B333A}"/>
                </a:ext>
              </a:extLst>
            </p:cNvPr>
            <p:cNvSpPr>
              <a:spLocks noChangeShapeType="1"/>
            </p:cNvSpPr>
            <p:nvPr/>
          </p:nvSpPr>
          <p:spPr bwMode="auto">
            <a:xfrm>
              <a:off x="3269249" y="4261242"/>
              <a:ext cx="49765" cy="0"/>
            </a:xfrm>
            <a:prstGeom prst="line">
              <a:avLst/>
            </a:prstGeom>
            <a:noFill/>
            <a:ln w="1270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9" name="Line 51">
              <a:extLst>
                <a:ext uri="{FF2B5EF4-FFF2-40B4-BE49-F238E27FC236}">
                  <a16:creationId xmlns:a16="http://schemas.microsoft.com/office/drawing/2014/main" id="{139E5CF7-2479-9A4C-838E-FD7BB02AFF72}"/>
                </a:ext>
              </a:extLst>
            </p:cNvPr>
            <p:cNvSpPr>
              <a:spLocks noChangeShapeType="1"/>
            </p:cNvSpPr>
            <p:nvPr/>
          </p:nvSpPr>
          <p:spPr bwMode="auto">
            <a:xfrm>
              <a:off x="3269249" y="4325108"/>
              <a:ext cx="49765" cy="0"/>
            </a:xfrm>
            <a:prstGeom prst="line">
              <a:avLst/>
            </a:prstGeom>
            <a:noFill/>
            <a:ln w="1270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0" name="Line 52">
              <a:extLst>
                <a:ext uri="{FF2B5EF4-FFF2-40B4-BE49-F238E27FC236}">
                  <a16:creationId xmlns:a16="http://schemas.microsoft.com/office/drawing/2014/main" id="{15345D10-2B68-D644-B66F-D5F97A12FEE7}"/>
                </a:ext>
              </a:extLst>
            </p:cNvPr>
            <p:cNvSpPr>
              <a:spLocks noChangeShapeType="1"/>
            </p:cNvSpPr>
            <p:nvPr/>
          </p:nvSpPr>
          <p:spPr bwMode="auto">
            <a:xfrm>
              <a:off x="3269249" y="4388974"/>
              <a:ext cx="49765" cy="0"/>
            </a:xfrm>
            <a:prstGeom prst="line">
              <a:avLst/>
            </a:prstGeom>
            <a:noFill/>
            <a:ln w="1270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1" name="Line 54">
              <a:extLst>
                <a:ext uri="{FF2B5EF4-FFF2-40B4-BE49-F238E27FC236}">
                  <a16:creationId xmlns:a16="http://schemas.microsoft.com/office/drawing/2014/main" id="{765404AC-BC39-6F43-98CA-2E8D135CB66B}"/>
                </a:ext>
              </a:extLst>
            </p:cNvPr>
            <p:cNvSpPr>
              <a:spLocks noChangeShapeType="1"/>
            </p:cNvSpPr>
            <p:nvPr/>
          </p:nvSpPr>
          <p:spPr bwMode="auto">
            <a:xfrm>
              <a:off x="3269250" y="4452839"/>
              <a:ext cx="222754" cy="0"/>
            </a:xfrm>
            <a:prstGeom prst="line">
              <a:avLst/>
            </a:prstGeom>
            <a:noFill/>
            <a:ln w="1270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3" name="Oval 56">
              <a:extLst>
                <a:ext uri="{FF2B5EF4-FFF2-40B4-BE49-F238E27FC236}">
                  <a16:creationId xmlns:a16="http://schemas.microsoft.com/office/drawing/2014/main" id="{5A6E7623-5E61-1842-9AEB-061D54609CA2}"/>
                </a:ext>
              </a:extLst>
            </p:cNvPr>
            <p:cNvSpPr>
              <a:spLocks noChangeArrowheads="1"/>
            </p:cNvSpPr>
            <p:nvPr/>
          </p:nvSpPr>
          <p:spPr bwMode="auto">
            <a:xfrm>
              <a:off x="3442791" y="4282530"/>
              <a:ext cx="24883" cy="24330"/>
            </a:xfrm>
            <a:prstGeom prst="ellipse">
              <a:avLst/>
            </a:prstGeom>
            <a:noFill/>
            <a:ln w="12700">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37" name="Group 136">
            <a:extLst>
              <a:ext uri="{FF2B5EF4-FFF2-40B4-BE49-F238E27FC236}">
                <a16:creationId xmlns:a16="http://schemas.microsoft.com/office/drawing/2014/main" id="{E16A9C14-77F9-884D-8267-B355674358C4}"/>
              </a:ext>
            </a:extLst>
          </p:cNvPr>
          <p:cNvGrpSpPr/>
          <p:nvPr/>
        </p:nvGrpSpPr>
        <p:grpSpPr>
          <a:xfrm>
            <a:off x="156443" y="3939423"/>
            <a:ext cx="973912" cy="1122973"/>
            <a:chOff x="4098616" y="2540836"/>
            <a:chExt cx="889259" cy="1088573"/>
          </a:xfrm>
        </p:grpSpPr>
        <p:sp>
          <p:nvSpPr>
            <p:cNvPr id="138" name="TextBox 137">
              <a:extLst>
                <a:ext uri="{FF2B5EF4-FFF2-40B4-BE49-F238E27FC236}">
                  <a16:creationId xmlns:a16="http://schemas.microsoft.com/office/drawing/2014/main" id="{F9173D53-2432-CF43-960F-09741E1F014C}"/>
                </a:ext>
              </a:extLst>
            </p:cNvPr>
            <p:cNvSpPr txBox="1"/>
            <p:nvPr/>
          </p:nvSpPr>
          <p:spPr>
            <a:xfrm>
              <a:off x="4313838" y="2888620"/>
              <a:ext cx="619849" cy="417688"/>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accent3"/>
                  </a:solidFill>
                  <a:effectLst/>
                  <a:uLnTx/>
                  <a:uFillTx/>
                  <a:latin typeface="Segoe UI Semilight" panose="020B0402040204020203" pitchFamily="34" charset="0"/>
                  <a:ea typeface="+mn-ea"/>
                  <a:cs typeface="Segoe UI Semilight" panose="020B0402040204020203" pitchFamily="34" charset="0"/>
                </a:rPr>
                <a:t>TPS Reports</a:t>
              </a:r>
            </a:p>
          </p:txBody>
        </p:sp>
        <p:grpSp>
          <p:nvGrpSpPr>
            <p:cNvPr id="139" name="Group 138">
              <a:extLst>
                <a:ext uri="{FF2B5EF4-FFF2-40B4-BE49-F238E27FC236}">
                  <a16:creationId xmlns:a16="http://schemas.microsoft.com/office/drawing/2014/main" id="{AEBEBCE6-836B-0142-A12E-C216AC194600}"/>
                </a:ext>
              </a:extLst>
            </p:cNvPr>
            <p:cNvGrpSpPr/>
            <p:nvPr/>
          </p:nvGrpSpPr>
          <p:grpSpPr>
            <a:xfrm>
              <a:off x="4098616" y="2540836"/>
              <a:ext cx="889259" cy="1088573"/>
              <a:chOff x="3003960" y="3685414"/>
              <a:chExt cx="403310" cy="493707"/>
            </a:xfrm>
          </p:grpSpPr>
          <p:sp>
            <p:nvSpPr>
              <p:cNvPr id="143" name="Snip Single Corner Rectangle 26">
                <a:extLst>
                  <a:ext uri="{FF2B5EF4-FFF2-40B4-BE49-F238E27FC236}">
                    <a16:creationId xmlns:a16="http://schemas.microsoft.com/office/drawing/2014/main" id="{049A1059-879F-8243-BAB8-C1EC1DA2FB96}"/>
                  </a:ext>
                </a:extLst>
              </p:cNvPr>
              <p:cNvSpPr/>
              <p:nvPr/>
            </p:nvSpPr>
            <p:spPr bwMode="auto">
              <a:xfrm flipH="1">
                <a:off x="3003960" y="3685414"/>
                <a:ext cx="403310" cy="493707"/>
              </a:xfrm>
              <a:prstGeom prst="snip1Rect">
                <a:avLst>
                  <a:gd name="adj" fmla="val 28736"/>
                </a:avLst>
              </a:prstGeom>
              <a:noFill/>
              <a:ln w="12700">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Triangle 27">
                <a:extLst>
                  <a:ext uri="{FF2B5EF4-FFF2-40B4-BE49-F238E27FC236}">
                    <a16:creationId xmlns:a16="http://schemas.microsoft.com/office/drawing/2014/main" id="{00F0F33D-5586-0D4A-8B5E-470972972D40}"/>
                  </a:ext>
                </a:extLst>
              </p:cNvPr>
              <p:cNvSpPr/>
              <p:nvPr/>
            </p:nvSpPr>
            <p:spPr bwMode="auto">
              <a:xfrm rot="8100000">
                <a:off x="3010906" y="3730317"/>
                <a:ext cx="160049" cy="80930"/>
              </a:xfrm>
              <a:prstGeom prst="triangle">
                <a:avLst/>
              </a:prstGeom>
              <a:noFill/>
              <a:ln w="12700">
                <a:solidFill>
                  <a:schemeClr val="accent3"/>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 name="Rectangle 1">
            <a:extLst>
              <a:ext uri="{FF2B5EF4-FFF2-40B4-BE49-F238E27FC236}">
                <a16:creationId xmlns:a16="http://schemas.microsoft.com/office/drawing/2014/main" id="{C3D8B80F-8C8D-C44F-960F-4804FCC4EEF2}"/>
              </a:ext>
            </a:extLst>
          </p:cNvPr>
          <p:cNvSpPr/>
          <p:nvPr/>
        </p:nvSpPr>
        <p:spPr>
          <a:xfrm>
            <a:off x="2485091" y="7087408"/>
            <a:ext cx="7069179" cy="584775"/>
          </a:xfrm>
          <a:prstGeom prst="rect">
            <a:avLst/>
          </a:prstGeom>
        </p:spPr>
        <p:txBody>
          <a:bodyPr wrap="none">
            <a:spAutoFit/>
          </a:bodyPr>
          <a:lstStyle/>
          <a:p>
            <a:r>
              <a:rPr lang="en-US" sz="3200" dirty="0"/>
              <a:t>https://</a:t>
            </a:r>
            <a:r>
              <a:rPr lang="en-US" sz="3200" dirty="0" err="1"/>
              <a:t>tinyurl.com</a:t>
            </a:r>
            <a:r>
              <a:rPr lang="en-US" sz="3200" dirty="0"/>
              <a:t>/</a:t>
            </a:r>
            <a:r>
              <a:rPr lang="en-US" sz="3200" dirty="0" err="1"/>
              <a:t>learnai-AzureSearch</a:t>
            </a:r>
            <a:endParaRPr lang="en-US" sz="3200" dirty="0"/>
          </a:p>
        </p:txBody>
      </p:sp>
    </p:spTree>
    <p:extLst>
      <p:ext uri="{BB962C8B-B14F-4D97-AF65-F5344CB8AC3E}">
        <p14:creationId xmlns:p14="http://schemas.microsoft.com/office/powerpoint/2010/main" val="2721257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left)">
                                      <p:cBhvr>
                                        <p:cTn id="7" dur="500"/>
                                        <p:tgtEl>
                                          <p:spTgt spid="6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left)">
                                      <p:cBhvr>
                                        <p:cTn id="10" dur="500"/>
                                        <p:tgtEl>
                                          <p:spTgt spid="2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75"/>
                                        </p:tgtEl>
                                        <p:attrNameLst>
                                          <p:attrName>style.visibility</p:attrName>
                                        </p:attrNameLst>
                                      </p:cBhvr>
                                      <p:to>
                                        <p:strVal val="visible"/>
                                      </p:to>
                                    </p:set>
                                    <p:animEffect transition="in" filter="wipe(left)">
                                      <p:cBhvr>
                                        <p:cTn id="13" dur="500"/>
                                        <p:tgtEl>
                                          <p:spTgt spid="75"/>
                                        </p:tgtEl>
                                      </p:cBhvr>
                                    </p:animEffect>
                                  </p:childTnLst>
                                </p:cTn>
                              </p:par>
                              <p:par>
                                <p:cTn id="14" presetID="22" presetClass="entr" presetSubtype="8" fill="hold" nodeType="withEffect">
                                  <p:stCondLst>
                                    <p:cond delay="0"/>
                                  </p:stCondLst>
                                  <p:childTnLst>
                                    <p:set>
                                      <p:cBhvr>
                                        <p:cTn id="15" dur="1" fill="hold">
                                          <p:stCondLst>
                                            <p:cond delay="0"/>
                                          </p:stCondLst>
                                        </p:cTn>
                                        <p:tgtEl>
                                          <p:spTgt spid="76"/>
                                        </p:tgtEl>
                                        <p:attrNameLst>
                                          <p:attrName>style.visibility</p:attrName>
                                        </p:attrNameLst>
                                      </p:cBhvr>
                                      <p:to>
                                        <p:strVal val="visible"/>
                                      </p:to>
                                    </p:set>
                                    <p:animEffect transition="in" filter="wipe(left)">
                                      <p:cBhvr>
                                        <p:cTn id="16" dur="500"/>
                                        <p:tgtEl>
                                          <p:spTgt spid="7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83"/>
                                        </p:tgtEl>
                                        <p:attrNameLst>
                                          <p:attrName>style.visibility</p:attrName>
                                        </p:attrNameLst>
                                      </p:cBhvr>
                                      <p:to>
                                        <p:strVal val="visible"/>
                                      </p:to>
                                    </p:set>
                                    <p:animEffect transition="in" filter="wipe(left)">
                                      <p:cBhvr>
                                        <p:cTn id="19" dur="500"/>
                                        <p:tgtEl>
                                          <p:spTgt spid="83"/>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99"/>
                                        </p:tgtEl>
                                        <p:attrNameLst>
                                          <p:attrName>style.visibility</p:attrName>
                                        </p:attrNameLst>
                                      </p:cBhvr>
                                      <p:to>
                                        <p:strVal val="visible"/>
                                      </p:to>
                                    </p:set>
                                    <p:animEffect transition="in" filter="wipe(left)">
                                      <p:cBhvr>
                                        <p:cTn id="22" dur="500"/>
                                        <p:tgtEl>
                                          <p:spTgt spid="99"/>
                                        </p:tgtEl>
                                      </p:cBhvr>
                                    </p:animEffect>
                                  </p:childTnLst>
                                </p:cTn>
                              </p:par>
                              <p:par>
                                <p:cTn id="23" presetID="22" presetClass="entr" presetSubtype="8" fill="hold" nodeType="withEffect">
                                  <p:stCondLst>
                                    <p:cond delay="0"/>
                                  </p:stCondLst>
                                  <p:childTnLst>
                                    <p:set>
                                      <p:cBhvr>
                                        <p:cTn id="24" dur="1" fill="hold">
                                          <p:stCondLst>
                                            <p:cond delay="0"/>
                                          </p:stCondLst>
                                        </p:cTn>
                                        <p:tgtEl>
                                          <p:spTgt spid="100"/>
                                        </p:tgtEl>
                                        <p:attrNameLst>
                                          <p:attrName>style.visibility</p:attrName>
                                        </p:attrNameLst>
                                      </p:cBhvr>
                                      <p:to>
                                        <p:strVal val="visible"/>
                                      </p:to>
                                    </p:set>
                                    <p:animEffect transition="in" filter="wipe(left)">
                                      <p:cBhvr>
                                        <p:cTn id="25" dur="500"/>
                                        <p:tgtEl>
                                          <p:spTgt spid="100"/>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08"/>
                                        </p:tgtEl>
                                        <p:attrNameLst>
                                          <p:attrName>style.visibility</p:attrName>
                                        </p:attrNameLst>
                                      </p:cBhvr>
                                      <p:to>
                                        <p:strVal val="visible"/>
                                      </p:to>
                                    </p:set>
                                    <p:animEffect transition="in" filter="wipe(left)">
                                      <p:cBhvr>
                                        <p:cTn id="28" dur="500"/>
                                        <p:tgtEl>
                                          <p:spTgt spid="108"/>
                                        </p:tgtEl>
                                      </p:cBhvr>
                                    </p:animEffect>
                                  </p:childTnLst>
                                </p:cTn>
                              </p:par>
                              <p:par>
                                <p:cTn id="29" presetID="22" presetClass="entr" presetSubtype="8" fill="hold" nodeType="withEffect">
                                  <p:stCondLst>
                                    <p:cond delay="0"/>
                                  </p:stCondLst>
                                  <p:childTnLst>
                                    <p:set>
                                      <p:cBhvr>
                                        <p:cTn id="30" dur="1" fill="hold">
                                          <p:stCondLst>
                                            <p:cond delay="0"/>
                                          </p:stCondLst>
                                        </p:cTn>
                                        <p:tgtEl>
                                          <p:spTgt spid="112"/>
                                        </p:tgtEl>
                                        <p:attrNameLst>
                                          <p:attrName>style.visibility</p:attrName>
                                        </p:attrNameLst>
                                      </p:cBhvr>
                                      <p:to>
                                        <p:strVal val="visible"/>
                                      </p:to>
                                    </p:set>
                                    <p:animEffect transition="in" filter="wipe(left)">
                                      <p:cBhvr>
                                        <p:cTn id="31" dur="500"/>
                                        <p:tgtEl>
                                          <p:spTgt spid="112"/>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left)">
                                      <p:cBhvr>
                                        <p:cTn id="34" dur="500"/>
                                        <p:tgtEl>
                                          <p:spTgt spid="5"/>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87"/>
                                        </p:tgtEl>
                                        <p:attrNameLst>
                                          <p:attrName>style.visibility</p:attrName>
                                        </p:attrNameLst>
                                      </p:cBhvr>
                                      <p:to>
                                        <p:strVal val="visible"/>
                                      </p:to>
                                    </p:set>
                                    <p:animEffect transition="in" filter="wipe(left)">
                                      <p:cBhvr>
                                        <p:cTn id="37" dur="500"/>
                                        <p:tgtEl>
                                          <p:spTgt spid="187"/>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88"/>
                                        </p:tgtEl>
                                        <p:attrNameLst>
                                          <p:attrName>style.visibility</p:attrName>
                                        </p:attrNameLst>
                                      </p:cBhvr>
                                      <p:to>
                                        <p:strVal val="visible"/>
                                      </p:to>
                                    </p:set>
                                    <p:animEffect transition="in" filter="wipe(left)">
                                      <p:cBhvr>
                                        <p:cTn id="40" dur="500"/>
                                        <p:tgtEl>
                                          <p:spTgt spid="188"/>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189"/>
                                        </p:tgtEl>
                                        <p:attrNameLst>
                                          <p:attrName>style.visibility</p:attrName>
                                        </p:attrNameLst>
                                      </p:cBhvr>
                                      <p:to>
                                        <p:strVal val="visible"/>
                                      </p:to>
                                    </p:set>
                                    <p:animEffect transition="in" filter="wipe(left)">
                                      <p:cBhvr>
                                        <p:cTn id="43" dur="500"/>
                                        <p:tgtEl>
                                          <p:spTgt spid="189"/>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90"/>
                                        </p:tgtEl>
                                        <p:attrNameLst>
                                          <p:attrName>style.visibility</p:attrName>
                                        </p:attrNameLst>
                                      </p:cBhvr>
                                      <p:to>
                                        <p:strVal val="visible"/>
                                      </p:to>
                                    </p:set>
                                    <p:animEffect transition="in" filter="wipe(left)">
                                      <p:cBhvr>
                                        <p:cTn id="46" dur="500"/>
                                        <p:tgtEl>
                                          <p:spTgt spid="190"/>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191"/>
                                        </p:tgtEl>
                                        <p:attrNameLst>
                                          <p:attrName>style.visibility</p:attrName>
                                        </p:attrNameLst>
                                      </p:cBhvr>
                                      <p:to>
                                        <p:strVal val="visible"/>
                                      </p:to>
                                    </p:set>
                                    <p:animEffect transition="in" filter="wipe(left)">
                                      <p:cBhvr>
                                        <p:cTn id="49" dur="500"/>
                                        <p:tgtEl>
                                          <p:spTgt spid="191"/>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192"/>
                                        </p:tgtEl>
                                        <p:attrNameLst>
                                          <p:attrName>style.visibility</p:attrName>
                                        </p:attrNameLst>
                                      </p:cBhvr>
                                      <p:to>
                                        <p:strVal val="visible"/>
                                      </p:to>
                                    </p:set>
                                    <p:animEffect transition="in" filter="wipe(left)">
                                      <p:cBhvr>
                                        <p:cTn id="52" dur="500"/>
                                        <p:tgtEl>
                                          <p:spTgt spid="192"/>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193"/>
                                        </p:tgtEl>
                                        <p:attrNameLst>
                                          <p:attrName>style.visibility</p:attrName>
                                        </p:attrNameLst>
                                      </p:cBhvr>
                                      <p:to>
                                        <p:strVal val="visible"/>
                                      </p:to>
                                    </p:set>
                                    <p:animEffect transition="in" filter="wipe(left)">
                                      <p:cBhvr>
                                        <p:cTn id="55" dur="500"/>
                                        <p:tgtEl>
                                          <p:spTgt spid="193"/>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194"/>
                                        </p:tgtEl>
                                        <p:attrNameLst>
                                          <p:attrName>style.visibility</p:attrName>
                                        </p:attrNameLst>
                                      </p:cBhvr>
                                      <p:to>
                                        <p:strVal val="visible"/>
                                      </p:to>
                                    </p:set>
                                    <p:animEffect transition="in" filter="wipe(left)">
                                      <p:cBhvr>
                                        <p:cTn id="58" dur="500"/>
                                        <p:tgtEl>
                                          <p:spTgt spid="194"/>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195"/>
                                        </p:tgtEl>
                                        <p:attrNameLst>
                                          <p:attrName>style.visibility</p:attrName>
                                        </p:attrNameLst>
                                      </p:cBhvr>
                                      <p:to>
                                        <p:strVal val="visible"/>
                                      </p:to>
                                    </p:set>
                                    <p:animEffect transition="in" filter="wipe(left)">
                                      <p:cBhvr>
                                        <p:cTn id="61" dur="500"/>
                                        <p:tgtEl>
                                          <p:spTgt spid="195"/>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196"/>
                                        </p:tgtEl>
                                        <p:attrNameLst>
                                          <p:attrName>style.visibility</p:attrName>
                                        </p:attrNameLst>
                                      </p:cBhvr>
                                      <p:to>
                                        <p:strVal val="visible"/>
                                      </p:to>
                                    </p:set>
                                    <p:animEffect transition="in" filter="wipe(left)">
                                      <p:cBhvr>
                                        <p:cTn id="64" dur="500"/>
                                        <p:tgtEl>
                                          <p:spTgt spid="196"/>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197"/>
                                        </p:tgtEl>
                                        <p:attrNameLst>
                                          <p:attrName>style.visibility</p:attrName>
                                        </p:attrNameLst>
                                      </p:cBhvr>
                                      <p:to>
                                        <p:strVal val="visible"/>
                                      </p:to>
                                    </p:set>
                                    <p:animEffect transition="in" filter="wipe(left)">
                                      <p:cBhvr>
                                        <p:cTn id="67" dur="500"/>
                                        <p:tgtEl>
                                          <p:spTgt spid="197"/>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198"/>
                                        </p:tgtEl>
                                        <p:attrNameLst>
                                          <p:attrName>style.visibility</p:attrName>
                                        </p:attrNameLst>
                                      </p:cBhvr>
                                      <p:to>
                                        <p:strVal val="visible"/>
                                      </p:to>
                                    </p:set>
                                    <p:animEffect transition="in" filter="wipe(left)">
                                      <p:cBhvr>
                                        <p:cTn id="70" dur="500"/>
                                        <p:tgtEl>
                                          <p:spTgt spid="198"/>
                                        </p:tgtEl>
                                      </p:cBhvr>
                                    </p:animEffect>
                                  </p:childTnLst>
                                </p:cTn>
                              </p:par>
                              <p:par>
                                <p:cTn id="71" presetID="22" presetClass="entr" presetSubtype="8" fill="hold" nodeType="withEffect">
                                  <p:stCondLst>
                                    <p:cond delay="0"/>
                                  </p:stCondLst>
                                  <p:childTnLst>
                                    <p:set>
                                      <p:cBhvr>
                                        <p:cTn id="72" dur="1" fill="hold">
                                          <p:stCondLst>
                                            <p:cond delay="0"/>
                                          </p:stCondLst>
                                        </p:cTn>
                                        <p:tgtEl>
                                          <p:spTgt spid="210"/>
                                        </p:tgtEl>
                                        <p:attrNameLst>
                                          <p:attrName>style.visibility</p:attrName>
                                        </p:attrNameLst>
                                      </p:cBhvr>
                                      <p:to>
                                        <p:strVal val="visible"/>
                                      </p:to>
                                    </p:set>
                                    <p:animEffect transition="in" filter="wipe(left)">
                                      <p:cBhvr>
                                        <p:cTn id="73" dur="500"/>
                                        <p:tgtEl>
                                          <p:spTgt spid="210"/>
                                        </p:tgtEl>
                                      </p:cBhvr>
                                    </p:animEffect>
                                  </p:childTnLst>
                                </p:cTn>
                              </p:par>
                              <p:par>
                                <p:cTn id="74" presetID="22" presetClass="entr" presetSubtype="8" fill="hold" nodeType="withEffect">
                                  <p:stCondLst>
                                    <p:cond delay="0"/>
                                  </p:stCondLst>
                                  <p:childTnLst>
                                    <p:set>
                                      <p:cBhvr>
                                        <p:cTn id="75" dur="1" fill="hold">
                                          <p:stCondLst>
                                            <p:cond delay="0"/>
                                          </p:stCondLst>
                                        </p:cTn>
                                        <p:tgtEl>
                                          <p:spTgt spid="211"/>
                                        </p:tgtEl>
                                        <p:attrNameLst>
                                          <p:attrName>style.visibility</p:attrName>
                                        </p:attrNameLst>
                                      </p:cBhvr>
                                      <p:to>
                                        <p:strVal val="visible"/>
                                      </p:to>
                                    </p:set>
                                    <p:animEffect transition="in" filter="wipe(left)">
                                      <p:cBhvr>
                                        <p:cTn id="76" dur="500"/>
                                        <p:tgtEl>
                                          <p:spTgt spid="211"/>
                                        </p:tgtEl>
                                      </p:cBhvr>
                                    </p:animEffect>
                                  </p:childTnLst>
                                </p:cTn>
                              </p:par>
                              <p:par>
                                <p:cTn id="77" presetID="22" presetClass="entr" presetSubtype="8" fill="hold" nodeType="withEffect">
                                  <p:stCondLst>
                                    <p:cond delay="0"/>
                                  </p:stCondLst>
                                  <p:childTnLst>
                                    <p:set>
                                      <p:cBhvr>
                                        <p:cTn id="78" dur="1" fill="hold">
                                          <p:stCondLst>
                                            <p:cond delay="0"/>
                                          </p:stCondLst>
                                        </p:cTn>
                                        <p:tgtEl>
                                          <p:spTgt spid="218"/>
                                        </p:tgtEl>
                                        <p:attrNameLst>
                                          <p:attrName>style.visibility</p:attrName>
                                        </p:attrNameLst>
                                      </p:cBhvr>
                                      <p:to>
                                        <p:strVal val="visible"/>
                                      </p:to>
                                    </p:set>
                                    <p:animEffect transition="in" filter="wipe(left)">
                                      <p:cBhvr>
                                        <p:cTn id="79" dur="500"/>
                                        <p:tgtEl>
                                          <p:spTgt spid="218"/>
                                        </p:tgtEl>
                                      </p:cBhvr>
                                    </p:animEffect>
                                  </p:childTnLst>
                                </p:cTn>
                              </p:par>
                              <p:par>
                                <p:cTn id="80" presetID="22" presetClass="entr" presetSubtype="8" fill="hold" nodeType="withEffect">
                                  <p:stCondLst>
                                    <p:cond delay="0"/>
                                  </p:stCondLst>
                                  <p:childTnLst>
                                    <p:set>
                                      <p:cBhvr>
                                        <p:cTn id="81" dur="1" fill="hold">
                                          <p:stCondLst>
                                            <p:cond delay="0"/>
                                          </p:stCondLst>
                                        </p:cTn>
                                        <p:tgtEl>
                                          <p:spTgt spid="219"/>
                                        </p:tgtEl>
                                        <p:attrNameLst>
                                          <p:attrName>style.visibility</p:attrName>
                                        </p:attrNameLst>
                                      </p:cBhvr>
                                      <p:to>
                                        <p:strVal val="visible"/>
                                      </p:to>
                                    </p:set>
                                    <p:animEffect transition="in" filter="wipe(left)">
                                      <p:cBhvr>
                                        <p:cTn id="82" dur="500"/>
                                        <p:tgtEl>
                                          <p:spTgt spid="219"/>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wipe(left)">
                                      <p:cBhvr>
                                        <p:cTn id="87" dur="500"/>
                                        <p:tgtEl>
                                          <p:spTgt spid="28"/>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82"/>
                                        </p:tgtEl>
                                        <p:attrNameLst>
                                          <p:attrName>style.visibility</p:attrName>
                                        </p:attrNameLst>
                                      </p:cBhvr>
                                      <p:to>
                                        <p:strVal val="visible"/>
                                      </p:to>
                                    </p:set>
                                    <p:animEffect transition="in" filter="wipe(left)">
                                      <p:cBhvr>
                                        <p:cTn id="90" dur="500"/>
                                        <p:tgtEl>
                                          <p:spTgt spid="82"/>
                                        </p:tgtEl>
                                      </p:cBhvr>
                                    </p:animEffect>
                                  </p:childTnLst>
                                </p:cTn>
                              </p:par>
                              <p:par>
                                <p:cTn id="91" presetID="22" presetClass="entr" presetSubtype="8" fill="hold" nodeType="withEffect">
                                  <p:stCondLst>
                                    <p:cond delay="0"/>
                                  </p:stCondLst>
                                  <p:childTnLst>
                                    <p:set>
                                      <p:cBhvr>
                                        <p:cTn id="92" dur="1" fill="hold">
                                          <p:stCondLst>
                                            <p:cond delay="0"/>
                                          </p:stCondLst>
                                        </p:cTn>
                                        <p:tgtEl>
                                          <p:spTgt spid="41"/>
                                        </p:tgtEl>
                                        <p:attrNameLst>
                                          <p:attrName>style.visibility</p:attrName>
                                        </p:attrNameLst>
                                      </p:cBhvr>
                                      <p:to>
                                        <p:strVal val="visible"/>
                                      </p:to>
                                    </p:set>
                                    <p:animEffect transition="in" filter="wipe(left)">
                                      <p:cBhvr>
                                        <p:cTn id="9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82" grpId="0"/>
      <p:bldP spid="28" grpId="0" animBg="1"/>
      <p:bldP spid="29" grpId="0" animBg="1"/>
      <p:bldP spid="75" grpId="0" animBg="1"/>
      <p:bldP spid="83" grpId="0" animBg="1"/>
      <p:bldP spid="99" grpId="0" animBg="1"/>
      <p:bldP spid="108" grpId="0" animBg="1"/>
      <p:bldP spid="5" grpId="0" animBg="1"/>
      <p:bldP spid="187" grpId="0"/>
      <p:bldP spid="188" grpId="0"/>
      <p:bldP spid="189" grpId="0"/>
      <p:bldP spid="190" grpId="0"/>
      <p:bldP spid="191" grpId="0"/>
      <p:bldP spid="192" grpId="0"/>
      <p:bldP spid="193" grpId="0"/>
      <p:bldP spid="194" grpId="0"/>
      <p:bldP spid="195" grpId="0"/>
      <p:bldP spid="196" grpId="0"/>
      <p:bldP spid="197" grpId="0"/>
      <p:bldP spid="19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3AEBD4-09DF-4BD3-8086-143CCE5DC895}"/>
              </a:ext>
            </a:extLst>
          </p:cNvPr>
          <p:cNvSpPr/>
          <p:nvPr/>
        </p:nvSpPr>
        <p:spPr bwMode="auto">
          <a:xfrm>
            <a:off x="-1" y="1155846"/>
            <a:ext cx="12436475" cy="1661993"/>
          </a:xfrm>
          <a:prstGeom prst="rect">
            <a:avLst/>
          </a:prstGeom>
        </p:spPr>
        <p:txBody>
          <a:bodyPr vert="horz" wrap="square" lIns="0" tIns="0" rIns="0" bIns="0" rtlCol="0" anchor="t">
            <a:spAutoFit/>
          </a:bodyPr>
          <a:lstStyle/>
          <a:p>
            <a:pPr algn="ctr" defTabSz="951304">
              <a:spcBef>
                <a:spcPct val="0"/>
              </a:spcBef>
            </a:pPr>
            <a:r>
              <a:rPr lang="en-US" sz="5400" spc="-51" dirty="0">
                <a:ln w="3175">
                  <a:noFill/>
                </a:ln>
                <a:solidFill>
                  <a:schemeClr val="tx1"/>
                </a:solidFill>
                <a:cs typeface="Segoe UI" pitchFamily="34" charset="0"/>
              </a:rPr>
              <a:t>Resource: Vision Demo </a:t>
            </a:r>
          </a:p>
          <a:p>
            <a:pPr algn="ctr" defTabSz="951304">
              <a:spcBef>
                <a:spcPct val="0"/>
              </a:spcBef>
            </a:pPr>
            <a:r>
              <a:rPr lang="en-US" sz="5400" spc="-51" dirty="0">
                <a:ln w="3175">
                  <a:noFill/>
                </a:ln>
                <a:solidFill>
                  <a:schemeClr val="tx1"/>
                </a:solidFill>
                <a:cs typeface="Segoe UI" pitchFamily="34" charset="0"/>
              </a:rPr>
              <a:t>and Code Bootcamp</a:t>
            </a:r>
          </a:p>
        </p:txBody>
      </p:sp>
      <p:sp>
        <p:nvSpPr>
          <p:cNvPr id="3" name="Rectangle 2">
            <a:extLst>
              <a:ext uri="{FF2B5EF4-FFF2-40B4-BE49-F238E27FC236}">
                <a16:creationId xmlns:a16="http://schemas.microsoft.com/office/drawing/2014/main" id="{73994780-34E0-4BA4-9A1C-8DC49EBF33F4}"/>
              </a:ext>
            </a:extLst>
          </p:cNvPr>
          <p:cNvSpPr/>
          <p:nvPr/>
        </p:nvSpPr>
        <p:spPr bwMode="auto">
          <a:xfrm>
            <a:off x="-114300" y="4233611"/>
            <a:ext cx="8686800" cy="492443"/>
          </a:xfrm>
          <a:prstGeom prst="rect">
            <a:avLst/>
          </a:prstGeom>
        </p:spPr>
        <p:txBody>
          <a:bodyPr vert="horz" wrap="square" lIns="0" tIns="0" rIns="0" bIns="0" rtlCol="0" anchor="t">
            <a:spAutoFit/>
          </a:bodyPr>
          <a:lstStyle/>
          <a:p>
            <a:pPr algn="r" defTabSz="951304">
              <a:spcBef>
                <a:spcPct val="0"/>
              </a:spcBef>
            </a:pPr>
            <a:r>
              <a:rPr lang="en-US" sz="3200" dirty="0">
                <a:solidFill>
                  <a:schemeClr val="accent3"/>
                </a:solidFill>
              </a:rPr>
              <a:t>https://</a:t>
            </a:r>
            <a:r>
              <a:rPr lang="en-US" sz="3200" dirty="0" err="1">
                <a:solidFill>
                  <a:schemeClr val="accent3"/>
                </a:solidFill>
              </a:rPr>
              <a:t>tinyurl.com</a:t>
            </a:r>
            <a:r>
              <a:rPr lang="en-US" sz="3200" dirty="0">
                <a:solidFill>
                  <a:schemeClr val="accent3"/>
                </a:solidFill>
              </a:rPr>
              <a:t>/</a:t>
            </a:r>
            <a:r>
              <a:rPr lang="en-US" sz="3200" dirty="0" err="1">
                <a:solidFill>
                  <a:schemeClr val="accent3"/>
                </a:solidFill>
              </a:rPr>
              <a:t>LearnAI-CustomVisionDemo</a:t>
            </a:r>
            <a:endParaRPr lang="en-US" sz="3200" spc="-51" dirty="0">
              <a:ln w="3175">
                <a:noFill/>
              </a:ln>
              <a:solidFill>
                <a:schemeClr val="accent3"/>
              </a:solidFill>
              <a:cs typeface="Segoe UI" pitchFamily="34" charset="0"/>
            </a:endParaRPr>
          </a:p>
        </p:txBody>
      </p:sp>
      <p:sp>
        <p:nvSpPr>
          <p:cNvPr id="4" name="Rectangle 3">
            <a:extLst>
              <a:ext uri="{FF2B5EF4-FFF2-40B4-BE49-F238E27FC236}">
                <a16:creationId xmlns:a16="http://schemas.microsoft.com/office/drawing/2014/main" id="{7B81F841-F1A8-4728-BEA3-6281F6889E37}"/>
              </a:ext>
            </a:extLst>
          </p:cNvPr>
          <p:cNvSpPr/>
          <p:nvPr/>
        </p:nvSpPr>
        <p:spPr>
          <a:xfrm>
            <a:off x="-114216" y="5162970"/>
            <a:ext cx="9356271" cy="492443"/>
          </a:xfrm>
          <a:prstGeom prst="rect">
            <a:avLst/>
          </a:prstGeom>
        </p:spPr>
        <p:txBody>
          <a:bodyPr vert="horz" wrap="square" lIns="0" tIns="0" rIns="0" bIns="0" rtlCol="0" anchor="t">
            <a:spAutoFit/>
          </a:bodyPr>
          <a:lstStyle/>
          <a:p>
            <a:pPr algn="r" defTabSz="951304">
              <a:spcBef>
                <a:spcPct val="0"/>
              </a:spcBef>
            </a:pPr>
            <a:r>
              <a:rPr lang="en-US" sz="3200" dirty="0">
                <a:solidFill>
                  <a:schemeClr val="accent3"/>
                </a:solidFill>
              </a:rPr>
              <a:t>https://</a:t>
            </a:r>
            <a:r>
              <a:rPr lang="en-US" sz="3200" dirty="0" err="1">
                <a:solidFill>
                  <a:schemeClr val="accent3"/>
                </a:solidFill>
              </a:rPr>
              <a:t>tinyurl.com</a:t>
            </a:r>
            <a:r>
              <a:rPr lang="en-US" sz="3200" dirty="0">
                <a:solidFill>
                  <a:schemeClr val="accent3"/>
                </a:solidFill>
              </a:rPr>
              <a:t>/</a:t>
            </a:r>
            <a:r>
              <a:rPr lang="en-US" sz="3200" dirty="0" err="1">
                <a:solidFill>
                  <a:schemeClr val="accent3"/>
                </a:solidFill>
              </a:rPr>
              <a:t>LearnAI-CustomVisionBootcamp</a:t>
            </a:r>
            <a:endParaRPr lang="en-US" sz="3200" dirty="0">
              <a:solidFill>
                <a:schemeClr val="accent3"/>
              </a:solidFill>
            </a:endParaRPr>
          </a:p>
        </p:txBody>
      </p:sp>
    </p:spTree>
    <p:extLst>
      <p:ext uri="{BB962C8B-B14F-4D97-AF65-F5344CB8AC3E}">
        <p14:creationId xmlns:p14="http://schemas.microsoft.com/office/powerpoint/2010/main" val="79144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4639" y="295274"/>
            <a:ext cx="12024066" cy="738664"/>
          </a:xfrm>
        </p:spPr>
        <p:txBody>
          <a:bodyPr vert="horz" wrap="square" lIns="0" tIns="0" rIns="0" bIns="0" rtlCol="0" anchor="t">
            <a:spAutoFit/>
          </a:bodyPr>
          <a:lstStyle/>
          <a:p>
            <a:pPr algn="ctr"/>
            <a:r>
              <a:rPr lang="en-US" sz="4800" b="0" dirty="0">
                <a:solidFill>
                  <a:schemeClr val="tx1"/>
                </a:solidFill>
                <a:latin typeface="+mn-lt"/>
              </a:rPr>
              <a:t>Bot Framework - Engage with your users</a:t>
            </a:r>
          </a:p>
        </p:txBody>
      </p:sp>
      <p:sp>
        <p:nvSpPr>
          <p:cNvPr id="5" name="Content Placeholder 4"/>
          <p:cNvSpPr>
            <a:spLocks noGrp="1"/>
          </p:cNvSpPr>
          <p:nvPr>
            <p:ph sz="quarter" idx="4294967295"/>
          </p:nvPr>
        </p:nvSpPr>
        <p:spPr>
          <a:xfrm>
            <a:off x="439738" y="1281364"/>
            <a:ext cx="11996737" cy="517525"/>
          </a:xfrm>
        </p:spPr>
        <p:txBody>
          <a:bodyPr/>
          <a:lstStyle/>
          <a:p>
            <a:pPr marL="0" indent="0">
              <a:buNone/>
            </a:pPr>
            <a:r>
              <a:rPr lang="en-US" sz="2400" dirty="0">
                <a:solidFill>
                  <a:schemeClr val="tx1"/>
                </a:solidFill>
              </a:rPr>
              <a:t>A </a:t>
            </a:r>
            <a:r>
              <a:rPr lang="en-US" sz="2400" dirty="0">
                <a:solidFill>
                  <a:schemeClr val="tx1"/>
                </a:solidFill>
                <a:ea typeface="Segoe UI" pitchFamily="34" charset="0"/>
                <a:cs typeface="Segoe UI" pitchFamily="34" charset="0"/>
              </a:rPr>
              <a:t>natural language interface across all conversation channels  </a:t>
            </a:r>
          </a:p>
        </p:txBody>
      </p:sp>
      <p:sp>
        <p:nvSpPr>
          <p:cNvPr id="9" name="Rectangle 8"/>
          <p:cNvSpPr/>
          <p:nvPr/>
        </p:nvSpPr>
        <p:spPr bwMode="auto">
          <a:xfrm>
            <a:off x="1833194" y="3125098"/>
            <a:ext cx="3013639" cy="2214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50784" fontAlgn="base">
              <a:lnSpc>
                <a:spcPct val="90000"/>
              </a:lnSpc>
              <a:spcBef>
                <a:spcPts val="301"/>
              </a:spcBef>
              <a:spcAft>
                <a:spcPct val="0"/>
              </a:spcAft>
              <a:defRPr/>
            </a:pPr>
            <a:r>
              <a:rPr lang="en-US" sz="1599" b="1" kern="0">
                <a:solidFill>
                  <a:schemeClr val="tx1"/>
                </a:solidFill>
                <a:ea typeface="Segoe UI" pitchFamily="34" charset="0"/>
                <a:cs typeface="Segoe UI Semibold" panose="020B0702040204020203" pitchFamily="34" charset="0"/>
              </a:rPr>
              <a:t>Provide information</a:t>
            </a:r>
          </a:p>
        </p:txBody>
      </p:sp>
      <p:sp>
        <p:nvSpPr>
          <p:cNvPr id="10" name="Rectangle 9"/>
          <p:cNvSpPr/>
          <p:nvPr/>
        </p:nvSpPr>
        <p:spPr bwMode="auto">
          <a:xfrm>
            <a:off x="1833194" y="3957284"/>
            <a:ext cx="3013639" cy="2214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50784" fontAlgn="base">
              <a:lnSpc>
                <a:spcPct val="90000"/>
              </a:lnSpc>
              <a:spcBef>
                <a:spcPts val="301"/>
              </a:spcBef>
              <a:spcAft>
                <a:spcPct val="0"/>
              </a:spcAft>
              <a:defRPr/>
            </a:pPr>
            <a:r>
              <a:rPr lang="en-US" sz="1599" b="1" kern="0">
                <a:solidFill>
                  <a:schemeClr val="tx1"/>
                </a:solidFill>
                <a:ea typeface="Segoe UI" pitchFamily="34" charset="0"/>
                <a:cs typeface="Segoe UI Semibold" panose="020B0702040204020203" pitchFamily="34" charset="0"/>
              </a:rPr>
              <a:t>Perform tasks</a:t>
            </a:r>
          </a:p>
        </p:txBody>
      </p:sp>
      <p:sp>
        <p:nvSpPr>
          <p:cNvPr id="11" name="Rectangle 10"/>
          <p:cNvSpPr/>
          <p:nvPr/>
        </p:nvSpPr>
        <p:spPr bwMode="auto">
          <a:xfrm>
            <a:off x="1833194" y="4789470"/>
            <a:ext cx="3013639" cy="2214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50784" fontAlgn="base">
              <a:lnSpc>
                <a:spcPct val="90000"/>
              </a:lnSpc>
              <a:spcBef>
                <a:spcPts val="301"/>
              </a:spcBef>
              <a:spcAft>
                <a:spcPct val="0"/>
              </a:spcAft>
              <a:defRPr/>
            </a:pPr>
            <a:r>
              <a:rPr lang="en-US" sz="1599" b="1" kern="0">
                <a:solidFill>
                  <a:schemeClr val="tx1"/>
                </a:solidFill>
                <a:ea typeface="Segoe UI" pitchFamily="34" charset="0"/>
                <a:cs typeface="Segoe UI Semibold" panose="020B0702040204020203" pitchFamily="34" charset="0"/>
              </a:rPr>
              <a:t>Make recommendations</a:t>
            </a:r>
          </a:p>
        </p:txBody>
      </p:sp>
      <p:sp>
        <p:nvSpPr>
          <p:cNvPr id="12" name="Rectangle 11"/>
          <p:cNvSpPr/>
          <p:nvPr/>
        </p:nvSpPr>
        <p:spPr bwMode="auto">
          <a:xfrm>
            <a:off x="1833194" y="5621656"/>
            <a:ext cx="3013639" cy="2214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50784" fontAlgn="base">
              <a:lnSpc>
                <a:spcPct val="90000"/>
              </a:lnSpc>
              <a:spcBef>
                <a:spcPts val="301"/>
              </a:spcBef>
              <a:spcAft>
                <a:spcPct val="0"/>
              </a:spcAft>
              <a:defRPr/>
            </a:pPr>
            <a:r>
              <a:rPr lang="en-US" sz="1599" b="1" kern="0">
                <a:solidFill>
                  <a:schemeClr val="tx1"/>
                </a:solidFill>
                <a:ea typeface="Segoe UI" pitchFamily="34" charset="0"/>
                <a:cs typeface="Segoe UI Semibold" panose="020B0702040204020203" pitchFamily="34" charset="0"/>
              </a:rPr>
              <a:t>Capture information </a:t>
            </a:r>
          </a:p>
        </p:txBody>
      </p:sp>
      <p:grpSp>
        <p:nvGrpSpPr>
          <p:cNvPr id="30" name="Group 29"/>
          <p:cNvGrpSpPr/>
          <p:nvPr/>
        </p:nvGrpSpPr>
        <p:grpSpPr>
          <a:xfrm>
            <a:off x="787966" y="2977368"/>
            <a:ext cx="476328" cy="489560"/>
            <a:chOff x="3238466" y="2692673"/>
            <a:chExt cx="3472213" cy="3568675"/>
          </a:xfrm>
          <a:solidFill>
            <a:schemeClr val="accent3"/>
          </a:solidFill>
        </p:grpSpPr>
        <p:sp>
          <p:nvSpPr>
            <p:cNvPr id="31" name="Freeform 391"/>
            <p:cNvSpPr>
              <a:spLocks noEditPoints="1"/>
            </p:cNvSpPr>
            <p:nvPr/>
          </p:nvSpPr>
          <p:spPr bwMode="auto">
            <a:xfrm>
              <a:off x="3238466" y="2692673"/>
              <a:ext cx="3472213" cy="3568675"/>
            </a:xfrm>
            <a:custGeom>
              <a:avLst/>
              <a:gdLst>
                <a:gd name="T0" fmla="*/ 84 w 131"/>
                <a:gd name="T1" fmla="*/ 0 h 134"/>
                <a:gd name="T2" fmla="*/ 131 w 131"/>
                <a:gd name="T3" fmla="*/ 48 h 134"/>
                <a:gd name="T4" fmla="*/ 84 w 131"/>
                <a:gd name="T5" fmla="*/ 96 h 134"/>
                <a:gd name="T6" fmla="*/ 57 w 131"/>
                <a:gd name="T7" fmla="*/ 87 h 134"/>
                <a:gd name="T8" fmla="*/ 53 w 131"/>
                <a:gd name="T9" fmla="*/ 90 h 134"/>
                <a:gd name="T10" fmla="*/ 55 w 131"/>
                <a:gd name="T11" fmla="*/ 97 h 134"/>
                <a:gd name="T12" fmla="*/ 21 w 131"/>
                <a:gd name="T13" fmla="*/ 130 h 134"/>
                <a:gd name="T14" fmla="*/ 3 w 131"/>
                <a:gd name="T15" fmla="*/ 112 h 134"/>
                <a:gd name="T16" fmla="*/ 37 w 131"/>
                <a:gd name="T17" fmla="*/ 78 h 134"/>
                <a:gd name="T18" fmla="*/ 43 w 131"/>
                <a:gd name="T19" fmla="*/ 79 h 134"/>
                <a:gd name="T20" fmla="*/ 45 w 131"/>
                <a:gd name="T21" fmla="*/ 76 h 134"/>
                <a:gd name="T22" fmla="*/ 36 w 131"/>
                <a:gd name="T23" fmla="*/ 48 h 134"/>
                <a:gd name="T24" fmla="*/ 84 w 131"/>
                <a:gd name="T25" fmla="*/ 0 h 134"/>
                <a:gd name="T26" fmla="*/ 84 w 131"/>
                <a:gd name="T27" fmla="*/ 8 h 134"/>
                <a:gd name="T28" fmla="*/ 44 w 131"/>
                <a:gd name="T29" fmla="*/ 48 h 134"/>
                <a:gd name="T30" fmla="*/ 84 w 131"/>
                <a:gd name="T31" fmla="*/ 87 h 134"/>
                <a:gd name="T32" fmla="*/ 123 w 131"/>
                <a:gd name="T33" fmla="*/ 48 h 134"/>
                <a:gd name="T34" fmla="*/ 84 w 131"/>
                <a:gd name="T35" fmla="*/ 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34">
                  <a:moveTo>
                    <a:pt x="84" y="0"/>
                  </a:moveTo>
                  <a:cubicBezTo>
                    <a:pt x="110" y="0"/>
                    <a:pt x="131" y="21"/>
                    <a:pt x="131" y="48"/>
                  </a:cubicBezTo>
                  <a:cubicBezTo>
                    <a:pt x="131" y="74"/>
                    <a:pt x="110" y="96"/>
                    <a:pt x="84" y="96"/>
                  </a:cubicBezTo>
                  <a:cubicBezTo>
                    <a:pt x="74" y="96"/>
                    <a:pt x="64" y="92"/>
                    <a:pt x="57" y="87"/>
                  </a:cubicBezTo>
                  <a:cubicBezTo>
                    <a:pt x="53" y="90"/>
                    <a:pt x="53" y="90"/>
                    <a:pt x="53" y="90"/>
                  </a:cubicBezTo>
                  <a:cubicBezTo>
                    <a:pt x="55" y="97"/>
                    <a:pt x="55" y="97"/>
                    <a:pt x="55" y="97"/>
                  </a:cubicBezTo>
                  <a:cubicBezTo>
                    <a:pt x="21" y="130"/>
                    <a:pt x="21" y="130"/>
                    <a:pt x="21" y="130"/>
                  </a:cubicBezTo>
                  <a:cubicBezTo>
                    <a:pt x="0" y="134"/>
                    <a:pt x="2" y="118"/>
                    <a:pt x="3" y="112"/>
                  </a:cubicBezTo>
                  <a:cubicBezTo>
                    <a:pt x="37" y="78"/>
                    <a:pt x="37" y="78"/>
                    <a:pt x="37" y="78"/>
                  </a:cubicBezTo>
                  <a:cubicBezTo>
                    <a:pt x="43" y="79"/>
                    <a:pt x="43" y="79"/>
                    <a:pt x="43" y="79"/>
                  </a:cubicBezTo>
                  <a:cubicBezTo>
                    <a:pt x="45" y="76"/>
                    <a:pt x="45" y="76"/>
                    <a:pt x="45" y="76"/>
                  </a:cubicBezTo>
                  <a:cubicBezTo>
                    <a:pt x="39" y="69"/>
                    <a:pt x="36" y="59"/>
                    <a:pt x="36" y="48"/>
                  </a:cubicBezTo>
                  <a:cubicBezTo>
                    <a:pt x="36" y="21"/>
                    <a:pt x="57" y="0"/>
                    <a:pt x="84" y="0"/>
                  </a:cubicBezTo>
                  <a:moveTo>
                    <a:pt x="84" y="8"/>
                  </a:moveTo>
                  <a:cubicBezTo>
                    <a:pt x="62" y="8"/>
                    <a:pt x="44" y="26"/>
                    <a:pt x="44" y="48"/>
                  </a:cubicBezTo>
                  <a:cubicBezTo>
                    <a:pt x="44" y="70"/>
                    <a:pt x="62" y="87"/>
                    <a:pt x="84" y="87"/>
                  </a:cubicBezTo>
                  <a:cubicBezTo>
                    <a:pt x="105" y="87"/>
                    <a:pt x="123" y="70"/>
                    <a:pt x="123" y="48"/>
                  </a:cubicBezTo>
                  <a:cubicBezTo>
                    <a:pt x="123" y="26"/>
                    <a:pt x="105" y="8"/>
                    <a:pt x="84" y="8"/>
                  </a:cubicBezTo>
                </a:path>
              </a:pathLst>
            </a:custGeom>
            <a:grpFill/>
            <a:ln>
              <a:solidFill>
                <a:schemeClr val="accent3"/>
              </a:solidFill>
            </a:ln>
          </p:spPr>
          <p:txBody>
            <a:bodyPr vert="horz" wrap="square" lIns="93222" tIns="46611" rIns="93222" bIns="46611" numCol="1" anchor="t" anchorCtr="0" compatLnSpc="1">
              <a:prstTxWarp prst="textNoShape">
                <a:avLst/>
              </a:prstTxWarp>
            </a:bodyPr>
            <a:lstStyle/>
            <a:p>
              <a:pPr defTabSz="932256">
                <a:defRPr/>
              </a:pPr>
              <a:endParaRPr lang="en-US" sz="918" kern="0">
                <a:latin typeface="Segoe UI"/>
              </a:endParaRPr>
            </a:p>
          </p:txBody>
        </p:sp>
        <p:grpSp>
          <p:nvGrpSpPr>
            <p:cNvPr id="32" name="Group 31"/>
            <p:cNvGrpSpPr/>
            <p:nvPr/>
          </p:nvGrpSpPr>
          <p:grpSpPr>
            <a:xfrm>
              <a:off x="4996493" y="3249758"/>
              <a:ext cx="777773" cy="1472526"/>
              <a:chOff x="4162020" y="-372394"/>
              <a:chExt cx="3570818" cy="6760483"/>
            </a:xfrm>
            <a:grpFill/>
          </p:grpSpPr>
          <p:sp>
            <p:nvSpPr>
              <p:cNvPr id="33" name="Freeform: Shape 32"/>
              <p:cNvSpPr/>
              <p:nvPr/>
            </p:nvSpPr>
            <p:spPr bwMode="auto">
              <a:xfrm>
                <a:off x="4162020" y="1496716"/>
                <a:ext cx="3188455" cy="4891373"/>
              </a:xfrm>
              <a:custGeom>
                <a:avLst/>
                <a:gdLst>
                  <a:gd name="connsiteX0" fmla="*/ 0 w 3124200"/>
                  <a:gd name="connsiteY0" fmla="*/ 1333500 h 4908550"/>
                  <a:gd name="connsiteX1" fmla="*/ 1371600 w 3124200"/>
                  <a:gd name="connsiteY1" fmla="*/ 177800 h 4908550"/>
                  <a:gd name="connsiteX2" fmla="*/ 2292350 w 3124200"/>
                  <a:gd name="connsiteY2" fmla="*/ 0 h 4908550"/>
                  <a:gd name="connsiteX3" fmla="*/ 2933700 w 3124200"/>
                  <a:gd name="connsiteY3" fmla="*/ 895350 h 4908550"/>
                  <a:gd name="connsiteX4" fmla="*/ 1854200 w 3124200"/>
                  <a:gd name="connsiteY4" fmla="*/ 3727450 h 4908550"/>
                  <a:gd name="connsiteX5" fmla="*/ 2095500 w 3124200"/>
                  <a:gd name="connsiteY5" fmla="*/ 4000500 h 4908550"/>
                  <a:gd name="connsiteX6" fmla="*/ 2959100 w 3124200"/>
                  <a:gd name="connsiteY6" fmla="*/ 3181350 h 4908550"/>
                  <a:gd name="connsiteX7" fmla="*/ 3124200 w 3124200"/>
                  <a:gd name="connsiteY7" fmla="*/ 3467100 h 4908550"/>
                  <a:gd name="connsiteX8" fmla="*/ 711200 w 3124200"/>
                  <a:gd name="connsiteY8" fmla="*/ 4908550 h 4908550"/>
                  <a:gd name="connsiteX9" fmla="*/ 209550 w 3124200"/>
                  <a:gd name="connsiteY9" fmla="*/ 3822700 h 4908550"/>
                  <a:gd name="connsiteX10" fmla="*/ 1352550 w 3124200"/>
                  <a:gd name="connsiteY10" fmla="*/ 977900 h 4908550"/>
                  <a:gd name="connsiteX11" fmla="*/ 939800 w 3124200"/>
                  <a:gd name="connsiteY11" fmla="*/ 787400 h 4908550"/>
                  <a:gd name="connsiteX12" fmla="*/ 215900 w 3124200"/>
                  <a:gd name="connsiteY12" fmla="*/ 1524000 h 4908550"/>
                  <a:gd name="connsiteX13" fmla="*/ 44450 w 3124200"/>
                  <a:gd name="connsiteY13" fmla="*/ 1371600 h 4908550"/>
                  <a:gd name="connsiteX14" fmla="*/ 0 w 3124200"/>
                  <a:gd name="connsiteY14" fmla="*/ 1333500 h 4908550"/>
                  <a:gd name="connsiteX0" fmla="*/ 0 w 3124200"/>
                  <a:gd name="connsiteY0" fmla="*/ 1333500 h 4908550"/>
                  <a:gd name="connsiteX1" fmla="*/ 1371600 w 3124200"/>
                  <a:gd name="connsiteY1" fmla="*/ 177800 h 4908550"/>
                  <a:gd name="connsiteX2" fmla="*/ 2292350 w 3124200"/>
                  <a:gd name="connsiteY2" fmla="*/ 0 h 4908550"/>
                  <a:gd name="connsiteX3" fmla="*/ 2933700 w 3124200"/>
                  <a:gd name="connsiteY3" fmla="*/ 895350 h 4908550"/>
                  <a:gd name="connsiteX4" fmla="*/ 1854200 w 3124200"/>
                  <a:gd name="connsiteY4" fmla="*/ 3727450 h 4908550"/>
                  <a:gd name="connsiteX5" fmla="*/ 2095500 w 3124200"/>
                  <a:gd name="connsiteY5" fmla="*/ 4000500 h 4908550"/>
                  <a:gd name="connsiteX6" fmla="*/ 2959100 w 3124200"/>
                  <a:gd name="connsiteY6" fmla="*/ 3181350 h 4908550"/>
                  <a:gd name="connsiteX7" fmla="*/ 3124200 w 3124200"/>
                  <a:gd name="connsiteY7" fmla="*/ 3467100 h 4908550"/>
                  <a:gd name="connsiteX8" fmla="*/ 711200 w 3124200"/>
                  <a:gd name="connsiteY8" fmla="*/ 4908550 h 4908550"/>
                  <a:gd name="connsiteX9" fmla="*/ 209550 w 3124200"/>
                  <a:gd name="connsiteY9" fmla="*/ 3822700 h 4908550"/>
                  <a:gd name="connsiteX10" fmla="*/ 1352550 w 3124200"/>
                  <a:gd name="connsiteY10" fmla="*/ 977900 h 4908550"/>
                  <a:gd name="connsiteX11" fmla="*/ 939800 w 3124200"/>
                  <a:gd name="connsiteY11" fmla="*/ 787400 h 4908550"/>
                  <a:gd name="connsiteX12" fmla="*/ 215900 w 3124200"/>
                  <a:gd name="connsiteY12" fmla="*/ 1524000 h 4908550"/>
                  <a:gd name="connsiteX13" fmla="*/ 0 w 3124200"/>
                  <a:gd name="connsiteY13" fmla="*/ 1333500 h 4908550"/>
                  <a:gd name="connsiteX0" fmla="*/ 0 w 3124200"/>
                  <a:gd name="connsiteY0" fmla="*/ 1343025 h 4908550"/>
                  <a:gd name="connsiteX1" fmla="*/ 1371600 w 3124200"/>
                  <a:gd name="connsiteY1" fmla="*/ 177800 h 4908550"/>
                  <a:gd name="connsiteX2" fmla="*/ 2292350 w 3124200"/>
                  <a:gd name="connsiteY2" fmla="*/ 0 h 4908550"/>
                  <a:gd name="connsiteX3" fmla="*/ 2933700 w 3124200"/>
                  <a:gd name="connsiteY3" fmla="*/ 895350 h 4908550"/>
                  <a:gd name="connsiteX4" fmla="*/ 1854200 w 3124200"/>
                  <a:gd name="connsiteY4" fmla="*/ 3727450 h 4908550"/>
                  <a:gd name="connsiteX5" fmla="*/ 2095500 w 3124200"/>
                  <a:gd name="connsiteY5" fmla="*/ 4000500 h 4908550"/>
                  <a:gd name="connsiteX6" fmla="*/ 2959100 w 3124200"/>
                  <a:gd name="connsiteY6" fmla="*/ 3181350 h 4908550"/>
                  <a:gd name="connsiteX7" fmla="*/ 3124200 w 3124200"/>
                  <a:gd name="connsiteY7" fmla="*/ 3467100 h 4908550"/>
                  <a:gd name="connsiteX8" fmla="*/ 711200 w 3124200"/>
                  <a:gd name="connsiteY8" fmla="*/ 4908550 h 4908550"/>
                  <a:gd name="connsiteX9" fmla="*/ 209550 w 3124200"/>
                  <a:gd name="connsiteY9" fmla="*/ 3822700 h 4908550"/>
                  <a:gd name="connsiteX10" fmla="*/ 1352550 w 3124200"/>
                  <a:gd name="connsiteY10" fmla="*/ 977900 h 4908550"/>
                  <a:gd name="connsiteX11" fmla="*/ 939800 w 3124200"/>
                  <a:gd name="connsiteY11" fmla="*/ 787400 h 4908550"/>
                  <a:gd name="connsiteX12" fmla="*/ 215900 w 3124200"/>
                  <a:gd name="connsiteY12" fmla="*/ 1524000 h 4908550"/>
                  <a:gd name="connsiteX13" fmla="*/ 0 w 3124200"/>
                  <a:gd name="connsiteY13" fmla="*/ 1343025 h 4908550"/>
                  <a:gd name="connsiteX0" fmla="*/ 7787 w 3131987"/>
                  <a:gd name="connsiteY0" fmla="*/ 1343025 h 4908550"/>
                  <a:gd name="connsiteX1" fmla="*/ 1379387 w 3131987"/>
                  <a:gd name="connsiteY1" fmla="*/ 177800 h 4908550"/>
                  <a:gd name="connsiteX2" fmla="*/ 2300137 w 3131987"/>
                  <a:gd name="connsiteY2" fmla="*/ 0 h 4908550"/>
                  <a:gd name="connsiteX3" fmla="*/ 2941487 w 3131987"/>
                  <a:gd name="connsiteY3" fmla="*/ 895350 h 4908550"/>
                  <a:gd name="connsiteX4" fmla="*/ 1861987 w 3131987"/>
                  <a:gd name="connsiteY4" fmla="*/ 3727450 h 4908550"/>
                  <a:gd name="connsiteX5" fmla="*/ 2103287 w 3131987"/>
                  <a:gd name="connsiteY5" fmla="*/ 4000500 h 4908550"/>
                  <a:gd name="connsiteX6" fmla="*/ 2966887 w 3131987"/>
                  <a:gd name="connsiteY6" fmla="*/ 3181350 h 4908550"/>
                  <a:gd name="connsiteX7" fmla="*/ 3131987 w 3131987"/>
                  <a:gd name="connsiteY7" fmla="*/ 3467100 h 4908550"/>
                  <a:gd name="connsiteX8" fmla="*/ 718987 w 3131987"/>
                  <a:gd name="connsiteY8" fmla="*/ 4908550 h 4908550"/>
                  <a:gd name="connsiteX9" fmla="*/ 217337 w 3131987"/>
                  <a:gd name="connsiteY9" fmla="*/ 3822700 h 4908550"/>
                  <a:gd name="connsiteX10" fmla="*/ 1360337 w 3131987"/>
                  <a:gd name="connsiteY10" fmla="*/ 977900 h 4908550"/>
                  <a:gd name="connsiteX11" fmla="*/ 947587 w 3131987"/>
                  <a:gd name="connsiteY11" fmla="*/ 787400 h 4908550"/>
                  <a:gd name="connsiteX12" fmla="*/ 223687 w 3131987"/>
                  <a:gd name="connsiteY12" fmla="*/ 1524000 h 4908550"/>
                  <a:gd name="connsiteX13" fmla="*/ 7787 w 3131987"/>
                  <a:gd name="connsiteY13" fmla="*/ 1343025 h 4908550"/>
                  <a:gd name="connsiteX0" fmla="*/ 9667 w 3133867"/>
                  <a:gd name="connsiteY0" fmla="*/ 1343025 h 4908550"/>
                  <a:gd name="connsiteX1" fmla="*/ 1381267 w 3133867"/>
                  <a:gd name="connsiteY1" fmla="*/ 177800 h 4908550"/>
                  <a:gd name="connsiteX2" fmla="*/ 2302017 w 3133867"/>
                  <a:gd name="connsiteY2" fmla="*/ 0 h 4908550"/>
                  <a:gd name="connsiteX3" fmla="*/ 2943367 w 3133867"/>
                  <a:gd name="connsiteY3" fmla="*/ 895350 h 4908550"/>
                  <a:gd name="connsiteX4" fmla="*/ 1863867 w 3133867"/>
                  <a:gd name="connsiteY4" fmla="*/ 3727450 h 4908550"/>
                  <a:gd name="connsiteX5" fmla="*/ 2105167 w 3133867"/>
                  <a:gd name="connsiteY5" fmla="*/ 4000500 h 4908550"/>
                  <a:gd name="connsiteX6" fmla="*/ 2968767 w 3133867"/>
                  <a:gd name="connsiteY6" fmla="*/ 3181350 h 4908550"/>
                  <a:gd name="connsiteX7" fmla="*/ 3133867 w 3133867"/>
                  <a:gd name="connsiteY7" fmla="*/ 3467100 h 4908550"/>
                  <a:gd name="connsiteX8" fmla="*/ 720867 w 3133867"/>
                  <a:gd name="connsiteY8" fmla="*/ 4908550 h 4908550"/>
                  <a:gd name="connsiteX9" fmla="*/ 219217 w 3133867"/>
                  <a:gd name="connsiteY9" fmla="*/ 3822700 h 4908550"/>
                  <a:gd name="connsiteX10" fmla="*/ 1362217 w 3133867"/>
                  <a:gd name="connsiteY10" fmla="*/ 977900 h 4908550"/>
                  <a:gd name="connsiteX11" fmla="*/ 949467 w 3133867"/>
                  <a:gd name="connsiteY11" fmla="*/ 787400 h 4908550"/>
                  <a:gd name="connsiteX12" fmla="*/ 225567 w 3133867"/>
                  <a:gd name="connsiteY12" fmla="*/ 1524000 h 4908550"/>
                  <a:gd name="connsiteX13" fmla="*/ 9667 w 3133867"/>
                  <a:gd name="connsiteY13" fmla="*/ 1343025 h 4908550"/>
                  <a:gd name="connsiteX0" fmla="*/ 9667 w 3133867"/>
                  <a:gd name="connsiteY0" fmla="*/ 1343025 h 4908550"/>
                  <a:gd name="connsiteX1" fmla="*/ 1381267 w 3133867"/>
                  <a:gd name="connsiteY1" fmla="*/ 177800 h 4908550"/>
                  <a:gd name="connsiteX2" fmla="*/ 2302017 w 3133867"/>
                  <a:gd name="connsiteY2" fmla="*/ 0 h 4908550"/>
                  <a:gd name="connsiteX3" fmla="*/ 2943367 w 3133867"/>
                  <a:gd name="connsiteY3" fmla="*/ 895350 h 4908550"/>
                  <a:gd name="connsiteX4" fmla="*/ 1863867 w 3133867"/>
                  <a:gd name="connsiteY4" fmla="*/ 3727450 h 4908550"/>
                  <a:gd name="connsiteX5" fmla="*/ 2105167 w 3133867"/>
                  <a:gd name="connsiteY5" fmla="*/ 4000500 h 4908550"/>
                  <a:gd name="connsiteX6" fmla="*/ 2968767 w 3133867"/>
                  <a:gd name="connsiteY6" fmla="*/ 3181350 h 4908550"/>
                  <a:gd name="connsiteX7" fmla="*/ 3133867 w 3133867"/>
                  <a:gd name="connsiteY7" fmla="*/ 3467100 h 4908550"/>
                  <a:gd name="connsiteX8" fmla="*/ 720867 w 3133867"/>
                  <a:gd name="connsiteY8" fmla="*/ 4908550 h 4908550"/>
                  <a:gd name="connsiteX9" fmla="*/ 219217 w 3133867"/>
                  <a:gd name="connsiteY9" fmla="*/ 3822700 h 4908550"/>
                  <a:gd name="connsiteX10" fmla="*/ 1362217 w 3133867"/>
                  <a:gd name="connsiteY10" fmla="*/ 977900 h 4908550"/>
                  <a:gd name="connsiteX11" fmla="*/ 949467 w 3133867"/>
                  <a:gd name="connsiteY11" fmla="*/ 787400 h 4908550"/>
                  <a:gd name="connsiteX12" fmla="*/ 225567 w 3133867"/>
                  <a:gd name="connsiteY12" fmla="*/ 1524000 h 4908550"/>
                  <a:gd name="connsiteX13" fmla="*/ 9667 w 3133867"/>
                  <a:gd name="connsiteY13" fmla="*/ 1343025 h 4908550"/>
                  <a:gd name="connsiteX0" fmla="*/ 9667 w 3133867"/>
                  <a:gd name="connsiteY0" fmla="*/ 1343025 h 4908550"/>
                  <a:gd name="connsiteX1" fmla="*/ 1381267 w 3133867"/>
                  <a:gd name="connsiteY1" fmla="*/ 177800 h 4908550"/>
                  <a:gd name="connsiteX2" fmla="*/ 2302017 w 3133867"/>
                  <a:gd name="connsiteY2" fmla="*/ 0 h 4908550"/>
                  <a:gd name="connsiteX3" fmla="*/ 2943367 w 3133867"/>
                  <a:gd name="connsiteY3" fmla="*/ 895350 h 4908550"/>
                  <a:gd name="connsiteX4" fmla="*/ 1863867 w 3133867"/>
                  <a:gd name="connsiteY4" fmla="*/ 3727450 h 4908550"/>
                  <a:gd name="connsiteX5" fmla="*/ 2105167 w 3133867"/>
                  <a:gd name="connsiteY5" fmla="*/ 4000500 h 4908550"/>
                  <a:gd name="connsiteX6" fmla="*/ 2968767 w 3133867"/>
                  <a:gd name="connsiteY6" fmla="*/ 3181350 h 4908550"/>
                  <a:gd name="connsiteX7" fmla="*/ 3133867 w 3133867"/>
                  <a:gd name="connsiteY7" fmla="*/ 3467100 h 4908550"/>
                  <a:gd name="connsiteX8" fmla="*/ 720867 w 3133867"/>
                  <a:gd name="connsiteY8" fmla="*/ 4908550 h 4908550"/>
                  <a:gd name="connsiteX9" fmla="*/ 219217 w 3133867"/>
                  <a:gd name="connsiteY9" fmla="*/ 3822700 h 4908550"/>
                  <a:gd name="connsiteX10" fmla="*/ 1362217 w 3133867"/>
                  <a:gd name="connsiteY10" fmla="*/ 977900 h 4908550"/>
                  <a:gd name="connsiteX11" fmla="*/ 949467 w 3133867"/>
                  <a:gd name="connsiteY11" fmla="*/ 787400 h 4908550"/>
                  <a:gd name="connsiteX12" fmla="*/ 225567 w 3133867"/>
                  <a:gd name="connsiteY12" fmla="*/ 1524000 h 4908550"/>
                  <a:gd name="connsiteX13" fmla="*/ 9667 w 3133867"/>
                  <a:gd name="connsiteY13" fmla="*/ 1343025 h 4908550"/>
                  <a:gd name="connsiteX0" fmla="*/ 9667 w 3133867"/>
                  <a:gd name="connsiteY0" fmla="*/ 1343025 h 4908550"/>
                  <a:gd name="connsiteX1" fmla="*/ 1381267 w 3133867"/>
                  <a:gd name="connsiteY1" fmla="*/ 177800 h 4908550"/>
                  <a:gd name="connsiteX2" fmla="*/ 2302017 w 3133867"/>
                  <a:gd name="connsiteY2" fmla="*/ 0 h 4908550"/>
                  <a:gd name="connsiteX3" fmla="*/ 2943367 w 3133867"/>
                  <a:gd name="connsiteY3" fmla="*/ 895350 h 4908550"/>
                  <a:gd name="connsiteX4" fmla="*/ 1863867 w 3133867"/>
                  <a:gd name="connsiteY4" fmla="*/ 3727450 h 4908550"/>
                  <a:gd name="connsiteX5" fmla="*/ 2105167 w 3133867"/>
                  <a:gd name="connsiteY5" fmla="*/ 4000500 h 4908550"/>
                  <a:gd name="connsiteX6" fmla="*/ 2968767 w 3133867"/>
                  <a:gd name="connsiteY6" fmla="*/ 3181350 h 4908550"/>
                  <a:gd name="connsiteX7" fmla="*/ 3133867 w 3133867"/>
                  <a:gd name="connsiteY7" fmla="*/ 3467100 h 4908550"/>
                  <a:gd name="connsiteX8" fmla="*/ 720867 w 3133867"/>
                  <a:gd name="connsiteY8" fmla="*/ 4908550 h 4908550"/>
                  <a:gd name="connsiteX9" fmla="*/ 219217 w 3133867"/>
                  <a:gd name="connsiteY9" fmla="*/ 3822700 h 4908550"/>
                  <a:gd name="connsiteX10" fmla="*/ 1362217 w 3133867"/>
                  <a:gd name="connsiteY10" fmla="*/ 977900 h 4908550"/>
                  <a:gd name="connsiteX11" fmla="*/ 949467 w 3133867"/>
                  <a:gd name="connsiteY11" fmla="*/ 787400 h 4908550"/>
                  <a:gd name="connsiteX12" fmla="*/ 225567 w 3133867"/>
                  <a:gd name="connsiteY12" fmla="*/ 1524000 h 4908550"/>
                  <a:gd name="connsiteX13" fmla="*/ 9667 w 3133867"/>
                  <a:gd name="connsiteY13" fmla="*/ 1343025 h 4908550"/>
                  <a:gd name="connsiteX0" fmla="*/ 9667 w 3133867"/>
                  <a:gd name="connsiteY0" fmla="*/ 1344908 h 4910433"/>
                  <a:gd name="connsiteX1" fmla="*/ 1381267 w 3133867"/>
                  <a:gd name="connsiteY1" fmla="*/ 179683 h 4910433"/>
                  <a:gd name="connsiteX2" fmla="*/ 2302017 w 3133867"/>
                  <a:gd name="connsiteY2" fmla="*/ 1883 h 4910433"/>
                  <a:gd name="connsiteX3" fmla="*/ 294336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33867"/>
                  <a:gd name="connsiteY0" fmla="*/ 1344908 h 4910433"/>
                  <a:gd name="connsiteX1" fmla="*/ 1381267 w 3133867"/>
                  <a:gd name="connsiteY1" fmla="*/ 179683 h 4910433"/>
                  <a:gd name="connsiteX2" fmla="*/ 2302017 w 3133867"/>
                  <a:gd name="connsiteY2" fmla="*/ 1883 h 4910433"/>
                  <a:gd name="connsiteX3" fmla="*/ 294336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33867"/>
                  <a:gd name="connsiteY0" fmla="*/ 1344908 h 4910433"/>
                  <a:gd name="connsiteX1" fmla="*/ 1381267 w 3133867"/>
                  <a:gd name="connsiteY1" fmla="*/ 179683 h 4910433"/>
                  <a:gd name="connsiteX2" fmla="*/ 2302017 w 3133867"/>
                  <a:gd name="connsiteY2" fmla="*/ 1883 h 4910433"/>
                  <a:gd name="connsiteX3" fmla="*/ 292431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33867"/>
                  <a:gd name="connsiteY0" fmla="*/ 1344908 h 4910433"/>
                  <a:gd name="connsiteX1" fmla="*/ 1381267 w 3133867"/>
                  <a:gd name="connsiteY1" fmla="*/ 179683 h 4910433"/>
                  <a:gd name="connsiteX2" fmla="*/ 2302017 w 3133867"/>
                  <a:gd name="connsiteY2" fmla="*/ 1883 h 4910433"/>
                  <a:gd name="connsiteX3" fmla="*/ 292431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33867"/>
                  <a:gd name="connsiteY0" fmla="*/ 1344908 h 4910433"/>
                  <a:gd name="connsiteX1" fmla="*/ 1381267 w 3133867"/>
                  <a:gd name="connsiteY1" fmla="*/ 179683 h 4910433"/>
                  <a:gd name="connsiteX2" fmla="*/ 2302017 w 3133867"/>
                  <a:gd name="connsiteY2" fmla="*/ 1883 h 4910433"/>
                  <a:gd name="connsiteX3" fmla="*/ 292431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33867"/>
                  <a:gd name="connsiteY0" fmla="*/ 1344908 h 4910433"/>
                  <a:gd name="connsiteX1" fmla="*/ 1381267 w 3133867"/>
                  <a:gd name="connsiteY1" fmla="*/ 179683 h 4910433"/>
                  <a:gd name="connsiteX2" fmla="*/ 2302017 w 3133867"/>
                  <a:gd name="connsiteY2" fmla="*/ 1883 h 4910433"/>
                  <a:gd name="connsiteX3" fmla="*/ 292431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33867"/>
                  <a:gd name="connsiteY0" fmla="*/ 1344908 h 4910433"/>
                  <a:gd name="connsiteX1" fmla="*/ 1381267 w 3133867"/>
                  <a:gd name="connsiteY1" fmla="*/ 179683 h 4910433"/>
                  <a:gd name="connsiteX2" fmla="*/ 2302017 w 3133867"/>
                  <a:gd name="connsiteY2" fmla="*/ 1883 h 4910433"/>
                  <a:gd name="connsiteX3" fmla="*/ 292431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33867"/>
                  <a:gd name="connsiteY0" fmla="*/ 1344908 h 4910433"/>
                  <a:gd name="connsiteX1" fmla="*/ 1381267 w 3133867"/>
                  <a:gd name="connsiteY1" fmla="*/ 179683 h 4910433"/>
                  <a:gd name="connsiteX2" fmla="*/ 2302017 w 3133867"/>
                  <a:gd name="connsiteY2" fmla="*/ 1883 h 4910433"/>
                  <a:gd name="connsiteX3" fmla="*/ 292431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33867"/>
                  <a:gd name="connsiteY0" fmla="*/ 1344908 h 4910433"/>
                  <a:gd name="connsiteX1" fmla="*/ 1381267 w 3133867"/>
                  <a:gd name="connsiteY1" fmla="*/ 179683 h 4910433"/>
                  <a:gd name="connsiteX2" fmla="*/ 2302017 w 3133867"/>
                  <a:gd name="connsiteY2" fmla="*/ 1883 h 4910433"/>
                  <a:gd name="connsiteX3" fmla="*/ 292431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24342"/>
                  <a:gd name="connsiteY0" fmla="*/ 1344908 h 4910433"/>
                  <a:gd name="connsiteX1" fmla="*/ 1381267 w 3124342"/>
                  <a:gd name="connsiteY1" fmla="*/ 179683 h 4910433"/>
                  <a:gd name="connsiteX2" fmla="*/ 2302017 w 3124342"/>
                  <a:gd name="connsiteY2" fmla="*/ 1883 h 4910433"/>
                  <a:gd name="connsiteX3" fmla="*/ 2924317 w 3124342"/>
                  <a:gd name="connsiteY3" fmla="*/ 897233 h 4910433"/>
                  <a:gd name="connsiteX4" fmla="*/ 1863867 w 3124342"/>
                  <a:gd name="connsiteY4" fmla="*/ 3729333 h 4910433"/>
                  <a:gd name="connsiteX5" fmla="*/ 2105167 w 3124342"/>
                  <a:gd name="connsiteY5" fmla="*/ 4002383 h 4910433"/>
                  <a:gd name="connsiteX6" fmla="*/ 2968767 w 3124342"/>
                  <a:gd name="connsiteY6" fmla="*/ 3183233 h 4910433"/>
                  <a:gd name="connsiteX7" fmla="*/ 3124342 w 3124342"/>
                  <a:gd name="connsiteY7" fmla="*/ 3468983 h 4910433"/>
                  <a:gd name="connsiteX8" fmla="*/ 720867 w 3124342"/>
                  <a:gd name="connsiteY8" fmla="*/ 4910433 h 4910433"/>
                  <a:gd name="connsiteX9" fmla="*/ 219217 w 3124342"/>
                  <a:gd name="connsiteY9" fmla="*/ 3824583 h 4910433"/>
                  <a:gd name="connsiteX10" fmla="*/ 1362217 w 3124342"/>
                  <a:gd name="connsiteY10" fmla="*/ 979783 h 4910433"/>
                  <a:gd name="connsiteX11" fmla="*/ 949467 w 3124342"/>
                  <a:gd name="connsiteY11" fmla="*/ 789283 h 4910433"/>
                  <a:gd name="connsiteX12" fmla="*/ 225567 w 3124342"/>
                  <a:gd name="connsiteY12" fmla="*/ 1525883 h 4910433"/>
                  <a:gd name="connsiteX13" fmla="*/ 9667 w 3124342"/>
                  <a:gd name="connsiteY13" fmla="*/ 1344908 h 4910433"/>
                  <a:gd name="connsiteX0" fmla="*/ 9667 w 3181844"/>
                  <a:gd name="connsiteY0" fmla="*/ 1344908 h 4910433"/>
                  <a:gd name="connsiteX1" fmla="*/ 1381267 w 3181844"/>
                  <a:gd name="connsiteY1" fmla="*/ 179683 h 4910433"/>
                  <a:gd name="connsiteX2" fmla="*/ 2302017 w 3181844"/>
                  <a:gd name="connsiteY2" fmla="*/ 1883 h 4910433"/>
                  <a:gd name="connsiteX3" fmla="*/ 2924317 w 3181844"/>
                  <a:gd name="connsiteY3" fmla="*/ 897233 h 4910433"/>
                  <a:gd name="connsiteX4" fmla="*/ 1863867 w 3181844"/>
                  <a:gd name="connsiteY4" fmla="*/ 3729333 h 4910433"/>
                  <a:gd name="connsiteX5" fmla="*/ 2105167 w 3181844"/>
                  <a:gd name="connsiteY5" fmla="*/ 4002383 h 4910433"/>
                  <a:gd name="connsiteX6" fmla="*/ 2968767 w 3181844"/>
                  <a:gd name="connsiteY6" fmla="*/ 3183233 h 4910433"/>
                  <a:gd name="connsiteX7" fmla="*/ 3124342 w 3181844"/>
                  <a:gd name="connsiteY7" fmla="*/ 3468983 h 4910433"/>
                  <a:gd name="connsiteX8" fmla="*/ 720867 w 3181844"/>
                  <a:gd name="connsiteY8" fmla="*/ 4910433 h 4910433"/>
                  <a:gd name="connsiteX9" fmla="*/ 219217 w 3181844"/>
                  <a:gd name="connsiteY9" fmla="*/ 3824583 h 4910433"/>
                  <a:gd name="connsiteX10" fmla="*/ 1362217 w 3181844"/>
                  <a:gd name="connsiteY10" fmla="*/ 979783 h 4910433"/>
                  <a:gd name="connsiteX11" fmla="*/ 949467 w 3181844"/>
                  <a:gd name="connsiteY11" fmla="*/ 789283 h 4910433"/>
                  <a:gd name="connsiteX12" fmla="*/ 225567 w 3181844"/>
                  <a:gd name="connsiteY12" fmla="*/ 1525883 h 4910433"/>
                  <a:gd name="connsiteX13" fmla="*/ 9667 w 3181844"/>
                  <a:gd name="connsiteY13" fmla="*/ 1344908 h 4910433"/>
                  <a:gd name="connsiteX0" fmla="*/ 9667 w 3181844"/>
                  <a:gd name="connsiteY0" fmla="*/ 1344908 h 4910433"/>
                  <a:gd name="connsiteX1" fmla="*/ 1381267 w 3181844"/>
                  <a:gd name="connsiteY1" fmla="*/ 179683 h 4910433"/>
                  <a:gd name="connsiteX2" fmla="*/ 2302017 w 3181844"/>
                  <a:gd name="connsiteY2" fmla="*/ 1883 h 4910433"/>
                  <a:gd name="connsiteX3" fmla="*/ 2924317 w 3181844"/>
                  <a:gd name="connsiteY3" fmla="*/ 897233 h 4910433"/>
                  <a:gd name="connsiteX4" fmla="*/ 1863867 w 3181844"/>
                  <a:gd name="connsiteY4" fmla="*/ 3729333 h 4910433"/>
                  <a:gd name="connsiteX5" fmla="*/ 2105167 w 3181844"/>
                  <a:gd name="connsiteY5" fmla="*/ 4002383 h 4910433"/>
                  <a:gd name="connsiteX6" fmla="*/ 2968767 w 3181844"/>
                  <a:gd name="connsiteY6" fmla="*/ 3183233 h 4910433"/>
                  <a:gd name="connsiteX7" fmla="*/ 3124342 w 3181844"/>
                  <a:gd name="connsiteY7" fmla="*/ 3468983 h 4910433"/>
                  <a:gd name="connsiteX8" fmla="*/ 720867 w 3181844"/>
                  <a:gd name="connsiteY8" fmla="*/ 4910433 h 4910433"/>
                  <a:gd name="connsiteX9" fmla="*/ 219217 w 3181844"/>
                  <a:gd name="connsiteY9" fmla="*/ 3824583 h 4910433"/>
                  <a:gd name="connsiteX10" fmla="*/ 1362217 w 3181844"/>
                  <a:gd name="connsiteY10" fmla="*/ 979783 h 4910433"/>
                  <a:gd name="connsiteX11" fmla="*/ 949467 w 3181844"/>
                  <a:gd name="connsiteY11" fmla="*/ 789283 h 4910433"/>
                  <a:gd name="connsiteX12" fmla="*/ 225567 w 3181844"/>
                  <a:gd name="connsiteY12" fmla="*/ 1525883 h 4910433"/>
                  <a:gd name="connsiteX13" fmla="*/ 9667 w 3181844"/>
                  <a:gd name="connsiteY13" fmla="*/ 1344908 h 4910433"/>
                  <a:gd name="connsiteX0" fmla="*/ 9667 w 3181844"/>
                  <a:gd name="connsiteY0" fmla="*/ 1344908 h 4879953"/>
                  <a:gd name="connsiteX1" fmla="*/ 1381267 w 3181844"/>
                  <a:gd name="connsiteY1" fmla="*/ 179683 h 4879953"/>
                  <a:gd name="connsiteX2" fmla="*/ 2302017 w 3181844"/>
                  <a:gd name="connsiteY2" fmla="*/ 1883 h 4879953"/>
                  <a:gd name="connsiteX3" fmla="*/ 2924317 w 3181844"/>
                  <a:gd name="connsiteY3" fmla="*/ 897233 h 4879953"/>
                  <a:gd name="connsiteX4" fmla="*/ 1863867 w 3181844"/>
                  <a:gd name="connsiteY4" fmla="*/ 3729333 h 4879953"/>
                  <a:gd name="connsiteX5" fmla="*/ 2105167 w 3181844"/>
                  <a:gd name="connsiteY5" fmla="*/ 4002383 h 4879953"/>
                  <a:gd name="connsiteX6" fmla="*/ 2968767 w 3181844"/>
                  <a:gd name="connsiteY6" fmla="*/ 3183233 h 4879953"/>
                  <a:gd name="connsiteX7" fmla="*/ 3124342 w 3181844"/>
                  <a:gd name="connsiteY7" fmla="*/ 3468983 h 4879953"/>
                  <a:gd name="connsiteX8" fmla="*/ 720867 w 3181844"/>
                  <a:gd name="connsiteY8" fmla="*/ 4879953 h 4879953"/>
                  <a:gd name="connsiteX9" fmla="*/ 219217 w 3181844"/>
                  <a:gd name="connsiteY9" fmla="*/ 3824583 h 4879953"/>
                  <a:gd name="connsiteX10" fmla="*/ 1362217 w 3181844"/>
                  <a:gd name="connsiteY10" fmla="*/ 979783 h 4879953"/>
                  <a:gd name="connsiteX11" fmla="*/ 949467 w 3181844"/>
                  <a:gd name="connsiteY11" fmla="*/ 789283 h 4879953"/>
                  <a:gd name="connsiteX12" fmla="*/ 225567 w 3181844"/>
                  <a:gd name="connsiteY12" fmla="*/ 1525883 h 4879953"/>
                  <a:gd name="connsiteX13" fmla="*/ 9667 w 3181844"/>
                  <a:gd name="connsiteY13" fmla="*/ 1344908 h 4879953"/>
                  <a:gd name="connsiteX0" fmla="*/ 9667 w 3181844"/>
                  <a:gd name="connsiteY0" fmla="*/ 1344908 h 4891373"/>
                  <a:gd name="connsiteX1" fmla="*/ 1381267 w 3181844"/>
                  <a:gd name="connsiteY1" fmla="*/ 179683 h 4891373"/>
                  <a:gd name="connsiteX2" fmla="*/ 2302017 w 3181844"/>
                  <a:gd name="connsiteY2" fmla="*/ 1883 h 4891373"/>
                  <a:gd name="connsiteX3" fmla="*/ 2924317 w 3181844"/>
                  <a:gd name="connsiteY3" fmla="*/ 897233 h 4891373"/>
                  <a:gd name="connsiteX4" fmla="*/ 1863867 w 3181844"/>
                  <a:gd name="connsiteY4" fmla="*/ 3729333 h 4891373"/>
                  <a:gd name="connsiteX5" fmla="*/ 2105167 w 3181844"/>
                  <a:gd name="connsiteY5" fmla="*/ 4002383 h 4891373"/>
                  <a:gd name="connsiteX6" fmla="*/ 2968767 w 3181844"/>
                  <a:gd name="connsiteY6" fmla="*/ 3183233 h 4891373"/>
                  <a:gd name="connsiteX7" fmla="*/ 3124342 w 3181844"/>
                  <a:gd name="connsiteY7" fmla="*/ 3468983 h 4891373"/>
                  <a:gd name="connsiteX8" fmla="*/ 720867 w 3181844"/>
                  <a:gd name="connsiteY8" fmla="*/ 4879953 h 4891373"/>
                  <a:gd name="connsiteX9" fmla="*/ 219217 w 3181844"/>
                  <a:gd name="connsiteY9" fmla="*/ 3824583 h 4891373"/>
                  <a:gd name="connsiteX10" fmla="*/ 1362217 w 3181844"/>
                  <a:gd name="connsiteY10" fmla="*/ 979783 h 4891373"/>
                  <a:gd name="connsiteX11" fmla="*/ 949467 w 3181844"/>
                  <a:gd name="connsiteY11" fmla="*/ 789283 h 4891373"/>
                  <a:gd name="connsiteX12" fmla="*/ 225567 w 3181844"/>
                  <a:gd name="connsiteY12" fmla="*/ 1525883 h 4891373"/>
                  <a:gd name="connsiteX13" fmla="*/ 9667 w 3181844"/>
                  <a:gd name="connsiteY13" fmla="*/ 1344908 h 4891373"/>
                  <a:gd name="connsiteX0" fmla="*/ 9667 w 3181844"/>
                  <a:gd name="connsiteY0" fmla="*/ 1344908 h 4891373"/>
                  <a:gd name="connsiteX1" fmla="*/ 1381267 w 3181844"/>
                  <a:gd name="connsiteY1" fmla="*/ 179683 h 4891373"/>
                  <a:gd name="connsiteX2" fmla="*/ 2302017 w 3181844"/>
                  <a:gd name="connsiteY2" fmla="*/ 1883 h 4891373"/>
                  <a:gd name="connsiteX3" fmla="*/ 2924317 w 3181844"/>
                  <a:gd name="connsiteY3" fmla="*/ 897233 h 4891373"/>
                  <a:gd name="connsiteX4" fmla="*/ 1863867 w 3181844"/>
                  <a:gd name="connsiteY4" fmla="*/ 3729333 h 4891373"/>
                  <a:gd name="connsiteX5" fmla="*/ 2105167 w 3181844"/>
                  <a:gd name="connsiteY5" fmla="*/ 4002383 h 4891373"/>
                  <a:gd name="connsiteX6" fmla="*/ 2968767 w 3181844"/>
                  <a:gd name="connsiteY6" fmla="*/ 3183233 h 4891373"/>
                  <a:gd name="connsiteX7" fmla="*/ 3124342 w 3181844"/>
                  <a:gd name="connsiteY7" fmla="*/ 3468983 h 4891373"/>
                  <a:gd name="connsiteX8" fmla="*/ 720867 w 3181844"/>
                  <a:gd name="connsiteY8" fmla="*/ 4879953 h 4891373"/>
                  <a:gd name="connsiteX9" fmla="*/ 219217 w 3181844"/>
                  <a:gd name="connsiteY9" fmla="*/ 3824583 h 4891373"/>
                  <a:gd name="connsiteX10" fmla="*/ 1362217 w 3181844"/>
                  <a:gd name="connsiteY10" fmla="*/ 979783 h 4891373"/>
                  <a:gd name="connsiteX11" fmla="*/ 949467 w 3181844"/>
                  <a:gd name="connsiteY11" fmla="*/ 789283 h 4891373"/>
                  <a:gd name="connsiteX12" fmla="*/ 225567 w 3181844"/>
                  <a:gd name="connsiteY12" fmla="*/ 1525883 h 4891373"/>
                  <a:gd name="connsiteX13" fmla="*/ 9667 w 3181844"/>
                  <a:gd name="connsiteY13" fmla="*/ 1344908 h 4891373"/>
                  <a:gd name="connsiteX0" fmla="*/ 9667 w 3181844"/>
                  <a:gd name="connsiteY0" fmla="*/ 1344908 h 4891373"/>
                  <a:gd name="connsiteX1" fmla="*/ 1381267 w 3181844"/>
                  <a:gd name="connsiteY1" fmla="*/ 179683 h 4891373"/>
                  <a:gd name="connsiteX2" fmla="*/ 2302017 w 3181844"/>
                  <a:gd name="connsiteY2" fmla="*/ 1883 h 4891373"/>
                  <a:gd name="connsiteX3" fmla="*/ 2924317 w 3181844"/>
                  <a:gd name="connsiteY3" fmla="*/ 897233 h 4891373"/>
                  <a:gd name="connsiteX4" fmla="*/ 1863867 w 3181844"/>
                  <a:gd name="connsiteY4" fmla="*/ 3729333 h 4891373"/>
                  <a:gd name="connsiteX5" fmla="*/ 2105167 w 3181844"/>
                  <a:gd name="connsiteY5" fmla="*/ 4002383 h 4891373"/>
                  <a:gd name="connsiteX6" fmla="*/ 2968767 w 3181844"/>
                  <a:gd name="connsiteY6" fmla="*/ 3183233 h 4891373"/>
                  <a:gd name="connsiteX7" fmla="*/ 3124342 w 3181844"/>
                  <a:gd name="connsiteY7" fmla="*/ 3468983 h 4891373"/>
                  <a:gd name="connsiteX8" fmla="*/ 720867 w 3181844"/>
                  <a:gd name="connsiteY8" fmla="*/ 4879953 h 4891373"/>
                  <a:gd name="connsiteX9" fmla="*/ 219217 w 3181844"/>
                  <a:gd name="connsiteY9" fmla="*/ 3824583 h 4891373"/>
                  <a:gd name="connsiteX10" fmla="*/ 1362217 w 3181844"/>
                  <a:gd name="connsiteY10" fmla="*/ 979783 h 4891373"/>
                  <a:gd name="connsiteX11" fmla="*/ 949467 w 3181844"/>
                  <a:gd name="connsiteY11" fmla="*/ 789283 h 4891373"/>
                  <a:gd name="connsiteX12" fmla="*/ 225567 w 3181844"/>
                  <a:gd name="connsiteY12" fmla="*/ 1525883 h 4891373"/>
                  <a:gd name="connsiteX13" fmla="*/ 9667 w 3181844"/>
                  <a:gd name="connsiteY13" fmla="*/ 1344908 h 4891373"/>
                  <a:gd name="connsiteX0" fmla="*/ 9667 w 3181844"/>
                  <a:gd name="connsiteY0" fmla="*/ 1344908 h 4891373"/>
                  <a:gd name="connsiteX1" fmla="*/ 1381267 w 3181844"/>
                  <a:gd name="connsiteY1" fmla="*/ 179683 h 4891373"/>
                  <a:gd name="connsiteX2" fmla="*/ 2302017 w 3181844"/>
                  <a:gd name="connsiteY2" fmla="*/ 1883 h 4891373"/>
                  <a:gd name="connsiteX3" fmla="*/ 2924317 w 3181844"/>
                  <a:gd name="connsiteY3" fmla="*/ 897233 h 4891373"/>
                  <a:gd name="connsiteX4" fmla="*/ 1863867 w 3181844"/>
                  <a:gd name="connsiteY4" fmla="*/ 3729333 h 4891373"/>
                  <a:gd name="connsiteX5" fmla="*/ 2105167 w 3181844"/>
                  <a:gd name="connsiteY5" fmla="*/ 4002383 h 4891373"/>
                  <a:gd name="connsiteX6" fmla="*/ 2968767 w 3181844"/>
                  <a:gd name="connsiteY6" fmla="*/ 3183233 h 4891373"/>
                  <a:gd name="connsiteX7" fmla="*/ 3124342 w 3181844"/>
                  <a:gd name="connsiteY7" fmla="*/ 3468983 h 4891373"/>
                  <a:gd name="connsiteX8" fmla="*/ 720867 w 3181844"/>
                  <a:gd name="connsiteY8" fmla="*/ 4879953 h 4891373"/>
                  <a:gd name="connsiteX9" fmla="*/ 219217 w 3181844"/>
                  <a:gd name="connsiteY9" fmla="*/ 3824583 h 4891373"/>
                  <a:gd name="connsiteX10" fmla="*/ 1362217 w 3181844"/>
                  <a:gd name="connsiteY10" fmla="*/ 979783 h 4891373"/>
                  <a:gd name="connsiteX11" fmla="*/ 949467 w 3181844"/>
                  <a:gd name="connsiteY11" fmla="*/ 789283 h 4891373"/>
                  <a:gd name="connsiteX12" fmla="*/ 225567 w 3181844"/>
                  <a:gd name="connsiteY12" fmla="*/ 1525883 h 4891373"/>
                  <a:gd name="connsiteX13" fmla="*/ 9667 w 3181844"/>
                  <a:gd name="connsiteY13" fmla="*/ 1344908 h 4891373"/>
                  <a:gd name="connsiteX0" fmla="*/ 9667 w 3181844"/>
                  <a:gd name="connsiteY0" fmla="*/ 1344908 h 4891373"/>
                  <a:gd name="connsiteX1" fmla="*/ 1381267 w 3181844"/>
                  <a:gd name="connsiteY1" fmla="*/ 179683 h 4891373"/>
                  <a:gd name="connsiteX2" fmla="*/ 2302017 w 3181844"/>
                  <a:gd name="connsiteY2" fmla="*/ 1883 h 4891373"/>
                  <a:gd name="connsiteX3" fmla="*/ 2924317 w 3181844"/>
                  <a:gd name="connsiteY3" fmla="*/ 897233 h 4891373"/>
                  <a:gd name="connsiteX4" fmla="*/ 1863867 w 3181844"/>
                  <a:gd name="connsiteY4" fmla="*/ 3729333 h 4891373"/>
                  <a:gd name="connsiteX5" fmla="*/ 2105167 w 3181844"/>
                  <a:gd name="connsiteY5" fmla="*/ 4002383 h 4891373"/>
                  <a:gd name="connsiteX6" fmla="*/ 2968767 w 3181844"/>
                  <a:gd name="connsiteY6" fmla="*/ 3183233 h 4891373"/>
                  <a:gd name="connsiteX7" fmla="*/ 3124342 w 3181844"/>
                  <a:gd name="connsiteY7" fmla="*/ 3468983 h 4891373"/>
                  <a:gd name="connsiteX8" fmla="*/ 720867 w 3181844"/>
                  <a:gd name="connsiteY8" fmla="*/ 4879953 h 4891373"/>
                  <a:gd name="connsiteX9" fmla="*/ 219217 w 3181844"/>
                  <a:gd name="connsiteY9" fmla="*/ 3824583 h 4891373"/>
                  <a:gd name="connsiteX10" fmla="*/ 1362217 w 3181844"/>
                  <a:gd name="connsiteY10" fmla="*/ 979783 h 4891373"/>
                  <a:gd name="connsiteX11" fmla="*/ 949467 w 3181844"/>
                  <a:gd name="connsiteY11" fmla="*/ 789283 h 4891373"/>
                  <a:gd name="connsiteX12" fmla="*/ 225567 w 3181844"/>
                  <a:gd name="connsiteY12" fmla="*/ 1525883 h 4891373"/>
                  <a:gd name="connsiteX13" fmla="*/ 9667 w 3181844"/>
                  <a:gd name="connsiteY13" fmla="*/ 1344908 h 4891373"/>
                  <a:gd name="connsiteX0" fmla="*/ 9667 w 3181844"/>
                  <a:gd name="connsiteY0" fmla="*/ 1344908 h 4891373"/>
                  <a:gd name="connsiteX1" fmla="*/ 1381267 w 3181844"/>
                  <a:gd name="connsiteY1" fmla="*/ 179683 h 4891373"/>
                  <a:gd name="connsiteX2" fmla="*/ 2302017 w 3181844"/>
                  <a:gd name="connsiteY2" fmla="*/ 1883 h 4891373"/>
                  <a:gd name="connsiteX3" fmla="*/ 2924317 w 3181844"/>
                  <a:gd name="connsiteY3" fmla="*/ 897233 h 4891373"/>
                  <a:gd name="connsiteX4" fmla="*/ 1863867 w 3181844"/>
                  <a:gd name="connsiteY4" fmla="*/ 3729333 h 4891373"/>
                  <a:gd name="connsiteX5" fmla="*/ 2105167 w 3181844"/>
                  <a:gd name="connsiteY5" fmla="*/ 4002383 h 4891373"/>
                  <a:gd name="connsiteX6" fmla="*/ 2968767 w 3181844"/>
                  <a:gd name="connsiteY6" fmla="*/ 3183233 h 4891373"/>
                  <a:gd name="connsiteX7" fmla="*/ 3124342 w 3181844"/>
                  <a:gd name="connsiteY7" fmla="*/ 3468983 h 4891373"/>
                  <a:gd name="connsiteX8" fmla="*/ 720867 w 3181844"/>
                  <a:gd name="connsiteY8" fmla="*/ 4879953 h 4891373"/>
                  <a:gd name="connsiteX9" fmla="*/ 219217 w 3181844"/>
                  <a:gd name="connsiteY9" fmla="*/ 3824583 h 4891373"/>
                  <a:gd name="connsiteX10" fmla="*/ 1362217 w 3181844"/>
                  <a:gd name="connsiteY10" fmla="*/ 979783 h 4891373"/>
                  <a:gd name="connsiteX11" fmla="*/ 949467 w 3181844"/>
                  <a:gd name="connsiteY11" fmla="*/ 789283 h 4891373"/>
                  <a:gd name="connsiteX12" fmla="*/ 225567 w 3181844"/>
                  <a:gd name="connsiteY12" fmla="*/ 1525883 h 4891373"/>
                  <a:gd name="connsiteX13" fmla="*/ 9667 w 3181844"/>
                  <a:gd name="connsiteY13" fmla="*/ 1344908 h 4891373"/>
                  <a:gd name="connsiteX0" fmla="*/ 9667 w 3181844"/>
                  <a:gd name="connsiteY0" fmla="*/ 1344908 h 4891373"/>
                  <a:gd name="connsiteX1" fmla="*/ 1381267 w 3181844"/>
                  <a:gd name="connsiteY1" fmla="*/ 179683 h 4891373"/>
                  <a:gd name="connsiteX2" fmla="*/ 2302017 w 3181844"/>
                  <a:gd name="connsiteY2" fmla="*/ 1883 h 4891373"/>
                  <a:gd name="connsiteX3" fmla="*/ 2924317 w 3181844"/>
                  <a:gd name="connsiteY3" fmla="*/ 897233 h 4891373"/>
                  <a:gd name="connsiteX4" fmla="*/ 1863867 w 3181844"/>
                  <a:gd name="connsiteY4" fmla="*/ 3729333 h 4891373"/>
                  <a:gd name="connsiteX5" fmla="*/ 2105167 w 3181844"/>
                  <a:gd name="connsiteY5" fmla="*/ 4002383 h 4891373"/>
                  <a:gd name="connsiteX6" fmla="*/ 2968767 w 3181844"/>
                  <a:gd name="connsiteY6" fmla="*/ 3183233 h 4891373"/>
                  <a:gd name="connsiteX7" fmla="*/ 3124342 w 3181844"/>
                  <a:gd name="connsiteY7" fmla="*/ 3468983 h 4891373"/>
                  <a:gd name="connsiteX8" fmla="*/ 720867 w 3181844"/>
                  <a:gd name="connsiteY8" fmla="*/ 4879953 h 4891373"/>
                  <a:gd name="connsiteX9" fmla="*/ 219217 w 3181844"/>
                  <a:gd name="connsiteY9" fmla="*/ 3824583 h 4891373"/>
                  <a:gd name="connsiteX10" fmla="*/ 1362217 w 3181844"/>
                  <a:gd name="connsiteY10" fmla="*/ 979783 h 4891373"/>
                  <a:gd name="connsiteX11" fmla="*/ 949467 w 3181844"/>
                  <a:gd name="connsiteY11" fmla="*/ 789283 h 4891373"/>
                  <a:gd name="connsiteX12" fmla="*/ 225567 w 3181844"/>
                  <a:gd name="connsiteY12" fmla="*/ 1525883 h 4891373"/>
                  <a:gd name="connsiteX13" fmla="*/ 9667 w 3181844"/>
                  <a:gd name="connsiteY13" fmla="*/ 1344908 h 4891373"/>
                  <a:gd name="connsiteX0" fmla="*/ 16278 w 3188455"/>
                  <a:gd name="connsiteY0" fmla="*/ 1344908 h 4891373"/>
                  <a:gd name="connsiteX1" fmla="*/ 1387878 w 3188455"/>
                  <a:gd name="connsiteY1" fmla="*/ 179683 h 4891373"/>
                  <a:gd name="connsiteX2" fmla="*/ 2308628 w 3188455"/>
                  <a:gd name="connsiteY2" fmla="*/ 1883 h 4891373"/>
                  <a:gd name="connsiteX3" fmla="*/ 2930928 w 3188455"/>
                  <a:gd name="connsiteY3" fmla="*/ 897233 h 4891373"/>
                  <a:gd name="connsiteX4" fmla="*/ 1870478 w 3188455"/>
                  <a:gd name="connsiteY4" fmla="*/ 3729333 h 4891373"/>
                  <a:gd name="connsiteX5" fmla="*/ 2111778 w 3188455"/>
                  <a:gd name="connsiteY5" fmla="*/ 4002383 h 4891373"/>
                  <a:gd name="connsiteX6" fmla="*/ 2975378 w 3188455"/>
                  <a:gd name="connsiteY6" fmla="*/ 3183233 h 4891373"/>
                  <a:gd name="connsiteX7" fmla="*/ 3130953 w 3188455"/>
                  <a:gd name="connsiteY7" fmla="*/ 3468983 h 4891373"/>
                  <a:gd name="connsiteX8" fmla="*/ 727478 w 3188455"/>
                  <a:gd name="connsiteY8" fmla="*/ 4879953 h 4891373"/>
                  <a:gd name="connsiteX9" fmla="*/ 225828 w 3188455"/>
                  <a:gd name="connsiteY9" fmla="*/ 3824583 h 4891373"/>
                  <a:gd name="connsiteX10" fmla="*/ 1368828 w 3188455"/>
                  <a:gd name="connsiteY10" fmla="*/ 979783 h 4891373"/>
                  <a:gd name="connsiteX11" fmla="*/ 956078 w 3188455"/>
                  <a:gd name="connsiteY11" fmla="*/ 789283 h 4891373"/>
                  <a:gd name="connsiteX12" fmla="*/ 232178 w 3188455"/>
                  <a:gd name="connsiteY12" fmla="*/ 1525883 h 4891373"/>
                  <a:gd name="connsiteX13" fmla="*/ 16278 w 3188455"/>
                  <a:gd name="connsiteY13" fmla="*/ 1344908 h 4891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88455" h="4891373">
                    <a:moveTo>
                      <a:pt x="16278" y="1344908"/>
                    </a:moveTo>
                    <a:cubicBezTo>
                      <a:pt x="479828" y="689800"/>
                      <a:pt x="914803" y="418866"/>
                      <a:pt x="1387878" y="179683"/>
                    </a:cubicBezTo>
                    <a:cubicBezTo>
                      <a:pt x="1770995" y="21991"/>
                      <a:pt x="2033461" y="-8700"/>
                      <a:pt x="2308628" y="1883"/>
                    </a:cubicBezTo>
                    <a:cubicBezTo>
                      <a:pt x="3078036" y="71733"/>
                      <a:pt x="2971145" y="681333"/>
                      <a:pt x="2930928" y="897233"/>
                    </a:cubicBezTo>
                    <a:cubicBezTo>
                      <a:pt x="2602845" y="1882541"/>
                      <a:pt x="2223961" y="2785300"/>
                      <a:pt x="1870478" y="3729333"/>
                    </a:cubicBezTo>
                    <a:cubicBezTo>
                      <a:pt x="1820736" y="4010850"/>
                      <a:pt x="1907520" y="4076466"/>
                      <a:pt x="2111778" y="4002383"/>
                    </a:cubicBezTo>
                    <a:cubicBezTo>
                      <a:pt x="2488545" y="3764258"/>
                      <a:pt x="2687511" y="3456283"/>
                      <a:pt x="2975378" y="3183233"/>
                    </a:cubicBezTo>
                    <a:cubicBezTo>
                      <a:pt x="3182811" y="3053058"/>
                      <a:pt x="3247370" y="3348333"/>
                      <a:pt x="3130953" y="3468983"/>
                    </a:cubicBezTo>
                    <a:cubicBezTo>
                      <a:pt x="2324715" y="4599706"/>
                      <a:pt x="1076516" y="4963350"/>
                      <a:pt x="727478" y="4879953"/>
                    </a:cubicBezTo>
                    <a:cubicBezTo>
                      <a:pt x="164021" y="4777083"/>
                      <a:pt x="83165" y="4496413"/>
                      <a:pt x="225828" y="3824583"/>
                    </a:cubicBezTo>
                    <a:cubicBezTo>
                      <a:pt x="596668" y="2723916"/>
                      <a:pt x="987828" y="1928050"/>
                      <a:pt x="1368828" y="979783"/>
                    </a:cubicBezTo>
                    <a:cubicBezTo>
                      <a:pt x="1434445" y="697843"/>
                      <a:pt x="1307021" y="608943"/>
                      <a:pt x="956078" y="789283"/>
                    </a:cubicBezTo>
                    <a:cubicBezTo>
                      <a:pt x="714778" y="1034816"/>
                      <a:pt x="407438" y="1387030"/>
                      <a:pt x="232178" y="1525883"/>
                    </a:cubicBezTo>
                    <a:cubicBezTo>
                      <a:pt x="112586" y="1649708"/>
                      <a:pt x="-52725" y="1572238"/>
                      <a:pt x="16278" y="1344908"/>
                    </a:cubicBezTo>
                    <a:close/>
                  </a:path>
                </a:pathLst>
              </a:custGeom>
              <a:grp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966" fontAlgn="base">
                  <a:spcBef>
                    <a:spcPct val="0"/>
                  </a:spcBef>
                  <a:spcAft>
                    <a:spcPct val="0"/>
                  </a:spcAft>
                  <a:defRPr/>
                </a:pPr>
                <a:endParaRPr lang="en-US" sz="2448" kern="0">
                  <a:solidFill>
                    <a:schemeClr val="tx1"/>
                  </a:solidFill>
                  <a:latin typeface="Segoe UI"/>
                  <a:ea typeface="Segoe UI" pitchFamily="34" charset="0"/>
                  <a:cs typeface="Segoe UI" pitchFamily="34" charset="0"/>
                </a:endParaRPr>
              </a:p>
            </p:txBody>
          </p:sp>
          <p:sp>
            <p:nvSpPr>
              <p:cNvPr id="34" name="Oval 33"/>
              <p:cNvSpPr/>
              <p:nvPr/>
            </p:nvSpPr>
            <p:spPr bwMode="auto">
              <a:xfrm rot="4148645">
                <a:off x="6173510" y="-468301"/>
                <a:ext cx="1463422" cy="1655235"/>
              </a:xfrm>
              <a:prstGeom prst="ellipse">
                <a:avLst/>
              </a:prstGeom>
              <a:grp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966" fontAlgn="base">
                  <a:spcBef>
                    <a:spcPct val="0"/>
                  </a:spcBef>
                  <a:spcAft>
                    <a:spcPct val="0"/>
                  </a:spcAft>
                  <a:defRPr/>
                </a:pPr>
                <a:endParaRPr lang="en-US" sz="2448" kern="0">
                  <a:solidFill>
                    <a:schemeClr val="tx1"/>
                  </a:solidFill>
                  <a:latin typeface="Segoe UI"/>
                  <a:ea typeface="Segoe UI" pitchFamily="34" charset="0"/>
                  <a:cs typeface="Segoe UI" pitchFamily="34" charset="0"/>
                </a:endParaRPr>
              </a:p>
            </p:txBody>
          </p:sp>
        </p:grpSp>
      </p:grpSp>
      <p:grpSp>
        <p:nvGrpSpPr>
          <p:cNvPr id="35" name="Group 34"/>
          <p:cNvGrpSpPr/>
          <p:nvPr/>
        </p:nvGrpSpPr>
        <p:grpSpPr>
          <a:xfrm>
            <a:off x="804741" y="3705913"/>
            <a:ext cx="442779" cy="550445"/>
            <a:chOff x="2983275" y="1977829"/>
            <a:chExt cx="3232607" cy="4018665"/>
          </a:xfrm>
          <a:solidFill>
            <a:schemeClr val="accent3"/>
          </a:solidFill>
        </p:grpSpPr>
        <p:sp>
          <p:nvSpPr>
            <p:cNvPr id="36" name="Rounded Rectangle 1"/>
            <p:cNvSpPr/>
            <p:nvPr/>
          </p:nvSpPr>
          <p:spPr>
            <a:xfrm>
              <a:off x="2983275" y="1977829"/>
              <a:ext cx="2836173" cy="4018665"/>
            </a:xfrm>
            <a:custGeom>
              <a:avLst/>
              <a:gdLst/>
              <a:ahLst/>
              <a:cxnLst/>
              <a:rect l="l" t="t" r="r" b="b"/>
              <a:pathLst>
                <a:path w="2836173" h="4018665">
                  <a:moveTo>
                    <a:pt x="604193" y="2750734"/>
                  </a:moveTo>
                  <a:lnTo>
                    <a:pt x="604193" y="3040974"/>
                  </a:lnTo>
                  <a:lnTo>
                    <a:pt x="894435" y="3040974"/>
                  </a:lnTo>
                  <a:lnTo>
                    <a:pt x="894435" y="2750734"/>
                  </a:lnTo>
                  <a:close/>
                  <a:moveTo>
                    <a:pt x="487260" y="2633800"/>
                  </a:moveTo>
                  <a:lnTo>
                    <a:pt x="1011367" y="2633800"/>
                  </a:lnTo>
                  <a:lnTo>
                    <a:pt x="1011367" y="3157907"/>
                  </a:lnTo>
                  <a:lnTo>
                    <a:pt x="487260" y="3157907"/>
                  </a:lnTo>
                  <a:close/>
                  <a:moveTo>
                    <a:pt x="604193" y="2039544"/>
                  </a:moveTo>
                  <a:lnTo>
                    <a:pt x="604193" y="2329784"/>
                  </a:lnTo>
                  <a:lnTo>
                    <a:pt x="894435" y="2329784"/>
                  </a:lnTo>
                  <a:lnTo>
                    <a:pt x="894435" y="2039544"/>
                  </a:lnTo>
                  <a:close/>
                  <a:moveTo>
                    <a:pt x="487260" y="1922610"/>
                  </a:moveTo>
                  <a:lnTo>
                    <a:pt x="1011367" y="1922610"/>
                  </a:lnTo>
                  <a:lnTo>
                    <a:pt x="1011367" y="2446717"/>
                  </a:lnTo>
                  <a:lnTo>
                    <a:pt x="487260" y="2446717"/>
                  </a:lnTo>
                  <a:close/>
                  <a:moveTo>
                    <a:pt x="604193" y="1328353"/>
                  </a:moveTo>
                  <a:lnTo>
                    <a:pt x="604193" y="1618593"/>
                  </a:lnTo>
                  <a:lnTo>
                    <a:pt x="894435" y="1618593"/>
                  </a:lnTo>
                  <a:lnTo>
                    <a:pt x="894435" y="1328353"/>
                  </a:lnTo>
                  <a:close/>
                  <a:moveTo>
                    <a:pt x="487260" y="1211419"/>
                  </a:moveTo>
                  <a:lnTo>
                    <a:pt x="1011367" y="1211419"/>
                  </a:lnTo>
                  <a:lnTo>
                    <a:pt x="1011367" y="1735526"/>
                  </a:lnTo>
                  <a:lnTo>
                    <a:pt x="487260" y="1735526"/>
                  </a:lnTo>
                  <a:close/>
                  <a:moveTo>
                    <a:pt x="1709991" y="285430"/>
                  </a:moveTo>
                  <a:lnTo>
                    <a:pt x="2626240" y="285430"/>
                  </a:lnTo>
                  <a:cubicBezTo>
                    <a:pt x="2742182" y="285430"/>
                    <a:pt x="2836173" y="379420"/>
                    <a:pt x="2836173" y="495363"/>
                  </a:cubicBezTo>
                  <a:lnTo>
                    <a:pt x="2836173" y="1408107"/>
                  </a:lnTo>
                  <a:cubicBezTo>
                    <a:pt x="2780811" y="1377668"/>
                    <a:pt x="2720444" y="1356330"/>
                    <a:pt x="2657213" y="1342819"/>
                  </a:cubicBezTo>
                  <a:lnTo>
                    <a:pt x="2657213" y="566328"/>
                  </a:lnTo>
                  <a:lnTo>
                    <a:pt x="1790175" y="566328"/>
                  </a:lnTo>
                  <a:lnTo>
                    <a:pt x="1790175" y="320477"/>
                  </a:lnTo>
                  <a:lnTo>
                    <a:pt x="1793223" y="320490"/>
                  </a:lnTo>
                  <a:lnTo>
                    <a:pt x="1790175" y="319300"/>
                  </a:lnTo>
                  <a:lnTo>
                    <a:pt x="1790175" y="317296"/>
                  </a:lnTo>
                  <a:lnTo>
                    <a:pt x="1785038" y="317296"/>
                  </a:lnTo>
                  <a:cubicBezTo>
                    <a:pt x="1754874" y="307314"/>
                    <a:pt x="1730071" y="297759"/>
                    <a:pt x="1709991" y="285430"/>
                  </a:cubicBezTo>
                  <a:close/>
                  <a:moveTo>
                    <a:pt x="209933" y="285430"/>
                  </a:moveTo>
                  <a:lnTo>
                    <a:pt x="1126182" y="285430"/>
                  </a:lnTo>
                  <a:cubicBezTo>
                    <a:pt x="1106102" y="297759"/>
                    <a:pt x="1081301" y="307314"/>
                    <a:pt x="1051137" y="317296"/>
                  </a:cubicBezTo>
                  <a:lnTo>
                    <a:pt x="1046000" y="317296"/>
                  </a:lnTo>
                  <a:lnTo>
                    <a:pt x="1046000" y="319300"/>
                  </a:lnTo>
                  <a:lnTo>
                    <a:pt x="1042951" y="320490"/>
                  </a:lnTo>
                  <a:lnTo>
                    <a:pt x="1046000" y="320477"/>
                  </a:lnTo>
                  <a:lnTo>
                    <a:pt x="1046000" y="566328"/>
                  </a:lnTo>
                  <a:lnTo>
                    <a:pt x="188021" y="566328"/>
                  </a:lnTo>
                  <a:lnTo>
                    <a:pt x="188021" y="3541144"/>
                  </a:lnTo>
                  <a:cubicBezTo>
                    <a:pt x="227307" y="3547209"/>
                    <a:pt x="274898" y="3549269"/>
                    <a:pt x="352857" y="3534765"/>
                  </a:cubicBezTo>
                  <a:cubicBezTo>
                    <a:pt x="343673" y="3575178"/>
                    <a:pt x="345824" y="3617007"/>
                    <a:pt x="366117" y="3675472"/>
                  </a:cubicBezTo>
                  <a:lnTo>
                    <a:pt x="2657213" y="3675472"/>
                  </a:lnTo>
                  <a:lnTo>
                    <a:pt x="2657213" y="2948701"/>
                  </a:lnTo>
                  <a:cubicBezTo>
                    <a:pt x="2720444" y="2935191"/>
                    <a:pt x="2780811" y="2913852"/>
                    <a:pt x="2836173" y="2883413"/>
                  </a:cubicBezTo>
                  <a:lnTo>
                    <a:pt x="2836173" y="3808732"/>
                  </a:lnTo>
                  <a:cubicBezTo>
                    <a:pt x="2836173" y="3924674"/>
                    <a:pt x="2742182" y="4018665"/>
                    <a:pt x="2626240" y="4018665"/>
                  </a:cubicBezTo>
                  <a:lnTo>
                    <a:pt x="209933" y="4018665"/>
                  </a:lnTo>
                  <a:cubicBezTo>
                    <a:pt x="93991" y="4018665"/>
                    <a:pt x="0" y="3924674"/>
                    <a:pt x="0" y="3808732"/>
                  </a:cubicBezTo>
                  <a:lnTo>
                    <a:pt x="0" y="495363"/>
                  </a:lnTo>
                  <a:cubicBezTo>
                    <a:pt x="0" y="379420"/>
                    <a:pt x="93991" y="285430"/>
                    <a:pt x="209933" y="285430"/>
                  </a:cubicBezTo>
                  <a:close/>
                  <a:moveTo>
                    <a:pt x="1418087" y="90613"/>
                  </a:moveTo>
                  <a:cubicBezTo>
                    <a:pt x="1368825" y="90613"/>
                    <a:pt x="1328890" y="130548"/>
                    <a:pt x="1328890" y="179809"/>
                  </a:cubicBezTo>
                  <a:cubicBezTo>
                    <a:pt x="1328890" y="229070"/>
                    <a:pt x="1368825" y="269005"/>
                    <a:pt x="1418087" y="269005"/>
                  </a:cubicBezTo>
                  <a:cubicBezTo>
                    <a:pt x="1467348" y="269005"/>
                    <a:pt x="1507283" y="229070"/>
                    <a:pt x="1507283" y="179809"/>
                  </a:cubicBezTo>
                  <a:cubicBezTo>
                    <a:pt x="1507283" y="130548"/>
                    <a:pt x="1467348" y="90613"/>
                    <a:pt x="1418087" y="90613"/>
                  </a:cubicBezTo>
                  <a:close/>
                  <a:moveTo>
                    <a:pt x="1410992" y="0"/>
                  </a:moveTo>
                  <a:lnTo>
                    <a:pt x="1418087" y="1314"/>
                  </a:lnTo>
                  <a:lnTo>
                    <a:pt x="1425181" y="0"/>
                  </a:lnTo>
                  <a:cubicBezTo>
                    <a:pt x="1517420" y="0"/>
                    <a:pt x="1593360" y="69015"/>
                    <a:pt x="1600257" y="157982"/>
                  </a:cubicBezTo>
                  <a:lnTo>
                    <a:pt x="1601205" y="158054"/>
                  </a:lnTo>
                  <a:cubicBezTo>
                    <a:pt x="1620423" y="283756"/>
                    <a:pt x="1656230" y="311139"/>
                    <a:pt x="1758778" y="343573"/>
                  </a:cubicBezTo>
                  <a:lnTo>
                    <a:pt x="1763548" y="343573"/>
                  </a:lnTo>
                  <a:lnTo>
                    <a:pt x="1763548" y="345352"/>
                  </a:lnTo>
                  <a:lnTo>
                    <a:pt x="1766378" y="346407"/>
                  </a:lnTo>
                  <a:lnTo>
                    <a:pt x="1763548" y="346396"/>
                  </a:lnTo>
                  <a:lnTo>
                    <a:pt x="1763548" y="601046"/>
                  </a:lnTo>
                  <a:cubicBezTo>
                    <a:pt x="1780538" y="601834"/>
                    <a:pt x="1796627" y="602894"/>
                    <a:pt x="1811667" y="604082"/>
                  </a:cubicBezTo>
                  <a:cubicBezTo>
                    <a:pt x="2018855" y="620443"/>
                    <a:pt x="2151048" y="649389"/>
                    <a:pt x="2242567" y="702246"/>
                  </a:cubicBezTo>
                  <a:cubicBezTo>
                    <a:pt x="2334086" y="755103"/>
                    <a:pt x="2345526" y="818658"/>
                    <a:pt x="2341713" y="891022"/>
                  </a:cubicBezTo>
                  <a:cubicBezTo>
                    <a:pt x="2334143" y="891977"/>
                    <a:pt x="2306971" y="893302"/>
                    <a:pt x="2264420" y="894799"/>
                  </a:cubicBezTo>
                  <a:lnTo>
                    <a:pt x="488893" y="894799"/>
                  </a:lnTo>
                  <a:cubicBezTo>
                    <a:pt x="489646" y="803948"/>
                    <a:pt x="534105" y="727384"/>
                    <a:pt x="618111" y="679593"/>
                  </a:cubicBezTo>
                  <a:cubicBezTo>
                    <a:pt x="703280" y="631140"/>
                    <a:pt x="800513" y="620443"/>
                    <a:pt x="999439" y="607858"/>
                  </a:cubicBezTo>
                  <a:lnTo>
                    <a:pt x="1072626" y="604120"/>
                  </a:lnTo>
                  <a:lnTo>
                    <a:pt x="1072626" y="346396"/>
                  </a:lnTo>
                  <a:lnTo>
                    <a:pt x="1069796" y="346407"/>
                  </a:lnTo>
                  <a:lnTo>
                    <a:pt x="1072626" y="345352"/>
                  </a:lnTo>
                  <a:lnTo>
                    <a:pt x="1072626" y="343573"/>
                  </a:lnTo>
                  <a:lnTo>
                    <a:pt x="1077395" y="343573"/>
                  </a:lnTo>
                  <a:cubicBezTo>
                    <a:pt x="1179943" y="311139"/>
                    <a:pt x="1215751" y="283756"/>
                    <a:pt x="1234968" y="158054"/>
                  </a:cubicBezTo>
                  <a:lnTo>
                    <a:pt x="1235916" y="157982"/>
                  </a:lnTo>
                  <a:cubicBezTo>
                    <a:pt x="1242813" y="69015"/>
                    <a:pt x="1318753" y="0"/>
                    <a:pt x="141099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defRPr/>
              </a:pPr>
              <a:endParaRPr lang="en-US" sz="1801" kern="0">
                <a:solidFill>
                  <a:schemeClr val="tx1"/>
                </a:solidFill>
                <a:latin typeface="Segoe UI"/>
              </a:endParaRPr>
            </a:p>
          </p:txBody>
        </p:sp>
        <p:sp>
          <p:nvSpPr>
            <p:cNvPr id="37" name="Oval 19"/>
            <p:cNvSpPr/>
            <p:nvPr/>
          </p:nvSpPr>
          <p:spPr>
            <a:xfrm>
              <a:off x="4704786" y="3368040"/>
              <a:ext cx="1511096" cy="1511096"/>
            </a:xfrm>
            <a:custGeom>
              <a:avLst/>
              <a:gdLst/>
              <a:ahLst/>
              <a:cxnLst/>
              <a:rect l="l" t="t" r="r" b="b"/>
              <a:pathLst>
                <a:path w="1511096" h="1511096">
                  <a:moveTo>
                    <a:pt x="1106374" y="341188"/>
                  </a:moveTo>
                  <a:cubicBezTo>
                    <a:pt x="1119487" y="340661"/>
                    <a:pt x="1131244" y="344881"/>
                    <a:pt x="1143001" y="357241"/>
                  </a:cubicBezTo>
                  <a:lnTo>
                    <a:pt x="1238865" y="487471"/>
                  </a:lnTo>
                  <a:cubicBezTo>
                    <a:pt x="1249115" y="509779"/>
                    <a:pt x="1253937" y="532087"/>
                    <a:pt x="1226203" y="559821"/>
                  </a:cubicBezTo>
                  <a:cubicBezTo>
                    <a:pt x="1074871" y="667140"/>
                    <a:pt x="858423" y="886603"/>
                    <a:pt x="674533" y="1153092"/>
                  </a:cubicBezTo>
                  <a:cubicBezTo>
                    <a:pt x="643181" y="1171783"/>
                    <a:pt x="624490" y="1176002"/>
                    <a:pt x="596756" y="1160327"/>
                  </a:cubicBezTo>
                  <a:lnTo>
                    <a:pt x="278415" y="811238"/>
                  </a:lnTo>
                  <a:cubicBezTo>
                    <a:pt x="258520" y="792547"/>
                    <a:pt x="260328" y="763003"/>
                    <a:pt x="278415" y="738887"/>
                  </a:cubicBezTo>
                  <a:cubicBezTo>
                    <a:pt x="308562" y="689448"/>
                    <a:pt x="338707" y="668949"/>
                    <a:pt x="368853" y="633980"/>
                  </a:cubicBezTo>
                  <a:cubicBezTo>
                    <a:pt x="400808" y="614687"/>
                    <a:pt x="423720" y="611672"/>
                    <a:pt x="453865" y="635789"/>
                  </a:cubicBezTo>
                  <a:lnTo>
                    <a:pt x="620271" y="804003"/>
                  </a:lnTo>
                  <a:cubicBezTo>
                    <a:pt x="740251" y="619509"/>
                    <a:pt x="889173" y="463957"/>
                    <a:pt x="1061607" y="353624"/>
                  </a:cubicBezTo>
                  <a:cubicBezTo>
                    <a:pt x="1078790" y="346992"/>
                    <a:pt x="1093260" y="341716"/>
                    <a:pt x="1106374" y="341188"/>
                  </a:cubicBezTo>
                  <a:close/>
                  <a:moveTo>
                    <a:pt x="755548" y="118110"/>
                  </a:moveTo>
                  <a:cubicBezTo>
                    <a:pt x="403501" y="118110"/>
                    <a:pt x="118110" y="403501"/>
                    <a:pt x="118110" y="755548"/>
                  </a:cubicBezTo>
                  <a:cubicBezTo>
                    <a:pt x="118110" y="1107595"/>
                    <a:pt x="403501" y="1392986"/>
                    <a:pt x="755548" y="1392986"/>
                  </a:cubicBezTo>
                  <a:cubicBezTo>
                    <a:pt x="1107595" y="1392986"/>
                    <a:pt x="1392986" y="1107595"/>
                    <a:pt x="1392986" y="755548"/>
                  </a:cubicBezTo>
                  <a:cubicBezTo>
                    <a:pt x="1392986" y="403501"/>
                    <a:pt x="1107595" y="118110"/>
                    <a:pt x="755548" y="118110"/>
                  </a:cubicBezTo>
                  <a:close/>
                  <a:moveTo>
                    <a:pt x="755548" y="0"/>
                  </a:moveTo>
                  <a:cubicBezTo>
                    <a:pt x="1172826" y="0"/>
                    <a:pt x="1511096" y="338270"/>
                    <a:pt x="1511096" y="755548"/>
                  </a:cubicBezTo>
                  <a:cubicBezTo>
                    <a:pt x="1511096" y="1172826"/>
                    <a:pt x="1172826" y="1511096"/>
                    <a:pt x="755548" y="1511096"/>
                  </a:cubicBezTo>
                  <a:cubicBezTo>
                    <a:pt x="338270" y="1511096"/>
                    <a:pt x="0" y="1172826"/>
                    <a:pt x="0" y="755548"/>
                  </a:cubicBezTo>
                  <a:cubicBezTo>
                    <a:pt x="0" y="338270"/>
                    <a:pt x="338270" y="0"/>
                    <a:pt x="75554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defRPr/>
              </a:pPr>
              <a:endParaRPr lang="en-US" sz="1801" kern="0">
                <a:solidFill>
                  <a:schemeClr val="tx1"/>
                </a:solidFill>
                <a:latin typeface="Segoe UI"/>
              </a:endParaRPr>
            </a:p>
          </p:txBody>
        </p:sp>
      </p:grpSp>
      <p:sp>
        <p:nvSpPr>
          <p:cNvPr id="38" name="Freeform 96"/>
          <p:cNvSpPr/>
          <p:nvPr/>
        </p:nvSpPr>
        <p:spPr>
          <a:xfrm>
            <a:off x="707775" y="4517840"/>
            <a:ext cx="526196" cy="539754"/>
          </a:xfrm>
          <a:custGeom>
            <a:avLst/>
            <a:gdLst>
              <a:gd name="connsiteX0" fmla="*/ 260828 w 900424"/>
              <a:gd name="connsiteY0" fmla="*/ 764648 h 923624"/>
              <a:gd name="connsiteX1" fmla="*/ 260828 w 900424"/>
              <a:gd name="connsiteY1" fmla="*/ 794160 h 923624"/>
              <a:gd name="connsiteX2" fmla="*/ 752690 w 900424"/>
              <a:gd name="connsiteY2" fmla="*/ 794160 h 923624"/>
              <a:gd name="connsiteX3" fmla="*/ 752690 w 900424"/>
              <a:gd name="connsiteY3" fmla="*/ 764648 h 923624"/>
              <a:gd name="connsiteX4" fmla="*/ 523025 w 900424"/>
              <a:gd name="connsiteY4" fmla="*/ 689333 h 923624"/>
              <a:gd name="connsiteX5" fmla="*/ 529392 w 900424"/>
              <a:gd name="connsiteY5" fmla="*/ 718845 h 923624"/>
              <a:gd name="connsiteX6" fmla="*/ 752690 w 900424"/>
              <a:gd name="connsiteY6" fmla="*/ 718845 h 923624"/>
              <a:gd name="connsiteX7" fmla="*/ 752690 w 900424"/>
              <a:gd name="connsiteY7" fmla="*/ 689333 h 923624"/>
              <a:gd name="connsiteX8" fmla="*/ 260828 w 900424"/>
              <a:gd name="connsiteY8" fmla="*/ 689333 h 923624"/>
              <a:gd name="connsiteX9" fmla="*/ 260828 w 900424"/>
              <a:gd name="connsiteY9" fmla="*/ 718845 h 923624"/>
              <a:gd name="connsiteX10" fmla="*/ 520342 w 900424"/>
              <a:gd name="connsiteY10" fmla="*/ 718845 h 923624"/>
              <a:gd name="connsiteX11" fmla="*/ 427300 w 900424"/>
              <a:gd name="connsiteY11" fmla="*/ 689333 h 923624"/>
              <a:gd name="connsiteX12" fmla="*/ 506777 w 900424"/>
              <a:gd name="connsiteY12" fmla="*/ 614015 h 923624"/>
              <a:gd name="connsiteX13" fmla="*/ 513144 w 900424"/>
              <a:gd name="connsiteY13" fmla="*/ 643527 h 923624"/>
              <a:gd name="connsiteX14" fmla="*/ 752690 w 900424"/>
              <a:gd name="connsiteY14" fmla="*/ 643527 h 923624"/>
              <a:gd name="connsiteX15" fmla="*/ 752690 w 900424"/>
              <a:gd name="connsiteY15" fmla="*/ 614015 h 923624"/>
              <a:gd name="connsiteX16" fmla="*/ 260828 w 900424"/>
              <a:gd name="connsiteY16" fmla="*/ 614015 h 923624"/>
              <a:gd name="connsiteX17" fmla="*/ 260828 w 900424"/>
              <a:gd name="connsiteY17" fmla="*/ 643527 h 923624"/>
              <a:gd name="connsiteX18" fmla="*/ 334546 w 900424"/>
              <a:gd name="connsiteY18" fmla="*/ 643527 h 923624"/>
              <a:gd name="connsiteX19" fmla="*/ 307478 w 900424"/>
              <a:gd name="connsiteY19" fmla="*/ 614015 h 923624"/>
              <a:gd name="connsiteX20" fmla="*/ 467940 w 900424"/>
              <a:gd name="connsiteY20" fmla="*/ 571407 h 923624"/>
              <a:gd name="connsiteX21" fmla="*/ 385032 w 900424"/>
              <a:gd name="connsiteY21" fmla="*/ 646669 h 923624"/>
              <a:gd name="connsiteX22" fmla="*/ 506739 w 900424"/>
              <a:gd name="connsiteY22" fmla="*/ 697133 h 923624"/>
              <a:gd name="connsiteX23" fmla="*/ 260828 w 900424"/>
              <a:gd name="connsiteY23" fmla="*/ 563154 h 923624"/>
              <a:gd name="connsiteX24" fmla="*/ 260828 w 900424"/>
              <a:gd name="connsiteY24" fmla="*/ 568210 h 923624"/>
              <a:gd name="connsiteX25" fmla="*/ 265465 w 900424"/>
              <a:gd name="connsiteY25" fmla="*/ 568210 h 923624"/>
              <a:gd name="connsiteX26" fmla="*/ 477023 w 900424"/>
              <a:gd name="connsiteY26" fmla="*/ 538699 h 923624"/>
              <a:gd name="connsiteX27" fmla="*/ 477810 w 900424"/>
              <a:gd name="connsiteY27" fmla="*/ 539556 h 923624"/>
              <a:gd name="connsiteX28" fmla="*/ 481962 w 900424"/>
              <a:gd name="connsiteY28" fmla="*/ 568210 h 923624"/>
              <a:gd name="connsiteX29" fmla="*/ 752690 w 900424"/>
              <a:gd name="connsiteY29" fmla="*/ 568210 h 923624"/>
              <a:gd name="connsiteX30" fmla="*/ 752690 w 900424"/>
              <a:gd name="connsiteY30" fmla="*/ 538699 h 923624"/>
              <a:gd name="connsiteX31" fmla="*/ 407941 w 900424"/>
              <a:gd name="connsiteY31" fmla="*/ 463381 h 923624"/>
              <a:gd name="connsiteX32" fmla="*/ 435010 w 900424"/>
              <a:gd name="connsiteY32" fmla="*/ 492893 h 923624"/>
              <a:gd name="connsiteX33" fmla="*/ 752690 w 900424"/>
              <a:gd name="connsiteY33" fmla="*/ 492893 h 923624"/>
              <a:gd name="connsiteX34" fmla="*/ 752690 w 900424"/>
              <a:gd name="connsiteY34" fmla="*/ 463381 h 923624"/>
              <a:gd name="connsiteX35" fmla="*/ 338860 w 900424"/>
              <a:gd name="connsiteY35" fmla="*/ 388063 h 923624"/>
              <a:gd name="connsiteX36" fmla="*/ 365929 w 900424"/>
              <a:gd name="connsiteY36" fmla="*/ 417575 h 923624"/>
              <a:gd name="connsiteX37" fmla="*/ 752690 w 900424"/>
              <a:gd name="connsiteY37" fmla="*/ 417575 h 923624"/>
              <a:gd name="connsiteX38" fmla="*/ 752690 w 900424"/>
              <a:gd name="connsiteY38" fmla="*/ 388063 h 923624"/>
              <a:gd name="connsiteX39" fmla="*/ 208773 w 900424"/>
              <a:gd name="connsiteY39" fmla="*/ 287934 h 923624"/>
              <a:gd name="connsiteX40" fmla="*/ 191984 w 900424"/>
              <a:gd name="connsiteY40" fmla="*/ 292572 h 923624"/>
              <a:gd name="connsiteX41" fmla="*/ 127335 w 900424"/>
              <a:gd name="connsiteY41" fmla="*/ 351868 h 923624"/>
              <a:gd name="connsiteX42" fmla="*/ 129474 w 900424"/>
              <a:gd name="connsiteY42" fmla="*/ 386647 h 923624"/>
              <a:gd name="connsiteX43" fmla="*/ 350534 w 900424"/>
              <a:gd name="connsiteY43" fmla="*/ 627663 h 923624"/>
              <a:gd name="connsiteX44" fmla="*/ 384998 w 900424"/>
              <a:gd name="connsiteY44" fmla="*/ 632793 h 923624"/>
              <a:gd name="connsiteX45" fmla="*/ 449647 w 900424"/>
              <a:gd name="connsiteY45" fmla="*/ 573497 h 923624"/>
              <a:gd name="connsiteX46" fmla="*/ 447509 w 900424"/>
              <a:gd name="connsiteY46" fmla="*/ 538719 h 923624"/>
              <a:gd name="connsiteX47" fmla="*/ 226448 w 900424"/>
              <a:gd name="connsiteY47" fmla="*/ 297702 h 923624"/>
              <a:gd name="connsiteX48" fmla="*/ 208773 w 900424"/>
              <a:gd name="connsiteY48" fmla="*/ 287934 h 923624"/>
              <a:gd name="connsiteX49" fmla="*/ 260828 w 900424"/>
              <a:gd name="connsiteY49" fmla="*/ 270220 h 923624"/>
              <a:gd name="connsiteX50" fmla="*/ 260828 w 900424"/>
              <a:gd name="connsiteY50" fmla="*/ 302986 h 923624"/>
              <a:gd name="connsiteX51" fmla="*/ 266867 w 900424"/>
              <a:gd name="connsiteY51" fmla="*/ 309569 h 923624"/>
              <a:gd name="connsiteX52" fmla="*/ 555945 w 900424"/>
              <a:gd name="connsiteY52" fmla="*/ 309569 h 923624"/>
              <a:gd name="connsiteX53" fmla="*/ 555945 w 900424"/>
              <a:gd name="connsiteY53" fmla="*/ 270220 h 923624"/>
              <a:gd name="connsiteX54" fmla="*/ 593007 w 900424"/>
              <a:gd name="connsiteY54" fmla="*/ 119089 h 923624"/>
              <a:gd name="connsiteX55" fmla="*/ 593004 w 900424"/>
              <a:gd name="connsiteY55" fmla="*/ 272798 h 923624"/>
              <a:gd name="connsiteX56" fmla="*/ 636152 w 900424"/>
              <a:gd name="connsiteY56" fmla="*/ 321336 h 923624"/>
              <a:gd name="connsiteX57" fmla="*/ 797949 w 900424"/>
              <a:gd name="connsiteY57" fmla="*/ 324032 h 923624"/>
              <a:gd name="connsiteX58" fmla="*/ 655342 w 900424"/>
              <a:gd name="connsiteY58" fmla="*/ 99448 h 923624"/>
              <a:gd name="connsiteX59" fmla="*/ 721150 w 900424"/>
              <a:gd name="connsiteY59" fmla="*/ 99448 h 923624"/>
              <a:gd name="connsiteX60" fmla="*/ 900424 w 900424"/>
              <a:gd name="connsiteY60" fmla="*/ 281060 h 923624"/>
              <a:gd name="connsiteX61" fmla="*/ 900424 w 900424"/>
              <a:gd name="connsiteY61" fmla="*/ 853516 h 923624"/>
              <a:gd name="connsiteX62" fmla="*/ 852052 w 900424"/>
              <a:gd name="connsiteY62" fmla="*/ 905556 h 923624"/>
              <a:gd name="connsiteX63" fmla="*/ 828360 w 900424"/>
              <a:gd name="connsiteY63" fmla="*/ 905556 h 923624"/>
              <a:gd name="connsiteX64" fmla="*/ 849187 w 900424"/>
              <a:gd name="connsiteY64" fmla="*/ 863467 h 923624"/>
              <a:gd name="connsiteX65" fmla="*/ 849187 w 900424"/>
              <a:gd name="connsiteY65" fmla="*/ 293293 h 923624"/>
              <a:gd name="connsiteX66" fmla="*/ 284672 w 900424"/>
              <a:gd name="connsiteY66" fmla="*/ 26544 h 923624"/>
              <a:gd name="connsiteX67" fmla="*/ 306902 w 900424"/>
              <a:gd name="connsiteY67" fmla="*/ 26544 h 923624"/>
              <a:gd name="connsiteX68" fmla="*/ 312459 w 900424"/>
              <a:gd name="connsiteY68" fmla="*/ 32101 h 923624"/>
              <a:gd name="connsiteX69" fmla="*/ 312459 w 900424"/>
              <a:gd name="connsiteY69" fmla="*/ 71134 h 923624"/>
              <a:gd name="connsiteX70" fmla="*/ 341829 w 900424"/>
              <a:gd name="connsiteY70" fmla="*/ 71134 h 923624"/>
              <a:gd name="connsiteX71" fmla="*/ 341829 w 900424"/>
              <a:gd name="connsiteY71" fmla="*/ 32101 h 923624"/>
              <a:gd name="connsiteX72" fmla="*/ 347386 w 900424"/>
              <a:gd name="connsiteY72" fmla="*/ 26544 h 923624"/>
              <a:gd name="connsiteX73" fmla="*/ 369616 w 900424"/>
              <a:gd name="connsiteY73" fmla="*/ 26544 h 923624"/>
              <a:gd name="connsiteX74" fmla="*/ 375173 w 900424"/>
              <a:gd name="connsiteY74" fmla="*/ 32101 h 923624"/>
              <a:gd name="connsiteX75" fmla="*/ 375173 w 900424"/>
              <a:gd name="connsiteY75" fmla="*/ 71134 h 923624"/>
              <a:gd name="connsiteX76" fmla="*/ 404543 w 900424"/>
              <a:gd name="connsiteY76" fmla="*/ 71134 h 923624"/>
              <a:gd name="connsiteX77" fmla="*/ 404543 w 900424"/>
              <a:gd name="connsiteY77" fmla="*/ 32101 h 923624"/>
              <a:gd name="connsiteX78" fmla="*/ 410100 w 900424"/>
              <a:gd name="connsiteY78" fmla="*/ 26544 h 923624"/>
              <a:gd name="connsiteX79" fmla="*/ 432330 w 900424"/>
              <a:gd name="connsiteY79" fmla="*/ 26544 h 923624"/>
              <a:gd name="connsiteX80" fmla="*/ 437887 w 900424"/>
              <a:gd name="connsiteY80" fmla="*/ 32101 h 923624"/>
              <a:gd name="connsiteX81" fmla="*/ 437887 w 900424"/>
              <a:gd name="connsiteY81" fmla="*/ 71134 h 923624"/>
              <a:gd name="connsiteX82" fmla="*/ 467255 w 900424"/>
              <a:gd name="connsiteY82" fmla="*/ 71134 h 923624"/>
              <a:gd name="connsiteX83" fmla="*/ 467255 w 900424"/>
              <a:gd name="connsiteY83" fmla="*/ 32101 h 923624"/>
              <a:gd name="connsiteX84" fmla="*/ 472813 w 900424"/>
              <a:gd name="connsiteY84" fmla="*/ 26544 h 923624"/>
              <a:gd name="connsiteX85" fmla="*/ 495042 w 900424"/>
              <a:gd name="connsiteY85" fmla="*/ 26544 h 923624"/>
              <a:gd name="connsiteX86" fmla="*/ 500600 w 900424"/>
              <a:gd name="connsiteY86" fmla="*/ 32101 h 923624"/>
              <a:gd name="connsiteX87" fmla="*/ 500600 w 900424"/>
              <a:gd name="connsiteY87" fmla="*/ 71134 h 923624"/>
              <a:gd name="connsiteX88" fmla="*/ 606532 w 900424"/>
              <a:gd name="connsiteY88" fmla="*/ 71134 h 923624"/>
              <a:gd name="connsiteX89" fmla="*/ 833814 w 900424"/>
              <a:gd name="connsiteY89" fmla="*/ 298416 h 923624"/>
              <a:gd name="connsiteX90" fmla="*/ 833814 w 900424"/>
              <a:gd name="connsiteY90" fmla="*/ 868590 h 923624"/>
              <a:gd name="connsiteX91" fmla="*/ 778780 w 900424"/>
              <a:gd name="connsiteY91" fmla="*/ 923624 h 923624"/>
              <a:gd name="connsiteX92" fmla="*/ 239864 w 900424"/>
              <a:gd name="connsiteY92" fmla="*/ 923624 h 923624"/>
              <a:gd name="connsiteX93" fmla="*/ 184830 w 900424"/>
              <a:gd name="connsiteY93" fmla="*/ 868590 h 923624"/>
              <a:gd name="connsiteX94" fmla="*/ 184830 w 900424"/>
              <a:gd name="connsiteY94" fmla="*/ 480294 h 923624"/>
              <a:gd name="connsiteX95" fmla="*/ 108913 w 900424"/>
              <a:gd name="connsiteY95" fmla="*/ 397523 h 923624"/>
              <a:gd name="connsiteX96" fmla="*/ 110701 w 900424"/>
              <a:gd name="connsiteY96" fmla="*/ 356111 h 923624"/>
              <a:gd name="connsiteX97" fmla="*/ 184830 w 900424"/>
              <a:gd name="connsiteY97" fmla="*/ 288121 h 923624"/>
              <a:gd name="connsiteX98" fmla="*/ 184830 w 900424"/>
              <a:gd name="connsiteY98" fmla="*/ 255779 h 923624"/>
              <a:gd name="connsiteX99" fmla="*/ 182259 w 900424"/>
              <a:gd name="connsiteY99" fmla="*/ 258139 h 923624"/>
              <a:gd name="connsiteX100" fmla="*/ 181841 w 900424"/>
              <a:gd name="connsiteY100" fmla="*/ 251347 h 923624"/>
              <a:gd name="connsiteX101" fmla="*/ 140694 w 900424"/>
              <a:gd name="connsiteY101" fmla="*/ 206486 h 923624"/>
              <a:gd name="connsiteX102" fmla="*/ 121321 w 900424"/>
              <a:gd name="connsiteY102" fmla="*/ 203601 h 923624"/>
              <a:gd name="connsiteX103" fmla="*/ 42515 w 900424"/>
              <a:gd name="connsiteY103" fmla="*/ 275879 h 923624"/>
              <a:gd name="connsiteX104" fmla="*/ 43718 w 900424"/>
              <a:gd name="connsiteY104" fmla="*/ 295429 h 923624"/>
              <a:gd name="connsiteX105" fmla="*/ 84866 w 900424"/>
              <a:gd name="connsiteY105" fmla="*/ 340291 h 923624"/>
              <a:gd name="connsiteX106" fmla="*/ 91596 w 900424"/>
              <a:gd name="connsiteY106" fmla="*/ 341293 h 923624"/>
              <a:gd name="connsiteX107" fmla="*/ 83614 w 900424"/>
              <a:gd name="connsiteY107" fmla="*/ 348614 h 923624"/>
              <a:gd name="connsiteX108" fmla="*/ 60335 w 900424"/>
              <a:gd name="connsiteY108" fmla="*/ 347609 h 923624"/>
              <a:gd name="connsiteX109" fmla="*/ 15793 w 900424"/>
              <a:gd name="connsiteY109" fmla="*/ 299045 h 923624"/>
              <a:gd name="connsiteX110" fmla="*/ 16799 w 900424"/>
              <a:gd name="connsiteY110" fmla="*/ 275766 h 923624"/>
              <a:gd name="connsiteX111" fmla="*/ 122114 w 900424"/>
              <a:gd name="connsiteY111" fmla="*/ 179172 h 923624"/>
              <a:gd name="connsiteX112" fmla="*/ 145393 w 900424"/>
              <a:gd name="connsiteY112" fmla="*/ 180177 h 923624"/>
              <a:gd name="connsiteX113" fmla="*/ 184830 w 900424"/>
              <a:gd name="connsiteY113" fmla="*/ 223174 h 923624"/>
              <a:gd name="connsiteX114" fmla="*/ 184830 w 900424"/>
              <a:gd name="connsiteY114" fmla="*/ 126169 h 923624"/>
              <a:gd name="connsiteX115" fmla="*/ 239864 w 900424"/>
              <a:gd name="connsiteY115" fmla="*/ 71134 h 923624"/>
              <a:gd name="connsiteX116" fmla="*/ 279115 w 900424"/>
              <a:gd name="connsiteY116" fmla="*/ 71134 h 923624"/>
              <a:gd name="connsiteX117" fmla="*/ 279115 w 900424"/>
              <a:gd name="connsiteY117" fmla="*/ 32101 h 923624"/>
              <a:gd name="connsiteX118" fmla="*/ 284672 w 900424"/>
              <a:gd name="connsiteY118" fmla="*/ 26544 h 923624"/>
              <a:gd name="connsiteX119" fmla="*/ 185348 w 900424"/>
              <a:gd name="connsiteY119" fmla="*/ 0 h 923624"/>
              <a:gd name="connsiteX120" fmla="*/ 185239 w 900424"/>
              <a:gd name="connsiteY120" fmla="*/ 90 h 923624"/>
              <a:gd name="connsiteX121" fmla="*/ 177024 w 900424"/>
              <a:gd name="connsiteY121" fmla="*/ 4549 h 923624"/>
              <a:gd name="connsiteX122" fmla="*/ 69385 w 900424"/>
              <a:gd name="connsiteY122" fmla="*/ 97763 h 923624"/>
              <a:gd name="connsiteX123" fmla="*/ 0 w 900424"/>
              <a:gd name="connsiteY123" fmla="*/ 195399 h 923624"/>
              <a:gd name="connsiteX124" fmla="*/ 0 w 900424"/>
              <a:gd name="connsiteY124" fmla="*/ 195353 h 923624"/>
              <a:gd name="connsiteX125" fmla="*/ 69366 w 900424"/>
              <a:gd name="connsiteY125" fmla="*/ 97745 h 923624"/>
              <a:gd name="connsiteX126" fmla="*/ 177009 w 900424"/>
              <a:gd name="connsiteY126" fmla="*/ 4526 h 923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900424" h="923624">
                <a:moveTo>
                  <a:pt x="260828" y="764648"/>
                </a:moveTo>
                <a:lnTo>
                  <a:pt x="260828" y="794160"/>
                </a:lnTo>
                <a:lnTo>
                  <a:pt x="752690" y="794160"/>
                </a:lnTo>
                <a:lnTo>
                  <a:pt x="752690" y="764648"/>
                </a:lnTo>
                <a:close/>
                <a:moveTo>
                  <a:pt x="523025" y="689333"/>
                </a:moveTo>
                <a:lnTo>
                  <a:pt x="529392" y="718845"/>
                </a:lnTo>
                <a:lnTo>
                  <a:pt x="752690" y="718845"/>
                </a:lnTo>
                <a:lnTo>
                  <a:pt x="752690" y="689333"/>
                </a:lnTo>
                <a:close/>
                <a:moveTo>
                  <a:pt x="260828" y="689333"/>
                </a:moveTo>
                <a:lnTo>
                  <a:pt x="260828" y="718845"/>
                </a:lnTo>
                <a:lnTo>
                  <a:pt x="520342" y="718845"/>
                </a:lnTo>
                <a:lnTo>
                  <a:pt x="427300" y="689333"/>
                </a:lnTo>
                <a:close/>
                <a:moveTo>
                  <a:pt x="506777" y="614015"/>
                </a:moveTo>
                <a:lnTo>
                  <a:pt x="513144" y="643527"/>
                </a:lnTo>
                <a:lnTo>
                  <a:pt x="752690" y="643527"/>
                </a:lnTo>
                <a:lnTo>
                  <a:pt x="752690" y="614015"/>
                </a:lnTo>
                <a:close/>
                <a:moveTo>
                  <a:pt x="260828" y="614015"/>
                </a:moveTo>
                <a:lnTo>
                  <a:pt x="260828" y="643527"/>
                </a:lnTo>
                <a:lnTo>
                  <a:pt x="334546" y="643527"/>
                </a:lnTo>
                <a:lnTo>
                  <a:pt x="307478" y="614015"/>
                </a:lnTo>
                <a:close/>
                <a:moveTo>
                  <a:pt x="467940" y="571407"/>
                </a:moveTo>
                <a:lnTo>
                  <a:pt x="385032" y="646669"/>
                </a:lnTo>
                <a:lnTo>
                  <a:pt x="506739" y="697133"/>
                </a:lnTo>
                <a:close/>
                <a:moveTo>
                  <a:pt x="260828" y="563154"/>
                </a:moveTo>
                <a:lnTo>
                  <a:pt x="260828" y="568210"/>
                </a:lnTo>
                <a:lnTo>
                  <a:pt x="265465" y="568210"/>
                </a:lnTo>
                <a:close/>
                <a:moveTo>
                  <a:pt x="477023" y="538699"/>
                </a:moveTo>
                <a:lnTo>
                  <a:pt x="477810" y="539556"/>
                </a:lnTo>
                <a:cubicBezTo>
                  <a:pt x="485324" y="547748"/>
                  <a:pt x="487299" y="559060"/>
                  <a:pt x="481962" y="568210"/>
                </a:cubicBezTo>
                <a:lnTo>
                  <a:pt x="752690" y="568210"/>
                </a:lnTo>
                <a:lnTo>
                  <a:pt x="752690" y="538699"/>
                </a:lnTo>
                <a:close/>
                <a:moveTo>
                  <a:pt x="407941" y="463381"/>
                </a:moveTo>
                <a:lnTo>
                  <a:pt x="435010" y="492893"/>
                </a:lnTo>
                <a:lnTo>
                  <a:pt x="752690" y="492893"/>
                </a:lnTo>
                <a:lnTo>
                  <a:pt x="752690" y="463381"/>
                </a:lnTo>
                <a:close/>
                <a:moveTo>
                  <a:pt x="338860" y="388063"/>
                </a:moveTo>
                <a:lnTo>
                  <a:pt x="365929" y="417575"/>
                </a:lnTo>
                <a:lnTo>
                  <a:pt x="752690" y="417575"/>
                </a:lnTo>
                <a:lnTo>
                  <a:pt x="752690" y="388063"/>
                </a:lnTo>
                <a:close/>
                <a:moveTo>
                  <a:pt x="208773" y="287934"/>
                </a:moveTo>
                <a:cubicBezTo>
                  <a:pt x="202536" y="287006"/>
                  <a:pt x="196448" y="288478"/>
                  <a:pt x="191984" y="292572"/>
                </a:cubicBezTo>
                <a:lnTo>
                  <a:pt x="127335" y="351868"/>
                </a:lnTo>
                <a:cubicBezTo>
                  <a:pt x="118408" y="360056"/>
                  <a:pt x="119366" y="375627"/>
                  <a:pt x="129474" y="386647"/>
                </a:cubicBezTo>
                <a:lnTo>
                  <a:pt x="350534" y="627663"/>
                </a:lnTo>
                <a:cubicBezTo>
                  <a:pt x="360643" y="638684"/>
                  <a:pt x="376072" y="640981"/>
                  <a:pt x="384998" y="632793"/>
                </a:cubicBezTo>
                <a:lnTo>
                  <a:pt x="449647" y="573497"/>
                </a:lnTo>
                <a:cubicBezTo>
                  <a:pt x="458574" y="565310"/>
                  <a:pt x="457616" y="549739"/>
                  <a:pt x="447509" y="538719"/>
                </a:cubicBezTo>
                <a:lnTo>
                  <a:pt x="226448" y="297702"/>
                </a:lnTo>
                <a:cubicBezTo>
                  <a:pt x="221394" y="292192"/>
                  <a:pt x="215010" y="288864"/>
                  <a:pt x="208773" y="287934"/>
                </a:cubicBezTo>
                <a:close/>
                <a:moveTo>
                  <a:pt x="260828" y="270220"/>
                </a:moveTo>
                <a:lnTo>
                  <a:pt x="260828" y="302986"/>
                </a:lnTo>
                <a:lnTo>
                  <a:pt x="266867" y="309569"/>
                </a:lnTo>
                <a:lnTo>
                  <a:pt x="555945" y="309569"/>
                </a:lnTo>
                <a:lnTo>
                  <a:pt x="555945" y="270220"/>
                </a:lnTo>
                <a:close/>
                <a:moveTo>
                  <a:pt x="593007" y="119089"/>
                </a:moveTo>
                <a:cubicBezTo>
                  <a:pt x="593007" y="170326"/>
                  <a:pt x="593004" y="221561"/>
                  <a:pt x="593004" y="272798"/>
                </a:cubicBezTo>
                <a:cubicBezTo>
                  <a:pt x="592019" y="301786"/>
                  <a:pt x="619210" y="317966"/>
                  <a:pt x="636152" y="321336"/>
                </a:cubicBezTo>
                <a:lnTo>
                  <a:pt x="797949" y="324032"/>
                </a:lnTo>
                <a:close/>
                <a:moveTo>
                  <a:pt x="655342" y="99448"/>
                </a:moveTo>
                <a:lnTo>
                  <a:pt x="721150" y="99448"/>
                </a:lnTo>
                <a:lnTo>
                  <a:pt x="900424" y="281060"/>
                </a:lnTo>
                <a:lnTo>
                  <a:pt x="900424" y="853516"/>
                </a:lnTo>
                <a:cubicBezTo>
                  <a:pt x="900424" y="882257"/>
                  <a:pt x="878768" y="905556"/>
                  <a:pt x="852052" y="905556"/>
                </a:cubicBezTo>
                <a:lnTo>
                  <a:pt x="828360" y="905556"/>
                </a:lnTo>
                <a:cubicBezTo>
                  <a:pt x="841265" y="896085"/>
                  <a:pt x="849187" y="880701"/>
                  <a:pt x="849187" y="863467"/>
                </a:cubicBezTo>
                <a:lnTo>
                  <a:pt x="849187" y="293293"/>
                </a:lnTo>
                <a:close/>
                <a:moveTo>
                  <a:pt x="284672" y="26544"/>
                </a:moveTo>
                <a:lnTo>
                  <a:pt x="306902" y="26544"/>
                </a:lnTo>
                <a:cubicBezTo>
                  <a:pt x="309971" y="26544"/>
                  <a:pt x="312459" y="29032"/>
                  <a:pt x="312459" y="32101"/>
                </a:cubicBezTo>
                <a:lnTo>
                  <a:pt x="312459" y="71134"/>
                </a:lnTo>
                <a:lnTo>
                  <a:pt x="341829" y="71134"/>
                </a:lnTo>
                <a:lnTo>
                  <a:pt x="341829" y="32101"/>
                </a:lnTo>
                <a:lnTo>
                  <a:pt x="347386" y="26544"/>
                </a:lnTo>
                <a:lnTo>
                  <a:pt x="369616" y="26544"/>
                </a:lnTo>
                <a:cubicBezTo>
                  <a:pt x="372685" y="26544"/>
                  <a:pt x="375173" y="29032"/>
                  <a:pt x="375173" y="32101"/>
                </a:cubicBezTo>
                <a:lnTo>
                  <a:pt x="375173" y="71134"/>
                </a:lnTo>
                <a:lnTo>
                  <a:pt x="404543" y="71134"/>
                </a:lnTo>
                <a:lnTo>
                  <a:pt x="404543" y="32101"/>
                </a:lnTo>
                <a:lnTo>
                  <a:pt x="410100" y="26544"/>
                </a:lnTo>
                <a:lnTo>
                  <a:pt x="432330" y="26544"/>
                </a:lnTo>
                <a:cubicBezTo>
                  <a:pt x="435399" y="26544"/>
                  <a:pt x="437887" y="29032"/>
                  <a:pt x="437887" y="32101"/>
                </a:cubicBezTo>
                <a:lnTo>
                  <a:pt x="437887" y="71134"/>
                </a:lnTo>
                <a:lnTo>
                  <a:pt x="467255" y="71134"/>
                </a:lnTo>
                <a:lnTo>
                  <a:pt x="467255" y="32101"/>
                </a:lnTo>
                <a:lnTo>
                  <a:pt x="472813" y="26544"/>
                </a:lnTo>
                <a:lnTo>
                  <a:pt x="495042" y="26544"/>
                </a:lnTo>
                <a:cubicBezTo>
                  <a:pt x="498112" y="26544"/>
                  <a:pt x="500600" y="29032"/>
                  <a:pt x="500600" y="32101"/>
                </a:cubicBezTo>
                <a:lnTo>
                  <a:pt x="500600" y="71134"/>
                </a:lnTo>
                <a:lnTo>
                  <a:pt x="606532" y="71134"/>
                </a:lnTo>
                <a:lnTo>
                  <a:pt x="833814" y="298416"/>
                </a:lnTo>
                <a:lnTo>
                  <a:pt x="833814" y="868590"/>
                </a:lnTo>
                <a:cubicBezTo>
                  <a:pt x="833814" y="898985"/>
                  <a:pt x="809174" y="923624"/>
                  <a:pt x="778780" y="923624"/>
                </a:cubicBezTo>
                <a:lnTo>
                  <a:pt x="239864" y="923624"/>
                </a:lnTo>
                <a:cubicBezTo>
                  <a:pt x="209468" y="923624"/>
                  <a:pt x="184830" y="898985"/>
                  <a:pt x="184830" y="868590"/>
                </a:cubicBezTo>
                <a:lnTo>
                  <a:pt x="184830" y="480294"/>
                </a:lnTo>
                <a:lnTo>
                  <a:pt x="108913" y="397523"/>
                </a:lnTo>
                <a:cubicBezTo>
                  <a:pt x="97970" y="385594"/>
                  <a:pt x="98771" y="367054"/>
                  <a:pt x="110701" y="356111"/>
                </a:cubicBezTo>
                <a:lnTo>
                  <a:pt x="184830" y="288121"/>
                </a:lnTo>
                <a:lnTo>
                  <a:pt x="184830" y="255779"/>
                </a:lnTo>
                <a:lnTo>
                  <a:pt x="182259" y="258139"/>
                </a:lnTo>
                <a:lnTo>
                  <a:pt x="181841" y="251347"/>
                </a:lnTo>
                <a:lnTo>
                  <a:pt x="140694" y="206486"/>
                </a:lnTo>
                <a:cubicBezTo>
                  <a:pt x="135010" y="200289"/>
                  <a:pt x="126337" y="198998"/>
                  <a:pt x="121321" y="203601"/>
                </a:cubicBezTo>
                <a:lnTo>
                  <a:pt x="42515" y="275879"/>
                </a:lnTo>
                <a:cubicBezTo>
                  <a:pt x="37498" y="280481"/>
                  <a:pt x="38036" y="289234"/>
                  <a:pt x="43718" y="295429"/>
                </a:cubicBezTo>
                <a:lnTo>
                  <a:pt x="84866" y="340291"/>
                </a:lnTo>
                <a:cubicBezTo>
                  <a:pt x="86431" y="341998"/>
                  <a:pt x="88223" y="343333"/>
                  <a:pt x="91596" y="341293"/>
                </a:cubicBezTo>
                <a:lnTo>
                  <a:pt x="83614" y="348614"/>
                </a:lnTo>
                <a:cubicBezTo>
                  <a:pt x="76908" y="354765"/>
                  <a:pt x="66487" y="354315"/>
                  <a:pt x="60335" y="347609"/>
                </a:cubicBezTo>
                <a:lnTo>
                  <a:pt x="15793" y="299045"/>
                </a:lnTo>
                <a:cubicBezTo>
                  <a:pt x="9642" y="292339"/>
                  <a:pt x="10092" y="281917"/>
                  <a:pt x="16799" y="275766"/>
                </a:cubicBezTo>
                <a:lnTo>
                  <a:pt x="122114" y="179172"/>
                </a:lnTo>
                <a:cubicBezTo>
                  <a:pt x="128819" y="173020"/>
                  <a:pt x="139241" y="173471"/>
                  <a:pt x="145393" y="180177"/>
                </a:cubicBezTo>
                <a:lnTo>
                  <a:pt x="184830" y="223174"/>
                </a:lnTo>
                <a:lnTo>
                  <a:pt x="184830" y="126169"/>
                </a:lnTo>
                <a:cubicBezTo>
                  <a:pt x="184830" y="95774"/>
                  <a:pt x="209468" y="71134"/>
                  <a:pt x="239864" y="71134"/>
                </a:cubicBezTo>
                <a:lnTo>
                  <a:pt x="279115" y="71134"/>
                </a:lnTo>
                <a:lnTo>
                  <a:pt x="279115" y="32101"/>
                </a:lnTo>
                <a:cubicBezTo>
                  <a:pt x="279115" y="29032"/>
                  <a:pt x="281603" y="26544"/>
                  <a:pt x="284672" y="26544"/>
                </a:cubicBezTo>
                <a:close/>
                <a:moveTo>
                  <a:pt x="185348" y="0"/>
                </a:moveTo>
                <a:lnTo>
                  <a:pt x="185239" y="90"/>
                </a:lnTo>
                <a:lnTo>
                  <a:pt x="177024" y="4549"/>
                </a:lnTo>
                <a:cubicBezTo>
                  <a:pt x="137501" y="31251"/>
                  <a:pt x="101362" y="62581"/>
                  <a:pt x="69385" y="97763"/>
                </a:cubicBezTo>
                <a:lnTo>
                  <a:pt x="0" y="195399"/>
                </a:lnTo>
                <a:lnTo>
                  <a:pt x="0" y="195353"/>
                </a:lnTo>
                <a:lnTo>
                  <a:pt x="69366" y="97745"/>
                </a:lnTo>
                <a:cubicBezTo>
                  <a:pt x="101344" y="62561"/>
                  <a:pt x="137484" y="31229"/>
                  <a:pt x="177009" y="4526"/>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32536">
              <a:defRPr/>
            </a:pPr>
            <a:endParaRPr lang="en-US" sz="1801" kern="0">
              <a:solidFill>
                <a:schemeClr val="tx1"/>
              </a:solidFill>
              <a:latin typeface="Segoe UI"/>
            </a:endParaRPr>
          </a:p>
        </p:txBody>
      </p:sp>
      <p:sp>
        <p:nvSpPr>
          <p:cNvPr id="39" name="Rounded Rectangle 307"/>
          <p:cNvSpPr/>
          <p:nvPr/>
        </p:nvSpPr>
        <p:spPr bwMode="auto">
          <a:xfrm rot="1411326">
            <a:off x="686908" y="5406019"/>
            <a:ext cx="678444" cy="584795"/>
          </a:xfrm>
          <a:custGeom>
            <a:avLst/>
            <a:gdLst/>
            <a:ahLst/>
            <a:cxnLst/>
            <a:rect l="l" t="t" r="r" b="b"/>
            <a:pathLst>
              <a:path w="1940586" h="1672716">
                <a:moveTo>
                  <a:pt x="1594590" y="836637"/>
                </a:moveTo>
                <a:lnTo>
                  <a:pt x="1658540" y="842371"/>
                </a:lnTo>
                <a:cubicBezTo>
                  <a:pt x="1671248" y="841246"/>
                  <a:pt x="1681940" y="851407"/>
                  <a:pt x="1684860" y="864336"/>
                </a:cubicBezTo>
                <a:lnTo>
                  <a:pt x="1684580" y="874769"/>
                </a:lnTo>
                <a:cubicBezTo>
                  <a:pt x="1685154" y="874039"/>
                  <a:pt x="1685763" y="874026"/>
                  <a:pt x="1686373" y="874026"/>
                </a:cubicBezTo>
                <a:lnTo>
                  <a:pt x="1896423" y="874026"/>
                </a:lnTo>
                <a:cubicBezTo>
                  <a:pt x="1920812" y="874026"/>
                  <a:pt x="1940586" y="893799"/>
                  <a:pt x="1940586" y="918190"/>
                </a:cubicBezTo>
                <a:lnTo>
                  <a:pt x="1940586" y="1004044"/>
                </a:lnTo>
                <a:cubicBezTo>
                  <a:pt x="1940586" y="1028433"/>
                  <a:pt x="1920813" y="1048207"/>
                  <a:pt x="1896422" y="1048207"/>
                </a:cubicBezTo>
                <a:lnTo>
                  <a:pt x="1686373" y="1048207"/>
                </a:lnTo>
                <a:lnTo>
                  <a:pt x="1679981" y="1045559"/>
                </a:lnTo>
                <a:lnTo>
                  <a:pt x="1679978" y="1045644"/>
                </a:lnTo>
                <a:cubicBezTo>
                  <a:pt x="1681424" y="1061800"/>
                  <a:pt x="1666732" y="1079386"/>
                  <a:pt x="1648547" y="1076110"/>
                </a:cubicBezTo>
                <a:lnTo>
                  <a:pt x="1586646" y="1075080"/>
                </a:lnTo>
                <a:cubicBezTo>
                  <a:pt x="1599893" y="1041340"/>
                  <a:pt x="1609044" y="998191"/>
                  <a:pt x="1613501" y="957088"/>
                </a:cubicBezTo>
                <a:cubicBezTo>
                  <a:pt x="1613259" y="918031"/>
                  <a:pt x="1606273" y="876312"/>
                  <a:pt x="1594590" y="836637"/>
                </a:cubicBezTo>
                <a:close/>
                <a:moveTo>
                  <a:pt x="1214903" y="730649"/>
                </a:moveTo>
                <a:cubicBezTo>
                  <a:pt x="1097792" y="781623"/>
                  <a:pt x="1044179" y="917883"/>
                  <a:pt x="1095153" y="1034993"/>
                </a:cubicBezTo>
                <a:cubicBezTo>
                  <a:pt x="1146128" y="1152103"/>
                  <a:pt x="1282388" y="1205717"/>
                  <a:pt x="1399498" y="1154741"/>
                </a:cubicBezTo>
                <a:cubicBezTo>
                  <a:pt x="1516607" y="1103768"/>
                  <a:pt x="1570222" y="967508"/>
                  <a:pt x="1519246" y="850398"/>
                </a:cubicBezTo>
                <a:cubicBezTo>
                  <a:pt x="1468272" y="733289"/>
                  <a:pt x="1332012" y="679674"/>
                  <a:pt x="1214903" y="730649"/>
                </a:cubicBezTo>
                <a:close/>
                <a:moveTo>
                  <a:pt x="1196770" y="688992"/>
                </a:moveTo>
                <a:cubicBezTo>
                  <a:pt x="1336887" y="628003"/>
                  <a:pt x="1499915" y="692150"/>
                  <a:pt x="1560904" y="832266"/>
                </a:cubicBezTo>
                <a:cubicBezTo>
                  <a:pt x="1621893" y="972382"/>
                  <a:pt x="1557748" y="1135410"/>
                  <a:pt x="1417630" y="1196399"/>
                </a:cubicBezTo>
                <a:cubicBezTo>
                  <a:pt x="1277512" y="1257388"/>
                  <a:pt x="1114485" y="1193241"/>
                  <a:pt x="1053496" y="1053126"/>
                </a:cubicBezTo>
                <a:cubicBezTo>
                  <a:pt x="992508" y="913009"/>
                  <a:pt x="1056653" y="749982"/>
                  <a:pt x="1196770" y="688992"/>
                </a:cubicBezTo>
                <a:close/>
                <a:moveTo>
                  <a:pt x="798997" y="32361"/>
                </a:moveTo>
                <a:lnTo>
                  <a:pt x="945006" y="367805"/>
                </a:lnTo>
                <a:lnTo>
                  <a:pt x="1259331" y="230988"/>
                </a:lnTo>
                <a:close/>
                <a:moveTo>
                  <a:pt x="0" y="355210"/>
                </a:moveTo>
                <a:lnTo>
                  <a:pt x="816064" y="0"/>
                </a:lnTo>
                <a:lnTo>
                  <a:pt x="1276396" y="198625"/>
                </a:lnTo>
                <a:lnTo>
                  <a:pt x="1376483" y="428565"/>
                </a:lnTo>
                <a:lnTo>
                  <a:pt x="1502048" y="717041"/>
                </a:lnTo>
                <a:cubicBezTo>
                  <a:pt x="1418889" y="642212"/>
                  <a:pt x="1296621" y="619672"/>
                  <a:pt x="1187200" y="667302"/>
                </a:cubicBezTo>
                <a:cubicBezTo>
                  <a:pt x="1034809" y="733633"/>
                  <a:pt x="965045" y="910940"/>
                  <a:pt x="1031375" y="1063330"/>
                </a:cubicBezTo>
                <a:cubicBezTo>
                  <a:pt x="1097707" y="1215721"/>
                  <a:pt x="1275015" y="1285486"/>
                  <a:pt x="1427405" y="1219154"/>
                </a:cubicBezTo>
                <a:cubicBezTo>
                  <a:pt x="1492532" y="1190806"/>
                  <a:pt x="1542567" y="1142190"/>
                  <a:pt x="1570364" y="1082625"/>
                </a:cubicBezTo>
                <a:lnTo>
                  <a:pt x="1611979" y="1084480"/>
                </a:lnTo>
                <a:cubicBezTo>
                  <a:pt x="1611907" y="1085463"/>
                  <a:pt x="1611568" y="1086339"/>
                  <a:pt x="1611227" y="1087208"/>
                </a:cubicBezTo>
                <a:lnTo>
                  <a:pt x="1663550" y="1088078"/>
                </a:lnTo>
                <a:lnTo>
                  <a:pt x="1695407" y="1161267"/>
                </a:lnTo>
                <a:lnTo>
                  <a:pt x="1703861" y="1180690"/>
                </a:lnTo>
                <a:lnTo>
                  <a:pt x="573472" y="1672716"/>
                </a:lnTo>
                <a:lnTo>
                  <a:pt x="565018" y="1653293"/>
                </a:lnTo>
                <a:lnTo>
                  <a:pt x="246094" y="92059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defRPr/>
            </a:pPr>
            <a:endParaRPr lang="en-US" sz="1801" kern="0" err="1">
              <a:ln>
                <a:solidFill>
                  <a:srgbClr val="505050">
                    <a:alpha val="0"/>
                  </a:srgbClr>
                </a:solidFill>
              </a:ln>
              <a:solidFill>
                <a:schemeClr val="tx1"/>
              </a:solidFill>
              <a:latin typeface="Segoe UI"/>
            </a:endParaRPr>
          </a:p>
        </p:txBody>
      </p:sp>
      <p:pic>
        <p:nvPicPr>
          <p:cNvPr id="42" name="BFW-hero-animation-hq">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45868" t="1799" b="8202"/>
          <a:stretch/>
        </p:blipFill>
        <p:spPr>
          <a:xfrm>
            <a:off x="6844297" y="2781343"/>
            <a:ext cx="5032592" cy="3254224"/>
          </a:xfrm>
          <a:prstGeom prst="rect">
            <a:avLst/>
          </a:prstGeom>
        </p:spPr>
      </p:pic>
      <p:pic>
        <p:nvPicPr>
          <p:cNvPr id="43" name="Picture 42"/>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852235" y="2781343"/>
            <a:ext cx="5027772" cy="3254224"/>
          </a:xfrm>
          <a:prstGeom prst="rect">
            <a:avLst/>
          </a:prstGeom>
        </p:spPr>
      </p:pic>
      <p:sp>
        <p:nvSpPr>
          <p:cNvPr id="27" name="Rectangle 26"/>
          <p:cNvSpPr/>
          <p:nvPr/>
        </p:nvSpPr>
        <p:spPr bwMode="auto">
          <a:xfrm>
            <a:off x="6844298" y="2581597"/>
            <a:ext cx="5027772" cy="3653714"/>
          </a:xfrm>
          <a:prstGeom prst="rec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33" tIns="46617" rIns="93233" bIns="46617" numCol="1" spcCol="0" rtlCol="0" fromWordArt="0" anchor="ctr" anchorCtr="0" forceAA="0" compatLnSpc="1">
            <a:prstTxWarp prst="textNoShape">
              <a:avLst/>
            </a:prstTxWarp>
            <a:noAutofit/>
          </a:bodyPr>
          <a:lstStyle/>
          <a:p>
            <a:pPr algn="ctr" defTabSz="950784" fontAlgn="base">
              <a:spcBef>
                <a:spcPct val="0"/>
              </a:spcBef>
              <a:spcAft>
                <a:spcPct val="0"/>
              </a:spcAft>
              <a:defRPr/>
            </a:pPr>
            <a:endParaRPr lang="en-US" sz="1224" kern="0">
              <a:latin typeface="Segoe UI"/>
              <a:ea typeface="Segoe UI" pitchFamily="34" charset="0"/>
              <a:cs typeface="Segoe UI" pitchFamily="34" charset="0"/>
            </a:endParaRPr>
          </a:p>
        </p:txBody>
      </p:sp>
      <p:sp>
        <p:nvSpPr>
          <p:cNvPr id="40" name="Rectangle 39"/>
          <p:cNvSpPr/>
          <p:nvPr/>
        </p:nvSpPr>
        <p:spPr bwMode="auto">
          <a:xfrm>
            <a:off x="445320" y="2581597"/>
            <a:ext cx="5027772" cy="3653714"/>
          </a:xfrm>
          <a:prstGeom prst="rect">
            <a:avLst/>
          </a:prstGeom>
          <a:noFill/>
          <a:ln w="28575" cap="flat" cmpd="sng" algn="ctr">
            <a:solidFill>
              <a:schemeClr val="accent3"/>
            </a:solid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966" fontAlgn="base">
              <a:spcBef>
                <a:spcPct val="0"/>
              </a:spcBef>
              <a:spcAft>
                <a:spcPct val="0"/>
              </a:spcAft>
              <a:defRPr/>
            </a:pPr>
            <a:endParaRPr lang="en-US" sz="1224" kern="0">
              <a:latin typeface="Segoe UI"/>
              <a:cs typeface="Segoe UI" pitchFamily="34" charset="0"/>
            </a:endParaRPr>
          </a:p>
        </p:txBody>
      </p:sp>
      <p:sp>
        <p:nvSpPr>
          <p:cNvPr id="41" name="Rectangle 40"/>
          <p:cNvSpPr/>
          <p:nvPr/>
        </p:nvSpPr>
        <p:spPr>
          <a:xfrm>
            <a:off x="6844297" y="1894099"/>
            <a:ext cx="2655111" cy="627781"/>
          </a:xfrm>
          <a:prstGeom prst="rect">
            <a:avLst/>
          </a:prstGeom>
          <a:noFill/>
        </p:spPr>
        <p:txBody>
          <a:bodyPr wrap="none" lIns="182829" tIns="146263" rIns="182829" bIns="146263">
            <a:spAutoFit/>
          </a:bodyPr>
          <a:lstStyle/>
          <a:p>
            <a:pPr defTabSz="913638">
              <a:lnSpc>
                <a:spcPct val="90000"/>
              </a:lnSpc>
              <a:defRPr/>
            </a:pPr>
            <a:r>
              <a:rPr lang="en-US" sz="2400" kern="0">
                <a:latin typeface="Segoe UI Semilight" panose="020B0402040204020203" pitchFamily="34" charset="0"/>
                <a:ea typeface="Segoe UI" pitchFamily="34" charset="0"/>
                <a:cs typeface="Segoe UI Semilight" panose="020B0402040204020203" pitchFamily="34" charset="0"/>
              </a:rPr>
              <a:t>Operationalization</a:t>
            </a:r>
          </a:p>
        </p:txBody>
      </p:sp>
      <p:sp>
        <p:nvSpPr>
          <p:cNvPr id="44" name="Rectangle 43"/>
          <p:cNvSpPr/>
          <p:nvPr/>
        </p:nvSpPr>
        <p:spPr>
          <a:xfrm>
            <a:off x="445319" y="1894099"/>
            <a:ext cx="1343855" cy="627781"/>
          </a:xfrm>
          <a:prstGeom prst="rect">
            <a:avLst/>
          </a:prstGeom>
          <a:noFill/>
        </p:spPr>
        <p:txBody>
          <a:bodyPr wrap="none" lIns="182829" tIns="146263" rIns="182829" bIns="146263">
            <a:spAutoFit/>
          </a:bodyPr>
          <a:lstStyle/>
          <a:p>
            <a:pPr defTabSz="913638">
              <a:lnSpc>
                <a:spcPct val="90000"/>
              </a:lnSpc>
              <a:defRPr/>
            </a:pPr>
            <a:r>
              <a:rPr lang="en-US" sz="2400" kern="0" dirty="0">
                <a:latin typeface="Segoe UI Semilight" panose="020B0402040204020203" pitchFamily="34" charset="0"/>
                <a:ea typeface="Segoe UI" pitchFamily="34" charset="0"/>
                <a:cs typeface="Segoe UI Semilight" panose="020B0402040204020203" pitchFamily="34" charset="0"/>
              </a:rPr>
              <a:t>Insights</a:t>
            </a:r>
            <a:endParaRPr lang="en-US" sz="1801" kern="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0509665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058" fill="hold"/>
                                        <p:tgtEl>
                                          <p:spTgt spid="42"/>
                                        </p:tgtEl>
                                      </p:cBhvr>
                                    </p:cmd>
                                  </p:childTnLst>
                                </p:cTn>
                              </p:par>
                            </p:childTnLst>
                          </p:cTn>
                        </p:par>
                        <p:par>
                          <p:cTn id="7" fill="hold">
                            <p:stCondLst>
                              <p:cond delay="17058"/>
                            </p:stCondLst>
                            <p:childTnLst>
                              <p:par>
                                <p:cTn id="8" presetID="1" presetClass="entr" presetSubtype="0" fill="hold" nodeType="afterEffect">
                                  <p:stCondLst>
                                    <p:cond delay="0"/>
                                  </p:stCondLst>
                                  <p:childTnLst>
                                    <p:set>
                                      <p:cBhvr>
                                        <p:cTn id="9"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4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42"/>
                                        </p:tgtEl>
                                      </p:cBhvr>
                                    </p:cmd>
                                  </p:childTnLst>
                                </p:cTn>
                              </p:par>
                            </p:childTnLst>
                          </p:cTn>
                        </p:par>
                      </p:childTnLst>
                    </p:cTn>
                  </p:par>
                </p:childTnLst>
              </p:cTn>
              <p:nextCondLst>
                <p:cond evt="onClick" delay="0">
                  <p:tgtEl>
                    <p:spTgt spid="42"/>
                  </p:tgtEl>
                </p:cond>
              </p:nextCondLst>
            </p:seq>
            <p:video>
              <p:cMediaNode vol="80000">
                <p:cTn id="15" fill="hold" display="0">
                  <p:stCondLst>
                    <p:cond delay="indefinite"/>
                  </p:stCondLst>
                </p:cTn>
                <p:tgtEl>
                  <p:spTgt spid="42"/>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custDataLst>
              <p:tags r:id="rId2"/>
            </p:custDataLst>
            <p:extLst/>
          </p:nvPr>
        </p:nvGraphicFramePr>
        <p:xfrm>
          <a:off x="3354" y="2581"/>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5" imgW="381" imgH="381" progId="TCLayout.ActiveDocument.1">
                  <p:embed/>
                </p:oleObj>
              </mc:Choice>
              <mc:Fallback>
                <p:oleObj name="think-cell Slide" r:id="rId5" imgW="381" imgH="381" progId="TCLayout.ActiveDocument.1">
                  <p:embed/>
                  <p:pic>
                    <p:nvPicPr>
                      <p:cNvPr id="3" name="Object 2"/>
                      <p:cNvPicPr/>
                      <p:nvPr/>
                    </p:nvPicPr>
                    <p:blipFill>
                      <a:blip r:embed="rId6"/>
                      <a:stretch>
                        <a:fillRect/>
                      </a:stretch>
                    </p:blipFill>
                    <p:spPr>
                      <a:xfrm>
                        <a:off x="3354" y="2581"/>
                        <a:ext cx="1587" cy="1587"/>
                      </a:xfrm>
                      <a:prstGeom prst="rect">
                        <a:avLst/>
                      </a:prstGeom>
                    </p:spPr>
                  </p:pic>
                </p:oleObj>
              </mc:Fallback>
            </mc:AlternateContent>
          </a:graphicData>
        </a:graphic>
      </p:graphicFrame>
      <p:sp>
        <p:nvSpPr>
          <p:cNvPr id="5" name="Title 4"/>
          <p:cNvSpPr>
            <a:spLocks noGrp="1"/>
          </p:cNvSpPr>
          <p:nvPr>
            <p:ph type="title"/>
          </p:nvPr>
        </p:nvSpPr>
        <p:spPr>
          <a:xfrm>
            <a:off x="464302" y="285533"/>
            <a:ext cx="11601689" cy="677108"/>
          </a:xfrm>
        </p:spPr>
        <p:txBody>
          <a:bodyPr vert="horz" wrap="square" lIns="0" tIns="0" rIns="0" bIns="0" rtlCol="0" anchor="t">
            <a:spAutoFit/>
          </a:bodyPr>
          <a:lstStyle/>
          <a:p>
            <a:pPr algn="ctr"/>
            <a:r>
              <a:rPr lang="en-US" sz="4400" b="0" dirty="0">
                <a:solidFill>
                  <a:schemeClr val="tx1"/>
                </a:solidFill>
                <a:latin typeface="+mn-lt"/>
              </a:rPr>
              <a:t>Combining Services for real-world applications</a:t>
            </a:r>
          </a:p>
        </p:txBody>
      </p:sp>
      <p:graphicFrame>
        <p:nvGraphicFramePr>
          <p:cNvPr id="75" name="Table 20"/>
          <p:cNvGraphicFramePr>
            <a:graphicFrameLocks noGrp="1"/>
          </p:cNvGraphicFramePr>
          <p:nvPr>
            <p:extLst/>
          </p:nvPr>
        </p:nvGraphicFramePr>
        <p:xfrm>
          <a:off x="504708" y="4760489"/>
          <a:ext cx="2181982" cy="1078503"/>
        </p:xfrm>
        <a:graphic>
          <a:graphicData uri="http://schemas.openxmlformats.org/drawingml/2006/table">
            <a:tbl>
              <a:tblPr firstRow="1" bandRow="1"/>
              <a:tblGrid>
                <a:gridCol w="1133518">
                  <a:extLst>
                    <a:ext uri="{9D8B030D-6E8A-4147-A177-3AD203B41FA5}">
                      <a16:colId xmlns:a16="http://schemas.microsoft.com/office/drawing/2014/main" val="20000"/>
                    </a:ext>
                  </a:extLst>
                </a:gridCol>
                <a:gridCol w="1048464">
                  <a:extLst>
                    <a:ext uri="{9D8B030D-6E8A-4147-A177-3AD203B41FA5}">
                      <a16:colId xmlns:a16="http://schemas.microsoft.com/office/drawing/2014/main" val="20001"/>
                    </a:ext>
                  </a:extLst>
                </a:gridCol>
              </a:tblGrid>
              <a:tr h="23664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Category</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People; 5</a:t>
                      </a:r>
                      <a:r>
                        <a:rPr lang="en-US" sz="1100" baseline="0">
                          <a:gradFill>
                            <a:gsLst>
                              <a:gs pos="3111">
                                <a:schemeClr val="tx1"/>
                              </a:gs>
                              <a:gs pos="35000">
                                <a:schemeClr val="tx1"/>
                              </a:gs>
                            </a:gsLst>
                            <a:lin ang="5400000" scaled="1"/>
                          </a:gradFill>
                          <a:latin typeface="+mn-lt"/>
                          <a:cs typeface="Segoe UI" panose="020B0502040204020203" pitchFamily="34" charset="0"/>
                        </a:rPr>
                        <a:t> faces</a:t>
                      </a: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3664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Adult/</a:t>
                      </a:r>
                      <a:r>
                        <a:rPr lang="en-US" sz="1100" baseline="0">
                          <a:gradFill>
                            <a:gsLst>
                              <a:gs pos="3111">
                                <a:schemeClr val="tx1"/>
                              </a:gs>
                              <a:gs pos="35000">
                                <a:schemeClr val="tx1"/>
                              </a:gs>
                            </a:gsLst>
                            <a:lin ang="5400000" scaled="1"/>
                          </a:gradFill>
                          <a:latin typeface="+mn-lt"/>
                          <a:cs typeface="Segoe UI" panose="020B0502040204020203" pitchFamily="34" charset="0"/>
                        </a:rPr>
                        <a:t>R</a:t>
                      </a:r>
                      <a:r>
                        <a:rPr lang="en-US" sz="1100">
                          <a:gradFill>
                            <a:gsLst>
                              <a:gs pos="3111">
                                <a:schemeClr val="tx1"/>
                              </a:gs>
                              <a:gs pos="35000">
                                <a:schemeClr val="tx1"/>
                              </a:gs>
                            </a:gsLst>
                            <a:lin ang="5400000" scaled="1"/>
                          </a:gradFill>
                          <a:latin typeface="+mn-lt"/>
                          <a:cs typeface="Segoe UI" panose="020B0502040204020203" pitchFamily="34" charset="0"/>
                        </a:rPr>
                        <a:t>acy?</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False</a:t>
                      </a:r>
                      <a:r>
                        <a:rPr lang="en-US" sz="1100" baseline="0">
                          <a:gradFill>
                            <a:gsLst>
                              <a:gs pos="3111">
                                <a:schemeClr val="tx1"/>
                              </a:gs>
                              <a:gs pos="35000">
                                <a:schemeClr val="tx1"/>
                              </a:gs>
                            </a:gsLst>
                            <a:lin ang="5400000" scaled="1"/>
                          </a:gradFill>
                          <a:latin typeface="+mn-lt"/>
                          <a:cs typeface="Segoe UI" panose="020B0502040204020203" pitchFamily="34" charset="0"/>
                        </a:rPr>
                        <a:t>/False</a:t>
                      </a: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856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Dominant</a:t>
                      </a:r>
                      <a:r>
                        <a:rPr lang="en-US" sz="1100" baseline="0">
                          <a:gradFill>
                            <a:gsLst>
                              <a:gs pos="3111">
                                <a:schemeClr val="tx1"/>
                              </a:gs>
                              <a:gs pos="35000">
                                <a:schemeClr val="tx1"/>
                              </a:gs>
                            </a:gsLst>
                            <a:lin ang="5400000" scaled="1"/>
                          </a:gradFill>
                          <a:latin typeface="+mn-lt"/>
                          <a:cs typeface="Segoe UI" panose="020B0502040204020203" pitchFamily="34" charset="0"/>
                        </a:rPr>
                        <a:t> c</a:t>
                      </a:r>
                      <a:r>
                        <a:rPr lang="en-US" sz="1100">
                          <a:gradFill>
                            <a:gsLst>
                              <a:gs pos="3111">
                                <a:schemeClr val="tx1"/>
                              </a:gs>
                              <a:gs pos="35000">
                                <a:schemeClr val="tx1"/>
                              </a:gs>
                            </a:gsLst>
                            <a:lin ang="5400000" scaled="1"/>
                          </a:gradFill>
                          <a:latin typeface="+mn-lt"/>
                          <a:cs typeface="Segoe UI" panose="020B0502040204020203" pitchFamily="34" charset="0"/>
                        </a:rPr>
                        <a:t>olors</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3664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Accent color</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endParaRPr lang="en-US" sz="1100" dirty="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pSp>
        <p:nvGrpSpPr>
          <p:cNvPr id="8" name="Group 7">
            <a:extLst>
              <a:ext uri="{FF2B5EF4-FFF2-40B4-BE49-F238E27FC236}">
                <a16:creationId xmlns:a16="http://schemas.microsoft.com/office/drawing/2014/main" id="{7378361C-EDD6-4EC3-ACEA-2B3010346395}"/>
              </a:ext>
            </a:extLst>
          </p:cNvPr>
          <p:cNvGrpSpPr/>
          <p:nvPr/>
        </p:nvGrpSpPr>
        <p:grpSpPr>
          <a:xfrm>
            <a:off x="453572" y="1273720"/>
            <a:ext cx="2262796" cy="5151693"/>
            <a:chOff x="454375" y="1248859"/>
            <a:chExt cx="2218629" cy="5051138"/>
          </a:xfrm>
        </p:grpSpPr>
        <p:sp>
          <p:nvSpPr>
            <p:cNvPr id="17" name="Rectangle 16"/>
            <p:cNvSpPr/>
            <p:nvPr/>
          </p:nvSpPr>
          <p:spPr bwMode="auto">
            <a:xfrm>
              <a:off x="1664472" y="5190741"/>
              <a:ext cx="108815" cy="105859"/>
            </a:xfrm>
            <a:prstGeom prst="rect">
              <a:avLst/>
            </a:prstGeom>
            <a:solidFill>
              <a:schemeClr val="bg1"/>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81" name="Rectangle 80"/>
            <p:cNvSpPr/>
            <p:nvPr/>
          </p:nvSpPr>
          <p:spPr bwMode="auto">
            <a:xfrm>
              <a:off x="1830226" y="5190741"/>
              <a:ext cx="108815" cy="105859"/>
            </a:xfrm>
            <a:prstGeom prst="rect">
              <a:avLst/>
            </a:prstGeom>
            <a:solidFill>
              <a:schemeClr val="bg1">
                <a:lumMod val="50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91" name="Rectangle 90"/>
            <p:cNvSpPr/>
            <p:nvPr/>
          </p:nvSpPr>
          <p:spPr bwMode="auto">
            <a:xfrm>
              <a:off x="1995978" y="5190741"/>
              <a:ext cx="108815" cy="105859"/>
            </a:xfrm>
            <a:prstGeom prst="rect">
              <a:avLst/>
            </a:prstGeom>
            <a:solidFill>
              <a:schemeClr val="bg2">
                <a:lumMod val="25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104" name="Rectangle 103"/>
            <p:cNvSpPr/>
            <p:nvPr/>
          </p:nvSpPr>
          <p:spPr bwMode="auto">
            <a:xfrm>
              <a:off x="1664472" y="5330977"/>
              <a:ext cx="108817" cy="105859"/>
            </a:xfrm>
            <a:prstGeom prst="rect">
              <a:avLst/>
            </a:prstGeom>
            <a:solidFill>
              <a:schemeClr val="tx1">
                <a:lumMod val="50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70" name="Rectangle 69"/>
            <p:cNvSpPr/>
            <p:nvPr/>
          </p:nvSpPr>
          <p:spPr bwMode="auto">
            <a:xfrm>
              <a:off x="454375" y="1248859"/>
              <a:ext cx="2218629" cy="5051138"/>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7" name="Picture 6"/>
            <p:cNvPicPr>
              <a:picLocks noChangeAspect="1"/>
            </p:cNvPicPr>
            <p:nvPr/>
          </p:nvPicPr>
          <p:blipFill rotWithShape="1">
            <a:blip r:embed="rId7"/>
            <a:srcRect t="7654"/>
            <a:stretch/>
          </p:blipFill>
          <p:spPr>
            <a:xfrm>
              <a:off x="502631" y="3328140"/>
              <a:ext cx="2122117" cy="1239947"/>
            </a:xfrm>
            <a:prstGeom prst="rect">
              <a:avLst/>
            </a:prstGeom>
          </p:spPr>
        </p:pic>
        <p:sp>
          <p:nvSpPr>
            <p:cNvPr id="79" name="Oval Callout 6"/>
            <p:cNvSpPr/>
            <p:nvPr/>
          </p:nvSpPr>
          <p:spPr bwMode="auto">
            <a:xfrm>
              <a:off x="1229721" y="1915078"/>
              <a:ext cx="1284879" cy="457062"/>
            </a:xfrm>
            <a:prstGeom prst="rect">
              <a:avLst/>
            </a:prstGeom>
            <a:noFill/>
            <a:ln w="9525" cap="flat" cmpd="sng" algn="ctr">
              <a:no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b="1" kern="0" dirty="0">
                  <a:gradFill>
                    <a:gsLst>
                      <a:gs pos="84000">
                        <a:srgbClr val="3F3F3F"/>
                      </a:gs>
                      <a:gs pos="43000">
                        <a:srgbClr val="3F3F3F"/>
                      </a:gs>
                    </a:gsLst>
                    <a:lin ang="10800000" scaled="0"/>
                  </a:gradFill>
                  <a:latin typeface="Segoe UI"/>
                  <a:ea typeface="Segoe UI" pitchFamily="34" charset="0"/>
                  <a:cs typeface="Segoe UI" pitchFamily="34" charset="0"/>
                </a:rPr>
                <a:t>What is in the image or video?</a:t>
              </a:r>
            </a:p>
          </p:txBody>
        </p:sp>
        <p:sp>
          <p:nvSpPr>
            <p:cNvPr id="80" name="Pentagon 79"/>
            <p:cNvSpPr/>
            <p:nvPr/>
          </p:nvSpPr>
          <p:spPr bwMode="auto">
            <a:xfrm rot="5400000">
              <a:off x="1375092" y="5002085"/>
              <a:ext cx="377195" cy="22186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534" fontAlgn="base">
                <a:lnSpc>
                  <a:spcPct val="90000"/>
                </a:lnSpc>
                <a:spcBef>
                  <a:spcPct val="0"/>
                </a:spcBef>
                <a:spcAft>
                  <a:spcPct val="0"/>
                </a:spcAft>
                <a:defRPr/>
              </a:pPr>
              <a:r>
                <a:rPr lang="en-US" sz="1122" b="1" kern="0" dirty="0">
                  <a:gradFill>
                    <a:gsLst>
                      <a:gs pos="84000">
                        <a:srgbClr val="3F3F3F"/>
                      </a:gs>
                      <a:gs pos="43000">
                        <a:srgbClr val="3F3F3F"/>
                      </a:gs>
                    </a:gsLst>
                    <a:lin ang="10800000" scaled="0"/>
                  </a:gradFill>
                  <a:latin typeface="Segoe UI"/>
                  <a:cs typeface="Segoe UI" pitchFamily="34" charset="0"/>
                </a:rPr>
                <a:t>Computer Vision</a:t>
              </a:r>
            </a:p>
          </p:txBody>
        </p:sp>
      </p:grpSp>
      <p:grpSp>
        <p:nvGrpSpPr>
          <p:cNvPr id="15" name="Group 14">
            <a:extLst>
              <a:ext uri="{FF2B5EF4-FFF2-40B4-BE49-F238E27FC236}">
                <a16:creationId xmlns:a16="http://schemas.microsoft.com/office/drawing/2014/main" id="{10377B17-3D2F-4226-8BD8-3DD550191F37}"/>
              </a:ext>
            </a:extLst>
          </p:cNvPr>
          <p:cNvGrpSpPr/>
          <p:nvPr/>
        </p:nvGrpSpPr>
        <p:grpSpPr>
          <a:xfrm>
            <a:off x="464302" y="1321557"/>
            <a:ext cx="2262796" cy="487748"/>
            <a:chOff x="454375" y="1295762"/>
            <a:chExt cx="2218629" cy="478228"/>
          </a:xfrm>
          <a:solidFill>
            <a:schemeClr val="accent3"/>
          </a:solidFill>
        </p:grpSpPr>
        <p:sp>
          <p:nvSpPr>
            <p:cNvPr id="88" name="Freeform 78"/>
            <p:cNvSpPr/>
            <p:nvPr/>
          </p:nvSpPr>
          <p:spPr bwMode="auto">
            <a:xfrm>
              <a:off x="454375" y="1295762"/>
              <a:ext cx="2218629" cy="43269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dirty="0">
                  <a:solidFill>
                    <a:srgbClr val="FFFFFF"/>
                  </a:solidFill>
                  <a:latin typeface="Segoe UI Semibold" panose="020B0702040204020203" pitchFamily="34" charset="0"/>
                  <a:cs typeface="Segoe UI Semibold" panose="020B0702040204020203" pitchFamily="34" charset="0"/>
                </a:rPr>
                <a:t>Vision</a:t>
              </a:r>
            </a:p>
          </p:txBody>
        </p:sp>
        <p:pic>
          <p:nvPicPr>
            <p:cNvPr id="136" name="Picture 135">
              <a:extLst>
                <a:ext uri="{FF2B5EF4-FFF2-40B4-BE49-F238E27FC236}">
                  <a16:creationId xmlns:a16="http://schemas.microsoft.com/office/drawing/2014/main" id="{572C6FFC-E1AF-4173-96DF-33A4A880140F}"/>
                </a:ext>
              </a:extLst>
            </p:cNvPr>
            <p:cNvPicPr>
              <a:picLocks noChangeAspect="1"/>
            </p:cNvPicPr>
            <p:nvPr/>
          </p:nvPicPr>
          <p:blipFill rotWithShape="1">
            <a:blip r:embed="rId8">
              <a:biLevel thresh="25000"/>
              <a:extLst>
                <a:ext uri="{28A0092B-C50C-407E-A947-70E740481C1C}">
                  <a14:useLocalDpi xmlns:a14="http://schemas.microsoft.com/office/drawing/2010/main" val="0"/>
                </a:ext>
              </a:extLst>
            </a:blip>
            <a:srcRect/>
            <a:stretch/>
          </p:blipFill>
          <p:spPr>
            <a:xfrm>
              <a:off x="2123297" y="1316928"/>
              <a:ext cx="530014" cy="457062"/>
            </a:xfrm>
            <a:prstGeom prst="rect">
              <a:avLst/>
            </a:prstGeom>
            <a:noFill/>
          </p:spPr>
        </p:pic>
      </p:grpSp>
      <p:grpSp>
        <p:nvGrpSpPr>
          <p:cNvPr id="10" name="Group 9">
            <a:extLst>
              <a:ext uri="{FF2B5EF4-FFF2-40B4-BE49-F238E27FC236}">
                <a16:creationId xmlns:a16="http://schemas.microsoft.com/office/drawing/2014/main" id="{369087AD-A19F-4746-8589-1B76D50F7D40}"/>
              </a:ext>
            </a:extLst>
          </p:cNvPr>
          <p:cNvGrpSpPr/>
          <p:nvPr/>
        </p:nvGrpSpPr>
        <p:grpSpPr>
          <a:xfrm>
            <a:off x="2803691" y="1321556"/>
            <a:ext cx="2262796" cy="5105953"/>
            <a:chOff x="2748101" y="1295761"/>
            <a:chExt cx="2218629" cy="5006291"/>
          </a:xfrm>
        </p:grpSpPr>
        <p:sp>
          <p:nvSpPr>
            <p:cNvPr id="92" name="Rectangle 91"/>
            <p:cNvSpPr/>
            <p:nvPr/>
          </p:nvSpPr>
          <p:spPr bwMode="auto">
            <a:xfrm>
              <a:off x="2748101" y="1295761"/>
              <a:ext cx="2218629" cy="500629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97" name="Oval Callout 6"/>
            <p:cNvSpPr/>
            <p:nvPr/>
          </p:nvSpPr>
          <p:spPr bwMode="auto">
            <a:xfrm>
              <a:off x="3433764" y="1915078"/>
              <a:ext cx="1406430" cy="761180"/>
            </a:xfrm>
            <a:prstGeom prst="rect">
              <a:avLst/>
            </a:prstGeom>
            <a:noFill/>
            <a:ln w="9525" cap="flat" cmpd="sng" algn="ctr">
              <a:noFill/>
              <a:prstDash val="solid"/>
              <a:headEnd type="none" w="med" len="med"/>
              <a:tailEnd type="none" w="med" len="med"/>
            </a:ln>
            <a:effectLst/>
          </p:spPr>
          <p:txBody>
            <a:bodyPr lIns="93260" tIns="93260" rIns="93260" bIns="93260" rtlCol="0" anchor="t" anchorCtr="0"/>
            <a:lstStyle/>
            <a:p>
              <a:pPr defTabSz="913534">
                <a:lnSpc>
                  <a:spcPct val="90000"/>
                </a:lnSpc>
              </a:pPr>
              <a:r>
                <a:rPr lang="en-US" sz="1122" b="1" kern="0" dirty="0">
                  <a:gradFill>
                    <a:gsLst>
                      <a:gs pos="84000">
                        <a:srgbClr val="3F3F3F"/>
                      </a:gs>
                      <a:gs pos="43000">
                        <a:srgbClr val="3F3F3F"/>
                      </a:gs>
                    </a:gsLst>
                    <a:lin ang="10800000" scaled="0"/>
                  </a:gradFill>
                  <a:latin typeface="Segoe UI"/>
                  <a:cs typeface="Segoe UI" pitchFamily="34" charset="0"/>
                </a:rPr>
                <a:t>Give me directions to the nearest local branch</a:t>
              </a:r>
            </a:p>
          </p:txBody>
        </p:sp>
        <p:sp>
          <p:nvSpPr>
            <p:cNvPr id="100" name="Pentagon 99"/>
            <p:cNvSpPr/>
            <p:nvPr/>
          </p:nvSpPr>
          <p:spPr bwMode="auto">
            <a:xfrm rot="5400000">
              <a:off x="3668818" y="5002085"/>
              <a:ext cx="377195" cy="22186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534" fontAlgn="base">
                <a:lnSpc>
                  <a:spcPct val="90000"/>
                </a:lnSpc>
                <a:spcBef>
                  <a:spcPct val="0"/>
                </a:spcBef>
                <a:spcAft>
                  <a:spcPct val="0"/>
                </a:spcAft>
                <a:defRPr/>
              </a:pPr>
              <a:r>
                <a:rPr lang="en-US" sz="1122" b="1" kern="0" dirty="0">
                  <a:gradFill>
                    <a:gsLst>
                      <a:gs pos="84000">
                        <a:srgbClr val="3F3F3F"/>
                      </a:gs>
                      <a:gs pos="43000">
                        <a:srgbClr val="3F3F3F"/>
                      </a:gs>
                    </a:gsLst>
                    <a:lin ang="10800000" scaled="0"/>
                  </a:gradFill>
                  <a:latin typeface="Segoe UI"/>
                  <a:cs typeface="Segoe UI" pitchFamily="34" charset="0"/>
                </a:rPr>
                <a:t>Speech Service</a:t>
              </a:r>
            </a:p>
          </p:txBody>
        </p:sp>
        <p:grpSp>
          <p:nvGrpSpPr>
            <p:cNvPr id="47" name="Group 46"/>
            <p:cNvGrpSpPr/>
            <p:nvPr/>
          </p:nvGrpSpPr>
          <p:grpSpPr>
            <a:xfrm>
              <a:off x="2825290" y="3663978"/>
              <a:ext cx="2064251" cy="2012176"/>
              <a:chOff x="2067831" y="3143351"/>
              <a:chExt cx="1548408" cy="1509346"/>
            </a:xfrm>
          </p:grpSpPr>
          <p:grpSp>
            <p:nvGrpSpPr>
              <p:cNvPr id="4" name="Group 3"/>
              <p:cNvGrpSpPr/>
              <p:nvPr/>
            </p:nvGrpSpPr>
            <p:grpSpPr>
              <a:xfrm>
                <a:off x="2067831" y="3961502"/>
                <a:ext cx="1548408" cy="691195"/>
                <a:chOff x="2762800" y="5351137"/>
                <a:chExt cx="2139696" cy="955140"/>
              </a:xfrm>
            </p:grpSpPr>
            <p:sp>
              <p:nvSpPr>
                <p:cNvPr id="95" name="TextBox 94"/>
                <p:cNvSpPr txBox="1"/>
                <p:nvPr/>
              </p:nvSpPr>
              <p:spPr>
                <a:xfrm>
                  <a:off x="2762800" y="5351137"/>
                  <a:ext cx="2139696" cy="273740"/>
                </a:xfrm>
                <a:prstGeom prst="rect">
                  <a:avLst/>
                </a:prstGeom>
                <a:noFill/>
                <a:ln w="6350">
                  <a:solidFill>
                    <a:schemeClr val="bg2">
                      <a:lumMod val="85000"/>
                    </a:schemeClr>
                  </a:solidFill>
                </a:ln>
              </p:spPr>
              <p:txBody>
                <a:bodyPr wrap="square" lIns="93260" tIns="46630" rIns="93260" bIns="46630" rtlCol="0" anchor="ctr" anchorCtr="0">
                  <a:noAutofit/>
                </a:bodyPr>
                <a:lstStyle>
                  <a:defPPr>
                    <a:defRPr lang="en-US"/>
                  </a:defPPr>
                  <a:lvl1pPr marR="0" lvl="0" indent="0" defTabSz="896386" fontAlgn="auto">
                    <a:lnSpc>
                      <a:spcPct val="90000"/>
                    </a:lnSpc>
                    <a:spcBef>
                      <a:spcPts val="0"/>
                    </a:spcBef>
                    <a:spcAft>
                      <a:spcPts val="588"/>
                    </a:spcAft>
                    <a:buClrTx/>
                    <a:buSzTx/>
                    <a:buFontTx/>
                    <a:buNone/>
                    <a:tabLst/>
                    <a:defRPr kumimoji="0" sz="1100" b="0" i="1" u="none" strike="noStrike" kern="0" cap="none" spc="0" normalizeH="0" baseline="0">
                      <a:ln>
                        <a:noFill/>
                      </a:ln>
                      <a:solidFill>
                        <a:sysClr val="windowText" lastClr="000000"/>
                      </a:solidFill>
                      <a:effectLst/>
                      <a:uLnTx/>
                      <a:uFillTx/>
                    </a:defRPr>
                  </a:lvl1pPr>
                </a:lstStyle>
                <a:p>
                  <a:pPr defTabSz="951304">
                    <a:spcAft>
                      <a:spcPts val="586"/>
                    </a:spcAft>
                    <a:defRPr/>
                  </a:pPr>
                  <a:r>
                    <a:rPr lang="en-US" sz="1122" i="0" kern="1200" dirty="0">
                      <a:gradFill>
                        <a:gsLst>
                          <a:gs pos="70732">
                            <a:srgbClr val="3F3F3F"/>
                          </a:gs>
                          <a:gs pos="50000">
                            <a:srgbClr val="3F3F3F"/>
                          </a:gs>
                        </a:gsLst>
                        <a:lin ang="5400000" scaled="1"/>
                      </a:gradFill>
                      <a:latin typeface="Segoe UI"/>
                      <a:cs typeface="Segoe UI" panose="020B0502040204020203" pitchFamily="34" charset="0"/>
                    </a:rPr>
                    <a:t>Convert spoken audio to text </a:t>
                  </a:r>
                </a:p>
              </p:txBody>
            </p:sp>
            <p:sp>
              <p:nvSpPr>
                <p:cNvPr id="99" name="TextBox 98"/>
                <p:cNvSpPr txBox="1"/>
                <p:nvPr/>
              </p:nvSpPr>
              <p:spPr>
                <a:xfrm>
                  <a:off x="2762800" y="5691837"/>
                  <a:ext cx="2139696" cy="273740"/>
                </a:xfrm>
                <a:prstGeom prst="rect">
                  <a:avLst/>
                </a:prstGeom>
                <a:noFill/>
                <a:ln w="6350">
                  <a:solidFill>
                    <a:schemeClr val="bg2">
                      <a:lumMod val="85000"/>
                    </a:schemeClr>
                  </a:solidFill>
                </a:ln>
              </p:spPr>
              <p:txBody>
                <a:bodyPr wrap="square" lIns="93260" tIns="46630" rIns="93260" bIns="46630" rtlCol="0" anchor="ctr" anchorCtr="0">
                  <a:noAutofit/>
                </a:bodyPr>
                <a:lstStyle>
                  <a:defPPr>
                    <a:defRPr lang="en-US"/>
                  </a:defPPr>
                  <a:lvl1pPr marR="0" lvl="0" indent="0" defTabSz="896386" fontAlgn="auto">
                    <a:lnSpc>
                      <a:spcPct val="90000"/>
                    </a:lnSpc>
                    <a:spcBef>
                      <a:spcPts val="0"/>
                    </a:spcBef>
                    <a:spcAft>
                      <a:spcPts val="588"/>
                    </a:spcAft>
                    <a:buClrTx/>
                    <a:buSzTx/>
                    <a:buFontTx/>
                    <a:buNone/>
                    <a:tabLst/>
                    <a:defRPr kumimoji="0" sz="1100" b="0" i="1" u="none" strike="noStrike" kern="0" cap="none" spc="0" normalizeH="0" baseline="0">
                      <a:ln>
                        <a:noFill/>
                      </a:ln>
                      <a:solidFill>
                        <a:sysClr val="windowText" lastClr="000000"/>
                      </a:solidFill>
                      <a:effectLst/>
                      <a:uLnTx/>
                      <a:uFillTx/>
                    </a:defRPr>
                  </a:lvl1pPr>
                </a:lstStyle>
                <a:p>
                  <a:pPr defTabSz="951304">
                    <a:spcAft>
                      <a:spcPts val="586"/>
                    </a:spcAft>
                    <a:defRPr/>
                  </a:pPr>
                  <a:r>
                    <a:rPr lang="en-US" sz="1122" i="0" kern="1200" dirty="0">
                      <a:gradFill>
                        <a:gsLst>
                          <a:gs pos="70732">
                            <a:srgbClr val="3F3F3F"/>
                          </a:gs>
                          <a:gs pos="50000">
                            <a:srgbClr val="3F3F3F"/>
                          </a:gs>
                        </a:gsLst>
                        <a:lin ang="5400000" scaled="1"/>
                      </a:gradFill>
                      <a:latin typeface="Segoe UI"/>
                      <a:cs typeface="Segoe UI" panose="020B0502040204020203" pitchFamily="34" charset="0"/>
                    </a:rPr>
                    <a:t>Convert text to spoken audio</a:t>
                  </a:r>
                </a:p>
              </p:txBody>
            </p:sp>
            <p:sp>
              <p:nvSpPr>
                <p:cNvPr id="102" name="TextBox 101"/>
                <p:cNvSpPr txBox="1"/>
                <p:nvPr/>
              </p:nvSpPr>
              <p:spPr>
                <a:xfrm>
                  <a:off x="2762800" y="6032537"/>
                  <a:ext cx="2139696" cy="273740"/>
                </a:xfrm>
                <a:prstGeom prst="rect">
                  <a:avLst/>
                </a:prstGeom>
                <a:noFill/>
                <a:ln w="6350">
                  <a:solidFill>
                    <a:schemeClr val="bg2">
                      <a:lumMod val="85000"/>
                    </a:schemeClr>
                  </a:solidFill>
                </a:ln>
              </p:spPr>
              <p:txBody>
                <a:bodyPr wrap="square" lIns="93260" tIns="46630" rIns="93260" bIns="46630" rtlCol="0" anchor="ctr" anchorCtr="0">
                  <a:noAutofit/>
                </a:bodyPr>
                <a:lstStyle/>
                <a:p>
                  <a:pPr defTabSz="951304">
                    <a:lnSpc>
                      <a:spcPct val="90000"/>
                    </a:lnSpc>
                    <a:spcAft>
                      <a:spcPts val="586"/>
                    </a:spcAft>
                    <a:defRPr/>
                  </a:pPr>
                  <a:r>
                    <a:rPr lang="en-US" sz="1122" dirty="0">
                      <a:gradFill>
                        <a:gsLst>
                          <a:gs pos="70732">
                            <a:srgbClr val="3F3F3F"/>
                          </a:gs>
                          <a:gs pos="50000">
                            <a:srgbClr val="3F3F3F"/>
                          </a:gs>
                        </a:gsLst>
                        <a:lin ang="5400000" scaled="1"/>
                      </a:gradFill>
                      <a:latin typeface="Segoe UI"/>
                      <a:cs typeface="Segoe UI" panose="020B0502040204020203" pitchFamily="34" charset="0"/>
                    </a:rPr>
                    <a:t>Extract intent of user</a:t>
                  </a:r>
                </a:p>
              </p:txBody>
            </p:sp>
          </p:grpSp>
          <p:grpSp>
            <p:nvGrpSpPr>
              <p:cNvPr id="90" name="Group 89"/>
              <p:cNvGrpSpPr/>
              <p:nvPr/>
            </p:nvGrpSpPr>
            <p:grpSpPr>
              <a:xfrm>
                <a:off x="2931034" y="3143351"/>
                <a:ext cx="658441" cy="443451"/>
                <a:chOff x="1374991" y="2239434"/>
                <a:chExt cx="3540752" cy="2384648"/>
              </a:xfrm>
            </p:grpSpPr>
            <p:sp>
              <p:nvSpPr>
                <p:cNvPr id="94" name="Rectangle 93"/>
                <p:cNvSpPr/>
                <p:nvPr/>
              </p:nvSpPr>
              <p:spPr bwMode="auto">
                <a:xfrm>
                  <a:off x="1374991" y="2239434"/>
                  <a:ext cx="3540752" cy="2384648"/>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3" name="Freeform: Shape 102"/>
                <p:cNvSpPr/>
                <p:nvPr/>
              </p:nvSpPr>
              <p:spPr bwMode="auto">
                <a:xfrm>
                  <a:off x="1374991" y="2239434"/>
                  <a:ext cx="3540752" cy="2384648"/>
                </a:xfrm>
                <a:custGeom>
                  <a:avLst/>
                  <a:gdLst>
                    <a:gd name="connsiteX0" fmla="*/ 2957934 w 3540752"/>
                    <a:gd name="connsiteY0" fmla="*/ 1889480 h 2384648"/>
                    <a:gd name="connsiteX1" fmla="*/ 3540752 w 3540752"/>
                    <a:gd name="connsiteY1" fmla="*/ 1889480 h 2384648"/>
                    <a:gd name="connsiteX2" fmla="*/ 3540752 w 3540752"/>
                    <a:gd name="connsiteY2" fmla="*/ 2384648 h 2384648"/>
                    <a:gd name="connsiteX3" fmla="*/ 2957934 w 3540752"/>
                    <a:gd name="connsiteY3" fmla="*/ 2384648 h 2384648"/>
                    <a:gd name="connsiteX4" fmla="*/ 1860441 w 3540752"/>
                    <a:gd name="connsiteY4" fmla="*/ 1889480 h 2384648"/>
                    <a:gd name="connsiteX5" fmla="*/ 2845045 w 3540752"/>
                    <a:gd name="connsiteY5" fmla="*/ 1889480 h 2384648"/>
                    <a:gd name="connsiteX6" fmla="*/ 2845045 w 3540752"/>
                    <a:gd name="connsiteY6" fmla="*/ 2384648 h 2384648"/>
                    <a:gd name="connsiteX7" fmla="*/ 1860441 w 3540752"/>
                    <a:gd name="connsiteY7" fmla="*/ 2384648 h 2384648"/>
                    <a:gd name="connsiteX8" fmla="*/ 479628 w 3540752"/>
                    <a:gd name="connsiteY8" fmla="*/ 1889480 h 2384648"/>
                    <a:gd name="connsiteX9" fmla="*/ 1747552 w 3540752"/>
                    <a:gd name="connsiteY9" fmla="*/ 1889480 h 2384648"/>
                    <a:gd name="connsiteX10" fmla="*/ 1747552 w 3540752"/>
                    <a:gd name="connsiteY10" fmla="*/ 2384648 h 2384648"/>
                    <a:gd name="connsiteX11" fmla="*/ 295159 w 3540752"/>
                    <a:gd name="connsiteY11" fmla="*/ 2384648 h 2384648"/>
                    <a:gd name="connsiteX12" fmla="*/ 0 w 3540752"/>
                    <a:gd name="connsiteY12" fmla="*/ 1889480 h 2384648"/>
                    <a:gd name="connsiteX13" fmla="*/ 359160 w 3540752"/>
                    <a:gd name="connsiteY13" fmla="*/ 1889480 h 2384648"/>
                    <a:gd name="connsiteX14" fmla="*/ 174690 w 3540752"/>
                    <a:gd name="connsiteY14" fmla="*/ 2384648 h 2384648"/>
                    <a:gd name="connsiteX15" fmla="*/ 0 w 3540752"/>
                    <a:gd name="connsiteY15" fmla="*/ 2384648 h 2384648"/>
                    <a:gd name="connsiteX16" fmla="*/ 2957934 w 3540752"/>
                    <a:gd name="connsiteY16" fmla="*/ 1275644 h 2384648"/>
                    <a:gd name="connsiteX17" fmla="*/ 3540752 w 3540752"/>
                    <a:gd name="connsiteY17" fmla="*/ 1275644 h 2384648"/>
                    <a:gd name="connsiteX18" fmla="*/ 3540752 w 3540752"/>
                    <a:gd name="connsiteY18" fmla="*/ 1776591 h 2384648"/>
                    <a:gd name="connsiteX19" fmla="*/ 2957934 w 3540752"/>
                    <a:gd name="connsiteY19" fmla="*/ 1776591 h 2384648"/>
                    <a:gd name="connsiteX20" fmla="*/ 1860442 w 3540752"/>
                    <a:gd name="connsiteY20" fmla="*/ 1275644 h 2384648"/>
                    <a:gd name="connsiteX21" fmla="*/ 2845045 w 3540752"/>
                    <a:gd name="connsiteY21" fmla="*/ 1275644 h 2384648"/>
                    <a:gd name="connsiteX22" fmla="*/ 2845045 w 3540752"/>
                    <a:gd name="connsiteY22" fmla="*/ 1776591 h 2384648"/>
                    <a:gd name="connsiteX23" fmla="*/ 1860441 w 3540752"/>
                    <a:gd name="connsiteY23" fmla="*/ 1776591 h 2384648"/>
                    <a:gd name="connsiteX24" fmla="*/ 708307 w 3540752"/>
                    <a:gd name="connsiteY24" fmla="*/ 1275642 h 2384648"/>
                    <a:gd name="connsiteX25" fmla="*/ 1593568 w 3540752"/>
                    <a:gd name="connsiteY25" fmla="*/ 1275642 h 2384648"/>
                    <a:gd name="connsiteX26" fmla="*/ 1593568 w 3540752"/>
                    <a:gd name="connsiteY26" fmla="*/ 1275644 h 2384648"/>
                    <a:gd name="connsiteX27" fmla="*/ 1747553 w 3540752"/>
                    <a:gd name="connsiteY27" fmla="*/ 1275644 h 2384648"/>
                    <a:gd name="connsiteX28" fmla="*/ 1747552 w 3540752"/>
                    <a:gd name="connsiteY28" fmla="*/ 1776591 h 2384648"/>
                    <a:gd name="connsiteX29" fmla="*/ 521684 w 3540752"/>
                    <a:gd name="connsiteY29" fmla="*/ 1776591 h 2384648"/>
                    <a:gd name="connsiteX30" fmla="*/ 0 w 3540752"/>
                    <a:gd name="connsiteY30" fmla="*/ 1267177 h 2384648"/>
                    <a:gd name="connsiteX31" fmla="*/ 590992 w 3540752"/>
                    <a:gd name="connsiteY31" fmla="*/ 1267177 h 2384648"/>
                    <a:gd name="connsiteX32" fmla="*/ 401216 w 3540752"/>
                    <a:gd name="connsiteY32" fmla="*/ 1776591 h 2384648"/>
                    <a:gd name="connsiteX33" fmla="*/ 0 w 3540752"/>
                    <a:gd name="connsiteY33" fmla="*/ 1776591 h 2384648"/>
                    <a:gd name="connsiteX34" fmla="*/ 952755 w 3540752"/>
                    <a:gd name="connsiteY34" fmla="*/ 619476 h 2384648"/>
                    <a:gd name="connsiteX35" fmla="*/ 1747553 w 3540752"/>
                    <a:gd name="connsiteY35" fmla="*/ 619476 h 2384648"/>
                    <a:gd name="connsiteX36" fmla="*/ 1747553 w 3540752"/>
                    <a:gd name="connsiteY36" fmla="*/ 1162753 h 2384648"/>
                    <a:gd name="connsiteX37" fmla="*/ 750362 w 3540752"/>
                    <a:gd name="connsiteY37" fmla="*/ 1162753 h 2384648"/>
                    <a:gd name="connsiteX38" fmla="*/ 0 w 3540752"/>
                    <a:gd name="connsiteY38" fmla="*/ 619475 h 2384648"/>
                    <a:gd name="connsiteX39" fmla="*/ 832286 w 3540752"/>
                    <a:gd name="connsiteY39" fmla="*/ 619475 h 2384648"/>
                    <a:gd name="connsiteX40" fmla="*/ 633048 w 3540752"/>
                    <a:gd name="connsiteY40" fmla="*/ 1154288 h 2384648"/>
                    <a:gd name="connsiteX41" fmla="*/ 0 w 3540752"/>
                    <a:gd name="connsiteY41" fmla="*/ 1154288 h 2384648"/>
                    <a:gd name="connsiteX42" fmla="*/ 2845045 w 3540752"/>
                    <a:gd name="connsiteY42" fmla="*/ 397620 h 2384648"/>
                    <a:gd name="connsiteX43" fmla="*/ 2845045 w 3540752"/>
                    <a:gd name="connsiteY43" fmla="*/ 1162755 h 2384648"/>
                    <a:gd name="connsiteX44" fmla="*/ 1860442 w 3540752"/>
                    <a:gd name="connsiteY44" fmla="*/ 1162755 h 2384648"/>
                    <a:gd name="connsiteX45" fmla="*/ 1860442 w 3540752"/>
                    <a:gd name="connsiteY45" fmla="*/ 619476 h 2384648"/>
                    <a:gd name="connsiteX46" fmla="*/ 2116760 w 3540752"/>
                    <a:gd name="connsiteY46" fmla="*/ 619476 h 2384648"/>
                    <a:gd name="connsiteX47" fmla="*/ 2116760 w 3540752"/>
                    <a:gd name="connsiteY47" fmla="*/ 615861 h 2384648"/>
                    <a:gd name="connsiteX48" fmla="*/ 3540752 w 3540752"/>
                    <a:gd name="connsiteY48" fmla="*/ 189142 h 2384648"/>
                    <a:gd name="connsiteX49" fmla="*/ 3540752 w 3540752"/>
                    <a:gd name="connsiteY49" fmla="*/ 1162755 h 2384648"/>
                    <a:gd name="connsiteX50" fmla="*/ 2957934 w 3540752"/>
                    <a:gd name="connsiteY50" fmla="*/ 1162755 h 2384648"/>
                    <a:gd name="connsiteX51" fmla="*/ 2957934 w 3540752"/>
                    <a:gd name="connsiteY51" fmla="*/ 363792 h 2384648"/>
                    <a:gd name="connsiteX52" fmla="*/ 3241567 w 3540752"/>
                    <a:gd name="connsiteY52" fmla="*/ 0 h 2384648"/>
                    <a:gd name="connsiteX53" fmla="*/ 3540752 w 3540752"/>
                    <a:gd name="connsiteY53" fmla="*/ 0 h 2384648"/>
                    <a:gd name="connsiteX54" fmla="*/ 3540752 w 3540752"/>
                    <a:gd name="connsiteY54" fmla="*/ 71294 h 2384648"/>
                    <a:gd name="connsiteX55" fmla="*/ 3241567 w 3540752"/>
                    <a:gd name="connsiteY55" fmla="*/ 160949 h 2384648"/>
                    <a:gd name="connsiteX56" fmla="*/ 2165242 w 3540752"/>
                    <a:gd name="connsiteY56" fmla="*/ 0 h 2384648"/>
                    <a:gd name="connsiteX57" fmla="*/ 3128678 w 3540752"/>
                    <a:gd name="connsiteY57" fmla="*/ 0 h 2384648"/>
                    <a:gd name="connsiteX58" fmla="*/ 3128678 w 3540752"/>
                    <a:gd name="connsiteY58" fmla="*/ 194777 h 2384648"/>
                    <a:gd name="connsiteX59" fmla="*/ 2165242 w 3540752"/>
                    <a:gd name="connsiteY59" fmla="*/ 483483 h 2384648"/>
                    <a:gd name="connsiteX60" fmla="*/ 1183534 w 3540752"/>
                    <a:gd name="connsiteY60" fmla="*/ 0 h 2384648"/>
                    <a:gd name="connsiteX61" fmla="*/ 2052353 w 3540752"/>
                    <a:gd name="connsiteY61" fmla="*/ 0 h 2384648"/>
                    <a:gd name="connsiteX62" fmla="*/ 2052353 w 3540752"/>
                    <a:gd name="connsiteY62" fmla="*/ 506587 h 2384648"/>
                    <a:gd name="connsiteX63" fmla="*/ 994810 w 3540752"/>
                    <a:gd name="connsiteY63" fmla="*/ 506587 h 2384648"/>
                    <a:gd name="connsiteX64" fmla="*/ 0 w 3540752"/>
                    <a:gd name="connsiteY64" fmla="*/ 0 h 2384648"/>
                    <a:gd name="connsiteX65" fmla="*/ 1063065 w 3540752"/>
                    <a:gd name="connsiteY65" fmla="*/ 0 h 2384648"/>
                    <a:gd name="connsiteX66" fmla="*/ 874342 w 3540752"/>
                    <a:gd name="connsiteY66" fmla="*/ 506586 h 2384648"/>
                    <a:gd name="connsiteX67" fmla="*/ 0 w 3540752"/>
                    <a:gd name="connsiteY67" fmla="*/ 506586 h 238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540752" h="2384648">
                      <a:moveTo>
                        <a:pt x="2957934" y="1889480"/>
                      </a:moveTo>
                      <a:lnTo>
                        <a:pt x="3540752" y="1889480"/>
                      </a:lnTo>
                      <a:lnTo>
                        <a:pt x="3540752" y="2384648"/>
                      </a:lnTo>
                      <a:lnTo>
                        <a:pt x="2957934" y="2384648"/>
                      </a:lnTo>
                      <a:close/>
                      <a:moveTo>
                        <a:pt x="1860441" y="1889480"/>
                      </a:moveTo>
                      <a:lnTo>
                        <a:pt x="2845045" y="1889480"/>
                      </a:lnTo>
                      <a:lnTo>
                        <a:pt x="2845045" y="2384648"/>
                      </a:lnTo>
                      <a:lnTo>
                        <a:pt x="1860441" y="2384648"/>
                      </a:lnTo>
                      <a:close/>
                      <a:moveTo>
                        <a:pt x="479628" y="1889480"/>
                      </a:moveTo>
                      <a:lnTo>
                        <a:pt x="1747552" y="1889480"/>
                      </a:lnTo>
                      <a:lnTo>
                        <a:pt x="1747552" y="2384648"/>
                      </a:lnTo>
                      <a:lnTo>
                        <a:pt x="295159" y="2384648"/>
                      </a:lnTo>
                      <a:close/>
                      <a:moveTo>
                        <a:pt x="0" y="1889480"/>
                      </a:moveTo>
                      <a:lnTo>
                        <a:pt x="359160" y="1889480"/>
                      </a:lnTo>
                      <a:lnTo>
                        <a:pt x="174690" y="2384648"/>
                      </a:lnTo>
                      <a:lnTo>
                        <a:pt x="0" y="2384648"/>
                      </a:lnTo>
                      <a:close/>
                      <a:moveTo>
                        <a:pt x="2957934" y="1275644"/>
                      </a:moveTo>
                      <a:lnTo>
                        <a:pt x="3540752" y="1275644"/>
                      </a:lnTo>
                      <a:lnTo>
                        <a:pt x="3540752" y="1776591"/>
                      </a:lnTo>
                      <a:lnTo>
                        <a:pt x="2957934" y="1776591"/>
                      </a:lnTo>
                      <a:close/>
                      <a:moveTo>
                        <a:pt x="1860442" y="1275644"/>
                      </a:moveTo>
                      <a:lnTo>
                        <a:pt x="2845045" y="1275644"/>
                      </a:lnTo>
                      <a:lnTo>
                        <a:pt x="2845045" y="1776591"/>
                      </a:lnTo>
                      <a:lnTo>
                        <a:pt x="1860441" y="1776591"/>
                      </a:lnTo>
                      <a:close/>
                      <a:moveTo>
                        <a:pt x="708307" y="1275642"/>
                      </a:moveTo>
                      <a:lnTo>
                        <a:pt x="1593568" y="1275642"/>
                      </a:lnTo>
                      <a:lnTo>
                        <a:pt x="1593568" y="1275644"/>
                      </a:lnTo>
                      <a:lnTo>
                        <a:pt x="1747553" y="1275644"/>
                      </a:lnTo>
                      <a:lnTo>
                        <a:pt x="1747552" y="1776591"/>
                      </a:lnTo>
                      <a:lnTo>
                        <a:pt x="521684" y="1776591"/>
                      </a:lnTo>
                      <a:close/>
                      <a:moveTo>
                        <a:pt x="0" y="1267177"/>
                      </a:moveTo>
                      <a:lnTo>
                        <a:pt x="590992" y="1267177"/>
                      </a:lnTo>
                      <a:lnTo>
                        <a:pt x="401216" y="1776591"/>
                      </a:lnTo>
                      <a:lnTo>
                        <a:pt x="0" y="1776591"/>
                      </a:lnTo>
                      <a:close/>
                      <a:moveTo>
                        <a:pt x="952755" y="619476"/>
                      </a:moveTo>
                      <a:lnTo>
                        <a:pt x="1747553" y="619476"/>
                      </a:lnTo>
                      <a:lnTo>
                        <a:pt x="1747553" y="1162753"/>
                      </a:lnTo>
                      <a:lnTo>
                        <a:pt x="750362" y="1162753"/>
                      </a:lnTo>
                      <a:close/>
                      <a:moveTo>
                        <a:pt x="0" y="619475"/>
                      </a:moveTo>
                      <a:lnTo>
                        <a:pt x="832286" y="619475"/>
                      </a:lnTo>
                      <a:lnTo>
                        <a:pt x="633048" y="1154288"/>
                      </a:lnTo>
                      <a:lnTo>
                        <a:pt x="0" y="1154288"/>
                      </a:lnTo>
                      <a:close/>
                      <a:moveTo>
                        <a:pt x="2845045" y="397620"/>
                      </a:moveTo>
                      <a:lnTo>
                        <a:pt x="2845045" y="1162755"/>
                      </a:lnTo>
                      <a:lnTo>
                        <a:pt x="1860442" y="1162755"/>
                      </a:lnTo>
                      <a:lnTo>
                        <a:pt x="1860442" y="619476"/>
                      </a:lnTo>
                      <a:lnTo>
                        <a:pt x="2116760" y="619476"/>
                      </a:lnTo>
                      <a:lnTo>
                        <a:pt x="2116760" y="615861"/>
                      </a:lnTo>
                      <a:close/>
                      <a:moveTo>
                        <a:pt x="3540752" y="189142"/>
                      </a:moveTo>
                      <a:lnTo>
                        <a:pt x="3540752" y="1162755"/>
                      </a:lnTo>
                      <a:lnTo>
                        <a:pt x="2957934" y="1162755"/>
                      </a:lnTo>
                      <a:lnTo>
                        <a:pt x="2957934" y="363792"/>
                      </a:lnTo>
                      <a:close/>
                      <a:moveTo>
                        <a:pt x="3241567" y="0"/>
                      </a:moveTo>
                      <a:lnTo>
                        <a:pt x="3540752" y="0"/>
                      </a:lnTo>
                      <a:lnTo>
                        <a:pt x="3540752" y="71294"/>
                      </a:lnTo>
                      <a:lnTo>
                        <a:pt x="3241567" y="160949"/>
                      </a:lnTo>
                      <a:close/>
                      <a:moveTo>
                        <a:pt x="2165242" y="0"/>
                      </a:moveTo>
                      <a:lnTo>
                        <a:pt x="3128678" y="0"/>
                      </a:lnTo>
                      <a:lnTo>
                        <a:pt x="3128678" y="194777"/>
                      </a:lnTo>
                      <a:lnTo>
                        <a:pt x="2165242" y="483483"/>
                      </a:lnTo>
                      <a:close/>
                      <a:moveTo>
                        <a:pt x="1183534" y="0"/>
                      </a:moveTo>
                      <a:lnTo>
                        <a:pt x="2052353" y="0"/>
                      </a:lnTo>
                      <a:lnTo>
                        <a:pt x="2052353" y="506587"/>
                      </a:lnTo>
                      <a:lnTo>
                        <a:pt x="994810" y="506587"/>
                      </a:lnTo>
                      <a:close/>
                      <a:moveTo>
                        <a:pt x="0" y="0"/>
                      </a:moveTo>
                      <a:lnTo>
                        <a:pt x="1063065" y="0"/>
                      </a:lnTo>
                      <a:lnTo>
                        <a:pt x="874342" y="506586"/>
                      </a:lnTo>
                      <a:lnTo>
                        <a:pt x="0" y="506586"/>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5" name="Freeform: Shape 104"/>
                <p:cNvSpPr/>
                <p:nvPr/>
              </p:nvSpPr>
              <p:spPr bwMode="auto">
                <a:xfrm>
                  <a:off x="1477010" y="3693160"/>
                  <a:ext cx="286237" cy="425874"/>
                </a:xfrm>
                <a:custGeom>
                  <a:avLst/>
                  <a:gdLst>
                    <a:gd name="connsiteX0" fmla="*/ 338455 w 695960"/>
                    <a:gd name="connsiteY0" fmla="*/ 173990 h 1035474"/>
                    <a:gd name="connsiteX1" fmla="*/ 255905 w 695960"/>
                    <a:gd name="connsiteY1" fmla="*/ 256540 h 1035474"/>
                    <a:gd name="connsiteX2" fmla="*/ 338455 w 695960"/>
                    <a:gd name="connsiteY2" fmla="*/ 339090 h 1035474"/>
                    <a:gd name="connsiteX3" fmla="*/ 421005 w 695960"/>
                    <a:gd name="connsiteY3" fmla="*/ 256540 h 1035474"/>
                    <a:gd name="connsiteX4" fmla="*/ 338455 w 695960"/>
                    <a:gd name="connsiteY4" fmla="*/ 173990 h 1035474"/>
                    <a:gd name="connsiteX5" fmla="*/ 347980 w 695960"/>
                    <a:gd name="connsiteY5" fmla="*/ 0 h 1035474"/>
                    <a:gd name="connsiteX6" fmla="*/ 695960 w 695960"/>
                    <a:gd name="connsiteY6" fmla="*/ 347980 h 1035474"/>
                    <a:gd name="connsiteX7" fmla="*/ 636531 w 695960"/>
                    <a:gd name="connsiteY7" fmla="*/ 542539 h 1035474"/>
                    <a:gd name="connsiteX8" fmla="*/ 620091 w 695960"/>
                    <a:gd name="connsiteY8" fmla="*/ 562465 h 1035474"/>
                    <a:gd name="connsiteX9" fmla="*/ 345440 w 695960"/>
                    <a:gd name="connsiteY9" fmla="*/ 1035474 h 1035474"/>
                    <a:gd name="connsiteX10" fmla="*/ 40640 w 695960"/>
                    <a:gd name="connsiteY10" fmla="*/ 510540 h 1035474"/>
                    <a:gd name="connsiteX11" fmla="*/ 42061 w 695960"/>
                    <a:gd name="connsiteY11" fmla="*/ 510540 h 1035474"/>
                    <a:gd name="connsiteX12" fmla="*/ 27346 w 695960"/>
                    <a:gd name="connsiteY12" fmla="*/ 483430 h 1035474"/>
                    <a:gd name="connsiteX13" fmla="*/ 0 w 695960"/>
                    <a:gd name="connsiteY13" fmla="*/ 347980 h 1035474"/>
                    <a:gd name="connsiteX14" fmla="*/ 347980 w 695960"/>
                    <a:gd name="connsiteY14" fmla="*/ 0 h 103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5960" h="1035474">
                      <a:moveTo>
                        <a:pt x="338455" y="173990"/>
                      </a:moveTo>
                      <a:cubicBezTo>
                        <a:pt x="292864" y="173990"/>
                        <a:pt x="255905" y="210949"/>
                        <a:pt x="255905" y="256540"/>
                      </a:cubicBezTo>
                      <a:cubicBezTo>
                        <a:pt x="255905" y="302131"/>
                        <a:pt x="292864" y="339090"/>
                        <a:pt x="338455" y="339090"/>
                      </a:cubicBezTo>
                      <a:cubicBezTo>
                        <a:pt x="384046" y="339090"/>
                        <a:pt x="421005" y="302131"/>
                        <a:pt x="421005" y="256540"/>
                      </a:cubicBezTo>
                      <a:cubicBezTo>
                        <a:pt x="421005" y="210949"/>
                        <a:pt x="384046" y="173990"/>
                        <a:pt x="338455" y="173990"/>
                      </a:cubicBezTo>
                      <a:close/>
                      <a:moveTo>
                        <a:pt x="347980" y="0"/>
                      </a:moveTo>
                      <a:cubicBezTo>
                        <a:pt x="540164" y="0"/>
                        <a:pt x="695960" y="155796"/>
                        <a:pt x="695960" y="347980"/>
                      </a:cubicBezTo>
                      <a:cubicBezTo>
                        <a:pt x="695960" y="420049"/>
                        <a:pt x="674051" y="487001"/>
                        <a:pt x="636531" y="542539"/>
                      </a:cubicBezTo>
                      <a:lnTo>
                        <a:pt x="620091" y="562465"/>
                      </a:lnTo>
                      <a:lnTo>
                        <a:pt x="345440" y="1035474"/>
                      </a:lnTo>
                      <a:lnTo>
                        <a:pt x="40640" y="510540"/>
                      </a:lnTo>
                      <a:lnTo>
                        <a:pt x="42061" y="510540"/>
                      </a:lnTo>
                      <a:lnTo>
                        <a:pt x="27346" y="483430"/>
                      </a:lnTo>
                      <a:cubicBezTo>
                        <a:pt x="9738" y="441798"/>
                        <a:pt x="0" y="396026"/>
                        <a:pt x="0" y="347980"/>
                      </a:cubicBezTo>
                      <a:cubicBezTo>
                        <a:pt x="0" y="155796"/>
                        <a:pt x="155796" y="0"/>
                        <a:pt x="34798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6" name="Freeform: Shape 105"/>
                <p:cNvSpPr/>
                <p:nvPr/>
              </p:nvSpPr>
              <p:spPr bwMode="auto">
                <a:xfrm>
                  <a:off x="3940810" y="2289810"/>
                  <a:ext cx="286237" cy="425874"/>
                </a:xfrm>
                <a:custGeom>
                  <a:avLst/>
                  <a:gdLst>
                    <a:gd name="connsiteX0" fmla="*/ 338455 w 695960"/>
                    <a:gd name="connsiteY0" fmla="*/ 173990 h 1035474"/>
                    <a:gd name="connsiteX1" fmla="*/ 255905 w 695960"/>
                    <a:gd name="connsiteY1" fmla="*/ 256540 h 1035474"/>
                    <a:gd name="connsiteX2" fmla="*/ 338455 w 695960"/>
                    <a:gd name="connsiteY2" fmla="*/ 339090 h 1035474"/>
                    <a:gd name="connsiteX3" fmla="*/ 421005 w 695960"/>
                    <a:gd name="connsiteY3" fmla="*/ 256540 h 1035474"/>
                    <a:gd name="connsiteX4" fmla="*/ 338455 w 695960"/>
                    <a:gd name="connsiteY4" fmla="*/ 173990 h 1035474"/>
                    <a:gd name="connsiteX5" fmla="*/ 347980 w 695960"/>
                    <a:gd name="connsiteY5" fmla="*/ 0 h 1035474"/>
                    <a:gd name="connsiteX6" fmla="*/ 695960 w 695960"/>
                    <a:gd name="connsiteY6" fmla="*/ 347980 h 1035474"/>
                    <a:gd name="connsiteX7" fmla="*/ 636531 w 695960"/>
                    <a:gd name="connsiteY7" fmla="*/ 542539 h 1035474"/>
                    <a:gd name="connsiteX8" fmla="*/ 620091 w 695960"/>
                    <a:gd name="connsiteY8" fmla="*/ 562465 h 1035474"/>
                    <a:gd name="connsiteX9" fmla="*/ 345440 w 695960"/>
                    <a:gd name="connsiteY9" fmla="*/ 1035474 h 1035474"/>
                    <a:gd name="connsiteX10" fmla="*/ 40640 w 695960"/>
                    <a:gd name="connsiteY10" fmla="*/ 510540 h 1035474"/>
                    <a:gd name="connsiteX11" fmla="*/ 42061 w 695960"/>
                    <a:gd name="connsiteY11" fmla="*/ 510540 h 1035474"/>
                    <a:gd name="connsiteX12" fmla="*/ 27346 w 695960"/>
                    <a:gd name="connsiteY12" fmla="*/ 483430 h 1035474"/>
                    <a:gd name="connsiteX13" fmla="*/ 0 w 695960"/>
                    <a:gd name="connsiteY13" fmla="*/ 347980 h 1035474"/>
                    <a:gd name="connsiteX14" fmla="*/ 347980 w 695960"/>
                    <a:gd name="connsiteY14" fmla="*/ 0 h 103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5960" h="1035474">
                      <a:moveTo>
                        <a:pt x="338455" y="173990"/>
                      </a:moveTo>
                      <a:cubicBezTo>
                        <a:pt x="292864" y="173990"/>
                        <a:pt x="255905" y="210949"/>
                        <a:pt x="255905" y="256540"/>
                      </a:cubicBezTo>
                      <a:cubicBezTo>
                        <a:pt x="255905" y="302131"/>
                        <a:pt x="292864" y="339090"/>
                        <a:pt x="338455" y="339090"/>
                      </a:cubicBezTo>
                      <a:cubicBezTo>
                        <a:pt x="384046" y="339090"/>
                        <a:pt x="421005" y="302131"/>
                        <a:pt x="421005" y="256540"/>
                      </a:cubicBezTo>
                      <a:cubicBezTo>
                        <a:pt x="421005" y="210949"/>
                        <a:pt x="384046" y="173990"/>
                        <a:pt x="338455" y="173990"/>
                      </a:cubicBezTo>
                      <a:close/>
                      <a:moveTo>
                        <a:pt x="347980" y="0"/>
                      </a:moveTo>
                      <a:cubicBezTo>
                        <a:pt x="540164" y="0"/>
                        <a:pt x="695960" y="155796"/>
                        <a:pt x="695960" y="347980"/>
                      </a:cubicBezTo>
                      <a:cubicBezTo>
                        <a:pt x="695960" y="420049"/>
                        <a:pt x="674051" y="487001"/>
                        <a:pt x="636531" y="542539"/>
                      </a:cubicBezTo>
                      <a:lnTo>
                        <a:pt x="620091" y="562465"/>
                      </a:lnTo>
                      <a:lnTo>
                        <a:pt x="345440" y="1035474"/>
                      </a:lnTo>
                      <a:lnTo>
                        <a:pt x="40640" y="510540"/>
                      </a:lnTo>
                      <a:lnTo>
                        <a:pt x="42061" y="510540"/>
                      </a:lnTo>
                      <a:lnTo>
                        <a:pt x="27346" y="483430"/>
                      </a:lnTo>
                      <a:cubicBezTo>
                        <a:pt x="9738" y="441798"/>
                        <a:pt x="0" y="396026"/>
                        <a:pt x="0" y="347980"/>
                      </a:cubicBezTo>
                      <a:cubicBezTo>
                        <a:pt x="0" y="155796"/>
                        <a:pt x="155796" y="0"/>
                        <a:pt x="34798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8" name="Freeform: Shape 107"/>
                <p:cNvSpPr/>
                <p:nvPr/>
              </p:nvSpPr>
              <p:spPr bwMode="auto">
                <a:xfrm>
                  <a:off x="1657350" y="2546350"/>
                  <a:ext cx="2597150" cy="1538816"/>
                </a:xfrm>
                <a:custGeom>
                  <a:avLst/>
                  <a:gdLst>
                    <a:gd name="connsiteX0" fmla="*/ 0 w 2597150"/>
                    <a:gd name="connsiteY0" fmla="*/ 1555750 h 1555750"/>
                    <a:gd name="connsiteX1" fmla="*/ 1517650 w 2597150"/>
                    <a:gd name="connsiteY1" fmla="*/ 1555750 h 1555750"/>
                    <a:gd name="connsiteX2" fmla="*/ 1517650 w 2597150"/>
                    <a:gd name="connsiteY2" fmla="*/ 895350 h 1555750"/>
                    <a:gd name="connsiteX3" fmla="*/ 2597150 w 2597150"/>
                    <a:gd name="connsiteY3" fmla="*/ 895350 h 1555750"/>
                    <a:gd name="connsiteX4" fmla="*/ 2597150 w 2597150"/>
                    <a:gd name="connsiteY4" fmla="*/ 0 h 1555750"/>
                    <a:gd name="connsiteX5" fmla="*/ 2444750 w 2597150"/>
                    <a:gd name="connsiteY5" fmla="*/ 76200 h 1555750"/>
                    <a:gd name="connsiteX0" fmla="*/ 0 w 2597150"/>
                    <a:gd name="connsiteY0" fmla="*/ 1555750 h 1555750"/>
                    <a:gd name="connsiteX1" fmla="*/ 1509184 w 2597150"/>
                    <a:gd name="connsiteY1" fmla="*/ 1538816 h 1555750"/>
                    <a:gd name="connsiteX2" fmla="*/ 1517650 w 2597150"/>
                    <a:gd name="connsiteY2" fmla="*/ 895350 h 1555750"/>
                    <a:gd name="connsiteX3" fmla="*/ 2597150 w 2597150"/>
                    <a:gd name="connsiteY3" fmla="*/ 895350 h 1555750"/>
                    <a:gd name="connsiteX4" fmla="*/ 2597150 w 2597150"/>
                    <a:gd name="connsiteY4" fmla="*/ 0 h 1555750"/>
                    <a:gd name="connsiteX5" fmla="*/ 2444750 w 2597150"/>
                    <a:gd name="connsiteY5" fmla="*/ 76200 h 1555750"/>
                    <a:gd name="connsiteX0" fmla="*/ 0 w 2597150"/>
                    <a:gd name="connsiteY0" fmla="*/ 1530350 h 1538816"/>
                    <a:gd name="connsiteX1" fmla="*/ 1509184 w 2597150"/>
                    <a:gd name="connsiteY1" fmla="*/ 1538816 h 1538816"/>
                    <a:gd name="connsiteX2" fmla="*/ 1517650 w 2597150"/>
                    <a:gd name="connsiteY2" fmla="*/ 895350 h 1538816"/>
                    <a:gd name="connsiteX3" fmla="*/ 2597150 w 2597150"/>
                    <a:gd name="connsiteY3" fmla="*/ 895350 h 1538816"/>
                    <a:gd name="connsiteX4" fmla="*/ 2597150 w 2597150"/>
                    <a:gd name="connsiteY4" fmla="*/ 0 h 1538816"/>
                    <a:gd name="connsiteX5" fmla="*/ 2444750 w 2597150"/>
                    <a:gd name="connsiteY5" fmla="*/ 76200 h 1538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7150" h="1538816">
                      <a:moveTo>
                        <a:pt x="0" y="1530350"/>
                      </a:moveTo>
                      <a:lnTo>
                        <a:pt x="1509184" y="1538816"/>
                      </a:lnTo>
                      <a:lnTo>
                        <a:pt x="1517650" y="895350"/>
                      </a:lnTo>
                      <a:lnTo>
                        <a:pt x="2597150" y="895350"/>
                      </a:lnTo>
                      <a:lnTo>
                        <a:pt x="2597150" y="0"/>
                      </a:lnTo>
                      <a:lnTo>
                        <a:pt x="2444750" y="76200"/>
                      </a:lnTo>
                    </a:path>
                  </a:pathLst>
                </a:cu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1243254">
                    <a:defRPr/>
                  </a:pPr>
                  <a:endParaRPr lang="en-US" sz="2448">
                    <a:solidFill>
                      <a:srgbClr val="FFFFFF"/>
                    </a:solidFill>
                    <a:latin typeface="Segoe UI"/>
                  </a:endParaRPr>
                </a:p>
              </p:txBody>
            </p:sp>
          </p:grpSp>
        </p:grpSp>
      </p:grpSp>
      <p:grpSp>
        <p:nvGrpSpPr>
          <p:cNvPr id="16" name="Group 15">
            <a:extLst>
              <a:ext uri="{FF2B5EF4-FFF2-40B4-BE49-F238E27FC236}">
                <a16:creationId xmlns:a16="http://schemas.microsoft.com/office/drawing/2014/main" id="{059346EB-1F9E-4A9D-A778-7E67BC45B266}"/>
              </a:ext>
            </a:extLst>
          </p:cNvPr>
          <p:cNvGrpSpPr/>
          <p:nvPr/>
        </p:nvGrpSpPr>
        <p:grpSpPr>
          <a:xfrm>
            <a:off x="2803691" y="1273721"/>
            <a:ext cx="2262796" cy="530206"/>
            <a:chOff x="2748101" y="1248859"/>
            <a:chExt cx="2218629" cy="519857"/>
          </a:xfrm>
          <a:solidFill>
            <a:schemeClr val="accent3"/>
          </a:solidFill>
        </p:grpSpPr>
        <p:sp>
          <p:nvSpPr>
            <p:cNvPr id="71" name="Freeform 83"/>
            <p:cNvSpPr/>
            <p:nvPr/>
          </p:nvSpPr>
          <p:spPr bwMode="auto">
            <a:xfrm>
              <a:off x="2748101" y="1295762"/>
              <a:ext cx="2218629" cy="43269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dirty="0">
                  <a:solidFill>
                    <a:srgbClr val="FFFFFF"/>
                  </a:solidFill>
                  <a:latin typeface="Segoe UI Semibold" panose="020B0702040204020203" pitchFamily="34" charset="0"/>
                  <a:cs typeface="Segoe UI Semibold" panose="020B0702040204020203" pitchFamily="34" charset="0"/>
                </a:rPr>
                <a:t>Speech</a:t>
              </a:r>
            </a:p>
          </p:txBody>
        </p:sp>
        <p:pic>
          <p:nvPicPr>
            <p:cNvPr id="137" name="Picture 136">
              <a:extLst>
                <a:ext uri="{FF2B5EF4-FFF2-40B4-BE49-F238E27FC236}">
                  <a16:creationId xmlns:a16="http://schemas.microsoft.com/office/drawing/2014/main" id="{9C39CD7E-7A6A-44BD-A889-AF223305F979}"/>
                </a:ext>
              </a:extLst>
            </p:cNvPr>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4414962" y="1248859"/>
              <a:ext cx="519857" cy="519857"/>
            </a:xfrm>
            <a:prstGeom prst="rect">
              <a:avLst/>
            </a:prstGeom>
            <a:noFill/>
          </p:spPr>
        </p:pic>
      </p:grpSp>
      <p:grpSp>
        <p:nvGrpSpPr>
          <p:cNvPr id="11" name="Group 10">
            <a:extLst>
              <a:ext uri="{FF2B5EF4-FFF2-40B4-BE49-F238E27FC236}">
                <a16:creationId xmlns:a16="http://schemas.microsoft.com/office/drawing/2014/main" id="{4295A720-7BF4-4961-B4B6-5CAB6F0A4852}"/>
              </a:ext>
            </a:extLst>
          </p:cNvPr>
          <p:cNvGrpSpPr/>
          <p:nvPr/>
        </p:nvGrpSpPr>
        <p:grpSpPr>
          <a:xfrm>
            <a:off x="597190" y="1321556"/>
            <a:ext cx="6774771" cy="5105953"/>
            <a:chOff x="584669" y="1295761"/>
            <a:chExt cx="6642535" cy="5006291"/>
          </a:xfrm>
        </p:grpSpPr>
        <p:sp>
          <p:nvSpPr>
            <p:cNvPr id="51" name="Rectangle 50"/>
            <p:cNvSpPr/>
            <p:nvPr/>
          </p:nvSpPr>
          <p:spPr bwMode="auto">
            <a:xfrm>
              <a:off x="5008575" y="1295761"/>
              <a:ext cx="2218629" cy="500629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57" name="Oval Callout 6"/>
            <p:cNvSpPr/>
            <p:nvPr/>
          </p:nvSpPr>
          <p:spPr bwMode="auto">
            <a:xfrm>
              <a:off x="5800725" y="1915078"/>
              <a:ext cx="1220769" cy="761180"/>
            </a:xfrm>
            <a:prstGeom prst="rect">
              <a:avLst/>
            </a:prstGeom>
            <a:noFill/>
            <a:ln w="9525" cap="flat" cmpd="sng" algn="ctr">
              <a:noFill/>
              <a:prstDash val="solid"/>
              <a:headEnd type="none" w="med" len="med"/>
              <a:tailEnd type="none" w="med" len="med"/>
            </a:ln>
            <a:effectLst/>
          </p:spPr>
          <p:txBody>
            <a:bodyPr lIns="93260" tIns="93260" rIns="93260" bIns="93260" rtlCol="0" anchor="t" anchorCtr="0"/>
            <a:lstStyle/>
            <a:p>
              <a:pPr defTabSz="913534">
                <a:lnSpc>
                  <a:spcPct val="90000"/>
                </a:lnSpc>
              </a:pPr>
              <a:r>
                <a:rPr lang="en-US" sz="1122" b="1" kern="0" dirty="0">
                  <a:gradFill>
                    <a:gsLst>
                      <a:gs pos="84000">
                        <a:srgbClr val="3F3F3F"/>
                      </a:gs>
                      <a:gs pos="43000">
                        <a:srgbClr val="3F3F3F"/>
                      </a:gs>
                    </a:gsLst>
                    <a:lin ang="10800000" scaled="0"/>
                  </a:gradFill>
                  <a:latin typeface="Segoe UI"/>
                  <a:cs typeface="Segoe UI" pitchFamily="34" charset="0"/>
                </a:rPr>
                <a:t>Play today’s customer call recording</a:t>
              </a:r>
            </a:p>
          </p:txBody>
        </p:sp>
        <p:sp>
          <p:nvSpPr>
            <p:cNvPr id="54" name="Pentagon 53"/>
            <p:cNvSpPr/>
            <p:nvPr/>
          </p:nvSpPr>
          <p:spPr bwMode="auto">
            <a:xfrm rot="5400000">
              <a:off x="5929292" y="5002085"/>
              <a:ext cx="377195" cy="22186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534" fontAlgn="base">
                <a:lnSpc>
                  <a:spcPct val="90000"/>
                </a:lnSpc>
                <a:spcBef>
                  <a:spcPct val="0"/>
                </a:spcBef>
                <a:spcAft>
                  <a:spcPct val="0"/>
                </a:spcAft>
                <a:defRPr/>
              </a:pPr>
              <a:r>
                <a:rPr lang="en-US" sz="1122" b="1" kern="0" dirty="0">
                  <a:gradFill>
                    <a:gsLst>
                      <a:gs pos="84000">
                        <a:srgbClr val="3F3F3F"/>
                      </a:gs>
                      <a:gs pos="43000">
                        <a:srgbClr val="3F3F3F"/>
                      </a:gs>
                    </a:gsLst>
                    <a:lin ang="10800000" scaled="0"/>
                  </a:gradFill>
                  <a:latin typeface="Segoe UI"/>
                  <a:cs typeface="Segoe UI" pitchFamily="34" charset="0"/>
                </a:rPr>
                <a:t>Language Understanding</a:t>
              </a:r>
            </a:p>
          </p:txBody>
        </p:sp>
        <p:grpSp>
          <p:nvGrpSpPr>
            <p:cNvPr id="48" name="Group 47"/>
            <p:cNvGrpSpPr/>
            <p:nvPr/>
          </p:nvGrpSpPr>
          <p:grpSpPr>
            <a:xfrm>
              <a:off x="5338208" y="4700869"/>
              <a:ext cx="1695978" cy="929483"/>
              <a:chOff x="3964499" y="3921129"/>
              <a:chExt cx="1272164" cy="697211"/>
            </a:xfrm>
          </p:grpSpPr>
          <p:grpSp>
            <p:nvGrpSpPr>
              <p:cNvPr id="22" name="Group 21"/>
              <p:cNvGrpSpPr/>
              <p:nvPr/>
            </p:nvGrpSpPr>
            <p:grpSpPr>
              <a:xfrm>
                <a:off x="4428696" y="3921129"/>
                <a:ext cx="259565" cy="259565"/>
                <a:chOff x="7340830" y="-949453"/>
                <a:chExt cx="1047750" cy="1047750"/>
              </a:xfrm>
            </p:grpSpPr>
            <p:sp>
              <p:nvSpPr>
                <p:cNvPr id="19" name="Isosceles Triangle 18"/>
                <p:cNvSpPr/>
                <p:nvPr/>
              </p:nvSpPr>
              <p:spPr bwMode="auto">
                <a:xfrm rot="5400000">
                  <a:off x="7641336" y="-618134"/>
                  <a:ext cx="446735" cy="385116"/>
                </a:xfrm>
                <a:prstGeom prst="triangle">
                  <a:avLst/>
                </a:prstGeom>
                <a:noFill/>
                <a:ln w="190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20" name="Oval 19"/>
                <p:cNvSpPr/>
                <p:nvPr/>
              </p:nvSpPr>
              <p:spPr bwMode="auto">
                <a:xfrm>
                  <a:off x="7340830" y="-949453"/>
                  <a:ext cx="1047750" cy="1047750"/>
                </a:xfrm>
                <a:prstGeom prst="ellipse">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grpSp>
          <p:sp>
            <p:nvSpPr>
              <p:cNvPr id="21" name="TextBox 20"/>
              <p:cNvSpPr txBox="1"/>
              <p:nvPr/>
            </p:nvSpPr>
            <p:spPr>
              <a:xfrm>
                <a:off x="4297966" y="4291110"/>
                <a:ext cx="597605" cy="116587"/>
              </a:xfrm>
              <a:prstGeom prst="rect">
                <a:avLst/>
              </a:prstGeom>
              <a:noFill/>
              <a:ln>
                <a:noFill/>
              </a:ln>
            </p:spPr>
            <p:txBody>
              <a:bodyPr wrap="none" lIns="0" tIns="0" rIns="0" bIns="0" rtlCol="0">
                <a:spAutoFit/>
              </a:bodyPr>
              <a:lstStyle/>
              <a:p>
                <a:pPr defTabSz="951304">
                  <a:lnSpc>
                    <a:spcPct val="90000"/>
                  </a:lnSpc>
                  <a:spcAft>
                    <a:spcPts val="586"/>
                  </a:spcAft>
                  <a:defRPr/>
                </a:pPr>
                <a:r>
                  <a:rPr lang="en-US" sz="1122" dirty="0">
                    <a:gradFill>
                      <a:gsLst>
                        <a:gs pos="70732">
                          <a:srgbClr val="3F3F3F"/>
                        </a:gs>
                        <a:gs pos="50000">
                          <a:srgbClr val="3F3F3F"/>
                        </a:gs>
                      </a:gsLst>
                      <a:lin ang="5400000" scaled="1"/>
                    </a:gradFill>
                    <a:latin typeface="Segoe UI"/>
                    <a:cs typeface="Segoe UI" panose="020B0502040204020203" pitchFamily="34" charset="0"/>
                  </a:rPr>
                  <a:t>Now Playing</a:t>
                </a:r>
              </a:p>
            </p:txBody>
          </p:sp>
          <p:sp>
            <p:nvSpPr>
              <p:cNvPr id="62" name="TextBox 61"/>
              <p:cNvSpPr txBox="1"/>
              <p:nvPr/>
            </p:nvSpPr>
            <p:spPr>
              <a:xfrm>
                <a:off x="3964499" y="4501753"/>
                <a:ext cx="1272164" cy="116587"/>
              </a:xfrm>
              <a:prstGeom prst="rect">
                <a:avLst/>
              </a:prstGeom>
              <a:noFill/>
              <a:ln>
                <a:noFill/>
              </a:ln>
            </p:spPr>
            <p:txBody>
              <a:bodyPr wrap="none" lIns="0" tIns="0" rIns="0" bIns="0" rtlCol="0">
                <a:spAutoFit/>
              </a:bodyPr>
              <a:lstStyle/>
              <a:p>
                <a:pPr defTabSz="951304">
                  <a:lnSpc>
                    <a:spcPct val="90000"/>
                  </a:lnSpc>
                  <a:spcAft>
                    <a:spcPts val="586"/>
                  </a:spcAft>
                  <a:defRPr/>
                </a:pPr>
                <a:r>
                  <a:rPr lang="en-US" sz="1122">
                    <a:gradFill>
                      <a:gsLst>
                        <a:gs pos="70732">
                          <a:srgbClr val="3F3F3F"/>
                        </a:gs>
                        <a:gs pos="50000">
                          <a:srgbClr val="3F3F3F"/>
                        </a:gs>
                      </a:gsLst>
                      <a:lin ang="5400000" scaled="1"/>
                    </a:gradFill>
                    <a:latin typeface="Segoe UI"/>
                    <a:cs typeface="Segoe UI" panose="020B0502040204020203" pitchFamily="34" charset="0"/>
                  </a:rPr>
                  <a:t>11/29/2016 Customer Call </a:t>
                </a:r>
              </a:p>
            </p:txBody>
          </p:sp>
        </p:grpSp>
        <p:sp>
          <p:nvSpPr>
            <p:cNvPr id="114" name="Pentagon 53"/>
            <p:cNvSpPr/>
            <p:nvPr/>
          </p:nvSpPr>
          <p:spPr bwMode="auto">
            <a:xfrm>
              <a:off x="5157665" y="3167162"/>
              <a:ext cx="1919410" cy="15239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lvl="1" algn="ctr" defTabSz="913534" fontAlgn="base">
                <a:lnSpc>
                  <a:spcPct val="90000"/>
                </a:lnSpc>
                <a:spcBef>
                  <a:spcPct val="0"/>
                </a:spcBef>
                <a:spcAft>
                  <a:spcPct val="0"/>
                </a:spcAft>
                <a:defRPr/>
              </a:pPr>
              <a:r>
                <a:rPr lang="en-US" sz="1122" b="1" kern="0" dirty="0">
                  <a:gradFill>
                    <a:gsLst>
                      <a:gs pos="84000">
                        <a:srgbClr val="3F3F3F"/>
                      </a:gs>
                      <a:gs pos="43000">
                        <a:srgbClr val="3F3F3F"/>
                      </a:gs>
                    </a:gsLst>
                    <a:lin ang="10800000" scaled="0"/>
                  </a:gradFill>
                  <a:latin typeface="Segoe UI"/>
                  <a:cs typeface="Segoe UI" pitchFamily="34" charset="0"/>
                </a:rPr>
                <a:t>Natural Language Processing</a:t>
              </a:r>
            </a:p>
          </p:txBody>
        </p:sp>
        <p:sp>
          <p:nvSpPr>
            <p:cNvPr id="115" name="TextBox 7"/>
            <p:cNvSpPr txBox="1"/>
            <p:nvPr/>
          </p:nvSpPr>
          <p:spPr>
            <a:xfrm>
              <a:off x="5125341" y="3774845"/>
              <a:ext cx="2022731" cy="826125"/>
            </a:xfrm>
            <a:prstGeom prst="rect">
              <a:avLst/>
            </a:prstGeom>
            <a:noFill/>
            <a:ln w="25400">
              <a:solidFill>
                <a:srgbClr val="6E6E73">
                  <a:lumMod val="20000"/>
                  <a:lumOff val="80000"/>
                </a:srgbClr>
              </a:solidFill>
            </a:ln>
          </p:spPr>
          <p:txBody>
            <a:bodyPr wrap="square" lIns="179209" tIns="143367" rIns="179209" bIns="143367" rtlCol="0">
              <a:spAutoFit/>
            </a:bodyPr>
            <a:lstStyle/>
            <a:p>
              <a:pPr marL="0" lvl="1" defTabSz="913904">
                <a:defRPr/>
              </a:pPr>
              <a:r>
                <a:rPr lang="en-US" sz="1198" kern="0">
                  <a:solidFill>
                    <a:sysClr val="windowText" lastClr="000000"/>
                  </a:solidFill>
                  <a:latin typeface="Consolas" panose="020B0609020204030204" pitchFamily="49" charset="0"/>
                  <a:cs typeface="Consolas" panose="020B0609020204030204" pitchFamily="49" charset="0"/>
                </a:rPr>
                <a:t>Intent: </a:t>
              </a:r>
              <a:r>
                <a:rPr lang="en-US" sz="1198" kern="0" err="1">
                  <a:solidFill>
                    <a:sysClr val="windowText" lastClr="000000"/>
                  </a:solidFill>
                  <a:latin typeface="Consolas" panose="020B0609020204030204" pitchFamily="49" charset="0"/>
                  <a:cs typeface="Consolas" panose="020B0609020204030204" pitchFamily="49" charset="0"/>
                </a:rPr>
                <a:t>PlayCall</a:t>
              </a:r>
              <a:endParaRPr lang="en-US" sz="1198" kern="0">
                <a:solidFill>
                  <a:sysClr val="windowText" lastClr="000000"/>
                </a:solidFill>
                <a:latin typeface="Consolas" panose="020B0609020204030204" pitchFamily="49" charset="0"/>
                <a:cs typeface="Consolas" panose="020B0609020204030204" pitchFamily="49" charset="0"/>
              </a:endParaRPr>
            </a:p>
            <a:p>
              <a:pPr marL="0" lvl="1" defTabSz="913904">
                <a:defRPr/>
              </a:pPr>
              <a:r>
                <a:rPr lang="en-US" sz="1198" b="1" kern="0">
                  <a:gradFill>
                    <a:gsLst>
                      <a:gs pos="83582">
                        <a:srgbClr val="0078D7"/>
                      </a:gs>
                      <a:gs pos="62000">
                        <a:srgbClr val="0078D7"/>
                      </a:gs>
                    </a:gsLst>
                    <a:lin ang="5400000" scaled="0"/>
                  </a:gradFill>
                  <a:latin typeface="Consolas" panose="020B0609020204030204" pitchFamily="49" charset="0"/>
                  <a:cs typeface="Consolas" panose="020B0609020204030204" pitchFamily="49" charset="0"/>
                </a:rPr>
                <a:t>Content: Customer#</a:t>
              </a:r>
            </a:p>
            <a:p>
              <a:pPr marL="0" lvl="1" defTabSz="913904">
                <a:defRPr/>
              </a:pPr>
              <a:r>
                <a:rPr lang="en-US" sz="1198" b="1" kern="0" err="1">
                  <a:gradFill>
                    <a:gsLst>
                      <a:gs pos="6716">
                        <a:srgbClr val="D83B01"/>
                      </a:gs>
                      <a:gs pos="47000">
                        <a:srgbClr val="D83B01"/>
                      </a:gs>
                    </a:gsLst>
                    <a:lin ang="5400000" scaled="0"/>
                  </a:gradFill>
                  <a:latin typeface="Consolas" panose="020B0609020204030204" pitchFamily="49" charset="0"/>
                  <a:cs typeface="Consolas" panose="020B0609020204030204" pitchFamily="49" charset="0"/>
                </a:rPr>
                <a:t>DateTime.date</a:t>
              </a:r>
              <a:r>
                <a:rPr lang="en-US" sz="1198" b="1" kern="0">
                  <a:gradFill>
                    <a:gsLst>
                      <a:gs pos="6716">
                        <a:srgbClr val="D83B01"/>
                      </a:gs>
                      <a:gs pos="47000">
                        <a:srgbClr val="D83B01"/>
                      </a:gs>
                    </a:gsLst>
                    <a:lin ang="5400000" scaled="0"/>
                  </a:gradFill>
                  <a:latin typeface="Consolas" panose="020B0609020204030204" pitchFamily="49" charset="0"/>
                  <a:cs typeface="Consolas" panose="020B0609020204030204" pitchFamily="49" charset="0"/>
                </a:rPr>
                <a:t>: today</a:t>
              </a:r>
            </a:p>
          </p:txBody>
        </p:sp>
        <p:sp>
          <p:nvSpPr>
            <p:cNvPr id="84" name="Pentagon 53">
              <a:extLst>
                <a:ext uri="{FF2B5EF4-FFF2-40B4-BE49-F238E27FC236}">
                  <a16:creationId xmlns:a16="http://schemas.microsoft.com/office/drawing/2014/main" id="{446EE46E-68C1-462D-A535-AD78B1D983CD}"/>
                </a:ext>
              </a:extLst>
            </p:cNvPr>
            <p:cNvSpPr/>
            <p:nvPr/>
          </p:nvSpPr>
          <p:spPr bwMode="auto">
            <a:xfrm>
              <a:off x="2859820" y="3165646"/>
              <a:ext cx="1919410" cy="15542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lvl="1" algn="ctr" defTabSz="913534" fontAlgn="base">
                <a:lnSpc>
                  <a:spcPct val="90000"/>
                </a:lnSpc>
                <a:spcBef>
                  <a:spcPct val="0"/>
                </a:spcBef>
                <a:spcAft>
                  <a:spcPct val="0"/>
                </a:spcAft>
                <a:defRPr/>
              </a:pPr>
              <a:r>
                <a:rPr lang="en-US" sz="1122" b="1" kern="0" dirty="0">
                  <a:gradFill>
                    <a:gsLst>
                      <a:gs pos="84000">
                        <a:srgbClr val="3F3F3F"/>
                      </a:gs>
                      <a:gs pos="43000">
                        <a:srgbClr val="3F3F3F"/>
                      </a:gs>
                    </a:gsLst>
                    <a:lin ang="10800000" scaled="0"/>
                  </a:gradFill>
                  <a:latin typeface="Segoe UI"/>
                  <a:cs typeface="Segoe UI" pitchFamily="34" charset="0"/>
                </a:rPr>
                <a:t>Speech to text</a:t>
              </a:r>
            </a:p>
          </p:txBody>
        </p:sp>
        <p:sp>
          <p:nvSpPr>
            <p:cNvPr id="85" name="Pentagon 53">
              <a:extLst>
                <a:ext uri="{FF2B5EF4-FFF2-40B4-BE49-F238E27FC236}">
                  <a16:creationId xmlns:a16="http://schemas.microsoft.com/office/drawing/2014/main" id="{A0FCFCE5-9B91-4B2A-AD0A-054DA5AA0348}"/>
                </a:ext>
              </a:extLst>
            </p:cNvPr>
            <p:cNvSpPr/>
            <p:nvPr/>
          </p:nvSpPr>
          <p:spPr bwMode="auto">
            <a:xfrm>
              <a:off x="584669" y="3165646"/>
              <a:ext cx="1919410" cy="15542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lvl="1" algn="ctr" defTabSz="913534" fontAlgn="base">
                <a:lnSpc>
                  <a:spcPct val="90000"/>
                </a:lnSpc>
                <a:spcBef>
                  <a:spcPct val="0"/>
                </a:spcBef>
                <a:spcAft>
                  <a:spcPct val="0"/>
                </a:spcAft>
                <a:defRPr/>
              </a:pPr>
              <a:r>
                <a:rPr lang="en-US" sz="1122" b="1" kern="0" dirty="0">
                  <a:gradFill>
                    <a:gsLst>
                      <a:gs pos="84000">
                        <a:srgbClr val="3F3F3F"/>
                      </a:gs>
                      <a:gs pos="43000">
                        <a:srgbClr val="3F3F3F"/>
                      </a:gs>
                    </a:gsLst>
                    <a:lin ang="10800000" scaled="0"/>
                  </a:gradFill>
                  <a:latin typeface="Segoe UI"/>
                  <a:cs typeface="Segoe UI" pitchFamily="34" charset="0"/>
                </a:rPr>
                <a:t>Intelligent Image insights</a:t>
              </a:r>
            </a:p>
          </p:txBody>
        </p:sp>
      </p:grpSp>
      <p:grpSp>
        <p:nvGrpSpPr>
          <p:cNvPr id="18" name="Group 17">
            <a:extLst>
              <a:ext uri="{FF2B5EF4-FFF2-40B4-BE49-F238E27FC236}">
                <a16:creationId xmlns:a16="http://schemas.microsoft.com/office/drawing/2014/main" id="{FF5C78FA-925A-4A86-A6E7-9B2F5302483B}"/>
              </a:ext>
            </a:extLst>
          </p:cNvPr>
          <p:cNvGrpSpPr/>
          <p:nvPr/>
        </p:nvGrpSpPr>
        <p:grpSpPr>
          <a:xfrm>
            <a:off x="5109165" y="1249230"/>
            <a:ext cx="2262796" cy="579186"/>
            <a:chOff x="5008575" y="1224846"/>
            <a:chExt cx="2218629" cy="567881"/>
          </a:xfrm>
          <a:solidFill>
            <a:schemeClr val="accent3"/>
          </a:solidFill>
        </p:grpSpPr>
        <p:sp>
          <p:nvSpPr>
            <p:cNvPr id="73" name="Freeform 118"/>
            <p:cNvSpPr/>
            <p:nvPr/>
          </p:nvSpPr>
          <p:spPr bwMode="auto">
            <a:xfrm>
              <a:off x="5008575" y="1295762"/>
              <a:ext cx="2218629" cy="43269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a:solidFill>
                    <a:srgbClr val="FFFFFF"/>
                  </a:solidFill>
                  <a:latin typeface="Segoe UI Semibold" panose="020B0702040204020203" pitchFamily="34" charset="0"/>
                  <a:cs typeface="Segoe UI Semibold" panose="020B0702040204020203" pitchFamily="34" charset="0"/>
                </a:rPr>
                <a:t>Language</a:t>
              </a:r>
            </a:p>
          </p:txBody>
        </p:sp>
        <p:pic>
          <p:nvPicPr>
            <p:cNvPr id="139" name="Picture 138">
              <a:extLst>
                <a:ext uri="{FF2B5EF4-FFF2-40B4-BE49-F238E27FC236}">
                  <a16:creationId xmlns:a16="http://schemas.microsoft.com/office/drawing/2014/main" id="{92D8972E-5205-4392-8A1D-EDE03B2E169F}"/>
                </a:ext>
              </a:extLst>
            </p:cNvPr>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6650507" y="1224846"/>
              <a:ext cx="573859" cy="567881"/>
            </a:xfrm>
            <a:prstGeom prst="rect">
              <a:avLst/>
            </a:prstGeom>
            <a:noFill/>
          </p:spPr>
        </p:pic>
      </p:grpSp>
      <p:grpSp>
        <p:nvGrpSpPr>
          <p:cNvPr id="12" name="Group 11">
            <a:extLst>
              <a:ext uri="{FF2B5EF4-FFF2-40B4-BE49-F238E27FC236}">
                <a16:creationId xmlns:a16="http://schemas.microsoft.com/office/drawing/2014/main" id="{6D91D67C-CCFF-470A-9919-5BEC3E6139E0}"/>
              </a:ext>
            </a:extLst>
          </p:cNvPr>
          <p:cNvGrpSpPr/>
          <p:nvPr/>
        </p:nvGrpSpPr>
        <p:grpSpPr>
          <a:xfrm>
            <a:off x="7414635" y="1321556"/>
            <a:ext cx="2262797" cy="5105953"/>
            <a:chOff x="7269046" y="1295761"/>
            <a:chExt cx="2218630" cy="5006291"/>
          </a:xfrm>
        </p:grpSpPr>
        <p:sp>
          <p:nvSpPr>
            <p:cNvPr id="82" name="Rectangle 81"/>
            <p:cNvSpPr/>
            <p:nvPr/>
          </p:nvSpPr>
          <p:spPr bwMode="auto">
            <a:xfrm>
              <a:off x="7269046" y="1295761"/>
              <a:ext cx="2218629" cy="500629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86" name="Oval Callout 6"/>
            <p:cNvSpPr/>
            <p:nvPr/>
          </p:nvSpPr>
          <p:spPr bwMode="auto">
            <a:xfrm>
              <a:off x="8051801" y="1915078"/>
              <a:ext cx="1386366" cy="761180"/>
            </a:xfrm>
            <a:prstGeom prst="rect">
              <a:avLst/>
            </a:prstGeom>
            <a:noFill/>
            <a:ln w="9525" cap="flat" cmpd="sng" algn="ctr">
              <a:noFill/>
              <a:prstDash val="solid"/>
              <a:headEnd type="none" w="med" len="med"/>
              <a:tailEnd type="none" w="med" len="med"/>
            </a:ln>
            <a:effectLst/>
          </p:spPr>
          <p:txBody>
            <a:bodyPr lIns="93260" tIns="93260" rIns="93260" bIns="93260" rtlCol="0" anchor="t" anchorCtr="0"/>
            <a:lstStyle/>
            <a:p>
              <a:pPr defTabSz="913534">
                <a:lnSpc>
                  <a:spcPct val="90000"/>
                </a:lnSpc>
              </a:pPr>
              <a:r>
                <a:rPr lang="en-US" sz="1122" b="1" kern="0" dirty="0" err="1">
                  <a:gradFill>
                    <a:gsLst>
                      <a:gs pos="84000">
                        <a:srgbClr val="3F3F3F"/>
                      </a:gs>
                      <a:gs pos="43000">
                        <a:srgbClr val="3F3F3F"/>
                      </a:gs>
                    </a:gsLst>
                    <a:lin ang="10800000" scaled="0"/>
                  </a:gradFill>
                  <a:latin typeface="Segoe UI"/>
                  <a:cs typeface="Segoe UI" pitchFamily="34" charset="0"/>
                </a:rPr>
                <a:t>QnA</a:t>
              </a:r>
              <a:r>
                <a:rPr lang="en-US" sz="1122" b="1" kern="0" dirty="0">
                  <a:gradFill>
                    <a:gsLst>
                      <a:gs pos="84000">
                        <a:srgbClr val="3F3F3F"/>
                      </a:gs>
                      <a:gs pos="43000">
                        <a:srgbClr val="3F3F3F"/>
                      </a:gs>
                    </a:gsLst>
                    <a:lin ang="10800000" scaled="0"/>
                  </a:gradFill>
                  <a:latin typeface="Segoe UI"/>
                  <a:cs typeface="Segoe UI" pitchFamily="34" charset="0"/>
                </a:rPr>
                <a:t> Pair </a:t>
              </a:r>
              <a:br>
                <a:rPr lang="en-US" sz="1122" b="1" kern="0" dirty="0">
                  <a:gradFill>
                    <a:gsLst>
                      <a:gs pos="84000">
                        <a:srgbClr val="3F3F3F"/>
                      </a:gs>
                      <a:gs pos="43000">
                        <a:srgbClr val="3F3F3F"/>
                      </a:gs>
                    </a:gsLst>
                    <a:lin ang="10800000" scaled="0"/>
                  </a:gradFill>
                  <a:latin typeface="Segoe UI"/>
                  <a:cs typeface="Segoe UI" pitchFamily="34" charset="0"/>
                </a:rPr>
              </a:br>
              <a:r>
                <a:rPr lang="en-US" sz="1122" b="1" kern="0" dirty="0">
                  <a:gradFill>
                    <a:gsLst>
                      <a:gs pos="84000">
                        <a:srgbClr val="3F3F3F"/>
                      </a:gs>
                      <a:gs pos="43000">
                        <a:srgbClr val="3F3F3F"/>
                      </a:gs>
                    </a:gsLst>
                    <a:lin ang="10800000" scaled="0"/>
                  </a:gradFill>
                  <a:latin typeface="Segoe UI"/>
                  <a:cs typeface="Segoe UI" pitchFamily="34" charset="0"/>
                </a:rPr>
                <a:t>of this site?</a:t>
              </a:r>
            </a:p>
          </p:txBody>
        </p:sp>
        <p:sp>
          <p:nvSpPr>
            <p:cNvPr id="87" name="Pentagon 86"/>
            <p:cNvSpPr/>
            <p:nvPr/>
          </p:nvSpPr>
          <p:spPr bwMode="auto">
            <a:xfrm rot="5400000">
              <a:off x="8189764" y="5002085"/>
              <a:ext cx="377195" cy="22186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534" fontAlgn="base">
                <a:lnSpc>
                  <a:spcPct val="90000"/>
                </a:lnSpc>
                <a:spcBef>
                  <a:spcPct val="0"/>
                </a:spcBef>
                <a:spcAft>
                  <a:spcPct val="0"/>
                </a:spcAft>
                <a:defRPr/>
              </a:pPr>
              <a:r>
                <a:rPr lang="en-US" sz="1122" b="1" kern="0" dirty="0" err="1">
                  <a:gradFill>
                    <a:gsLst>
                      <a:gs pos="84000">
                        <a:srgbClr val="3F3F3F"/>
                      </a:gs>
                      <a:gs pos="43000">
                        <a:srgbClr val="3F3F3F"/>
                      </a:gs>
                    </a:gsLst>
                    <a:lin ang="10800000" scaled="0"/>
                  </a:gradFill>
                  <a:latin typeface="Segoe UI"/>
                  <a:cs typeface="Segoe UI" pitchFamily="34" charset="0"/>
                </a:rPr>
                <a:t>QnA</a:t>
              </a:r>
              <a:r>
                <a:rPr lang="en-US" sz="1122" b="1" kern="0" dirty="0">
                  <a:gradFill>
                    <a:gsLst>
                      <a:gs pos="84000">
                        <a:srgbClr val="3F3F3F"/>
                      </a:gs>
                      <a:gs pos="43000">
                        <a:srgbClr val="3F3F3F"/>
                      </a:gs>
                    </a:gsLst>
                    <a:lin ang="10800000" scaled="0"/>
                  </a:gradFill>
                  <a:latin typeface="Segoe UI"/>
                  <a:cs typeface="Segoe UI" pitchFamily="34" charset="0"/>
                </a:rPr>
                <a:t> Maker</a:t>
              </a:r>
            </a:p>
          </p:txBody>
        </p:sp>
        <p:sp>
          <p:nvSpPr>
            <p:cNvPr id="89" name="TextBox 7"/>
            <p:cNvSpPr txBox="1"/>
            <p:nvPr/>
          </p:nvSpPr>
          <p:spPr>
            <a:xfrm>
              <a:off x="7363472" y="3178852"/>
              <a:ext cx="1708801" cy="310854"/>
            </a:xfrm>
            <a:prstGeom prst="rect">
              <a:avLst/>
            </a:prstGeom>
            <a:noFill/>
            <a:ln>
              <a:noFill/>
            </a:ln>
          </p:spPr>
          <p:txBody>
            <a:bodyPr wrap="none" lIns="0" tIns="0" rIns="0" bIns="0" rtlCol="0">
              <a:spAutoFit/>
            </a:bodyPr>
            <a:lstStyle/>
            <a:p>
              <a:pPr marL="0" lvl="1" defTabSz="913534">
                <a:lnSpc>
                  <a:spcPct val="90000"/>
                </a:lnSpc>
                <a:defRPr/>
              </a:pPr>
              <a:r>
                <a:rPr lang="en-US" sz="1122" b="1" kern="0" dirty="0">
                  <a:gradFill>
                    <a:gsLst>
                      <a:gs pos="84000">
                        <a:srgbClr val="3F3F3F"/>
                      </a:gs>
                      <a:gs pos="43000">
                        <a:srgbClr val="3F3F3F"/>
                      </a:gs>
                    </a:gsLst>
                    <a:lin ang="10800000" scaled="0"/>
                  </a:gradFill>
                  <a:latin typeface="Segoe UI"/>
                  <a:cs typeface="Segoe UI" pitchFamily="34" charset="0"/>
                </a:rPr>
                <a:t>Automatic extraction </a:t>
              </a:r>
              <a:br>
                <a:rPr lang="en-US" sz="1122" b="1" kern="0" dirty="0">
                  <a:gradFill>
                    <a:gsLst>
                      <a:gs pos="84000">
                        <a:srgbClr val="3F3F3F"/>
                      </a:gs>
                      <a:gs pos="43000">
                        <a:srgbClr val="3F3F3F"/>
                      </a:gs>
                    </a:gsLst>
                    <a:lin ang="10800000" scaled="0"/>
                  </a:gradFill>
                  <a:latin typeface="Segoe UI"/>
                  <a:cs typeface="Segoe UI" pitchFamily="34" charset="0"/>
                </a:rPr>
              </a:br>
              <a:r>
                <a:rPr lang="en-US" sz="1122" b="1" kern="0" dirty="0">
                  <a:gradFill>
                    <a:gsLst>
                      <a:gs pos="84000">
                        <a:srgbClr val="3F3F3F"/>
                      </a:gs>
                      <a:gs pos="43000">
                        <a:srgbClr val="3F3F3F"/>
                      </a:gs>
                    </a:gsLst>
                    <a:lin ang="10800000" scaled="0"/>
                  </a:gradFill>
                  <a:latin typeface="Segoe UI"/>
                  <a:cs typeface="Segoe UI" pitchFamily="34" charset="0"/>
                </a:rPr>
                <a:t>of questions and answers</a:t>
              </a:r>
            </a:p>
          </p:txBody>
        </p:sp>
      </p:grpSp>
      <p:grpSp>
        <p:nvGrpSpPr>
          <p:cNvPr id="23" name="Group 22">
            <a:extLst>
              <a:ext uri="{FF2B5EF4-FFF2-40B4-BE49-F238E27FC236}">
                <a16:creationId xmlns:a16="http://schemas.microsoft.com/office/drawing/2014/main" id="{BB9DC430-4802-4692-84A8-766FCDCD6B45}"/>
              </a:ext>
            </a:extLst>
          </p:cNvPr>
          <p:cNvGrpSpPr/>
          <p:nvPr/>
        </p:nvGrpSpPr>
        <p:grpSpPr>
          <a:xfrm>
            <a:off x="7414636" y="1298393"/>
            <a:ext cx="2262796" cy="528365"/>
            <a:chOff x="7269046" y="1273050"/>
            <a:chExt cx="2218629" cy="518052"/>
          </a:xfrm>
          <a:solidFill>
            <a:schemeClr val="accent3"/>
          </a:solidFill>
        </p:grpSpPr>
        <p:sp>
          <p:nvSpPr>
            <p:cNvPr id="77" name="Freeform 117"/>
            <p:cNvSpPr/>
            <p:nvPr/>
          </p:nvSpPr>
          <p:spPr bwMode="auto">
            <a:xfrm>
              <a:off x="7269046" y="1295762"/>
              <a:ext cx="2218629" cy="43269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a:solidFill>
                    <a:srgbClr val="FFFFFF"/>
                  </a:solidFill>
                  <a:latin typeface="Segoe UI Semibold" panose="020B0702040204020203" pitchFamily="34" charset="0"/>
                  <a:cs typeface="Segoe UI Semibold" panose="020B0702040204020203" pitchFamily="34" charset="0"/>
                </a:rPr>
                <a:t>Knowledge</a:t>
              </a:r>
            </a:p>
          </p:txBody>
        </p:sp>
        <p:pic>
          <p:nvPicPr>
            <p:cNvPr id="141" name="Picture 140">
              <a:extLst>
                <a:ext uri="{FF2B5EF4-FFF2-40B4-BE49-F238E27FC236}">
                  <a16:creationId xmlns:a16="http://schemas.microsoft.com/office/drawing/2014/main" id="{22E2DE7C-C155-4B91-B98D-0B1DC52E6DAA}"/>
                </a:ext>
              </a:extLst>
            </p:cNvPr>
            <p:cNvPicPr>
              <a:picLocks noChangeAspect="1"/>
            </p:cNvPicPr>
            <p:nvPr/>
          </p:nvPicPr>
          <p:blipFill>
            <a:blip r:embed="rId11">
              <a:biLevel thresh="25000"/>
              <a:extLst>
                <a:ext uri="{28A0092B-C50C-407E-A947-70E740481C1C}">
                  <a14:useLocalDpi xmlns:a14="http://schemas.microsoft.com/office/drawing/2010/main" val="0"/>
                </a:ext>
              </a:extLst>
            </a:blip>
            <a:stretch>
              <a:fillRect/>
            </a:stretch>
          </p:blipFill>
          <p:spPr>
            <a:xfrm>
              <a:off x="8966730" y="1273050"/>
              <a:ext cx="520945" cy="518052"/>
            </a:xfrm>
            <a:prstGeom prst="rect">
              <a:avLst/>
            </a:prstGeom>
            <a:noFill/>
          </p:spPr>
        </p:pic>
      </p:grpSp>
      <p:grpSp>
        <p:nvGrpSpPr>
          <p:cNvPr id="14" name="Group 13">
            <a:extLst>
              <a:ext uri="{FF2B5EF4-FFF2-40B4-BE49-F238E27FC236}">
                <a16:creationId xmlns:a16="http://schemas.microsoft.com/office/drawing/2014/main" id="{21F5793B-D1F0-4CC0-9EA1-9AB6E4700FA7}"/>
              </a:ext>
            </a:extLst>
          </p:cNvPr>
          <p:cNvGrpSpPr/>
          <p:nvPr/>
        </p:nvGrpSpPr>
        <p:grpSpPr>
          <a:xfrm>
            <a:off x="9720107" y="1321556"/>
            <a:ext cx="2262796" cy="5105953"/>
            <a:chOff x="9529517" y="1295761"/>
            <a:chExt cx="2218629" cy="5006291"/>
          </a:xfrm>
        </p:grpSpPr>
        <p:sp>
          <p:nvSpPr>
            <p:cNvPr id="60" name="Rectangle 59"/>
            <p:cNvSpPr/>
            <p:nvPr/>
          </p:nvSpPr>
          <p:spPr bwMode="auto">
            <a:xfrm>
              <a:off x="9529517" y="1295761"/>
              <a:ext cx="2218629" cy="500629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64" name="Oval Callout 6"/>
            <p:cNvSpPr/>
            <p:nvPr/>
          </p:nvSpPr>
          <p:spPr bwMode="auto">
            <a:xfrm>
              <a:off x="10335284" y="1915078"/>
              <a:ext cx="1297915" cy="761180"/>
            </a:xfrm>
            <a:prstGeom prst="rect">
              <a:avLst/>
            </a:prstGeom>
            <a:noFill/>
            <a:ln w="9525" cap="flat" cmpd="sng" algn="ctr">
              <a:noFill/>
              <a:prstDash val="solid"/>
              <a:headEnd type="none" w="med" len="med"/>
              <a:tailEnd type="none" w="med" len="med"/>
            </a:ln>
            <a:effectLst/>
          </p:spPr>
          <p:txBody>
            <a:bodyPr lIns="93260" tIns="93260" rIns="93260" bIns="93260" rtlCol="0" anchor="t" anchorCtr="0"/>
            <a:lstStyle/>
            <a:p>
              <a:pPr defTabSz="913534">
                <a:lnSpc>
                  <a:spcPct val="90000"/>
                </a:lnSpc>
              </a:pPr>
              <a:r>
                <a:rPr lang="en-US" sz="1122" b="1" kern="0" dirty="0">
                  <a:gradFill>
                    <a:gsLst>
                      <a:gs pos="84000">
                        <a:srgbClr val="3F3F3F"/>
                      </a:gs>
                      <a:gs pos="43000">
                        <a:srgbClr val="3F3F3F"/>
                      </a:gs>
                    </a:gsLst>
                    <a:lin ang="10800000" scaled="0"/>
                  </a:gradFill>
                  <a:latin typeface="Segoe UI"/>
                  <a:cs typeface="Segoe UI" pitchFamily="34" charset="0"/>
                </a:rPr>
                <a:t>Search for ‘fraud prevention’ </a:t>
              </a:r>
            </a:p>
          </p:txBody>
        </p:sp>
        <p:sp>
          <p:nvSpPr>
            <p:cNvPr id="65" name="Pentagon 64"/>
            <p:cNvSpPr/>
            <p:nvPr/>
          </p:nvSpPr>
          <p:spPr bwMode="auto">
            <a:xfrm rot="5400000">
              <a:off x="10450234" y="5002085"/>
              <a:ext cx="377195" cy="22186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534" fontAlgn="base">
                <a:lnSpc>
                  <a:spcPct val="90000"/>
                </a:lnSpc>
                <a:spcBef>
                  <a:spcPct val="0"/>
                </a:spcBef>
                <a:spcAft>
                  <a:spcPct val="0"/>
                </a:spcAft>
                <a:defRPr/>
              </a:pPr>
              <a:r>
                <a:rPr lang="en-US" sz="1122" b="1" kern="0" dirty="0">
                  <a:gradFill>
                    <a:gsLst>
                      <a:gs pos="84000">
                        <a:srgbClr val="3F3F3F"/>
                      </a:gs>
                      <a:gs pos="43000">
                        <a:srgbClr val="3F3F3F"/>
                      </a:gs>
                    </a:gsLst>
                    <a:lin ang="10800000" scaled="0"/>
                  </a:gradFill>
                  <a:latin typeface="Segoe UI"/>
                  <a:cs typeface="Segoe UI" pitchFamily="34" charset="0"/>
                </a:rPr>
                <a:t>Bing News Search</a:t>
              </a:r>
            </a:p>
          </p:txBody>
        </p:sp>
        <p:sp>
          <p:nvSpPr>
            <p:cNvPr id="107" name="TextBox 7"/>
            <p:cNvSpPr txBox="1"/>
            <p:nvPr/>
          </p:nvSpPr>
          <p:spPr>
            <a:xfrm>
              <a:off x="9663679" y="3165269"/>
              <a:ext cx="1497205" cy="155427"/>
            </a:xfrm>
            <a:prstGeom prst="rect">
              <a:avLst/>
            </a:prstGeom>
            <a:noFill/>
            <a:ln>
              <a:noFill/>
            </a:ln>
          </p:spPr>
          <p:txBody>
            <a:bodyPr wrap="none" lIns="0" tIns="0" rIns="0" bIns="0" rtlCol="0">
              <a:spAutoFit/>
            </a:bodyPr>
            <a:lstStyle/>
            <a:p>
              <a:pPr marL="0" lvl="1" defTabSz="913534">
                <a:lnSpc>
                  <a:spcPct val="90000"/>
                </a:lnSpc>
                <a:defRPr/>
              </a:pPr>
              <a:r>
                <a:rPr lang="en-US" sz="1122" b="1" kern="0" dirty="0">
                  <a:gradFill>
                    <a:gsLst>
                      <a:gs pos="84000">
                        <a:srgbClr val="3F3F3F"/>
                      </a:gs>
                      <a:gs pos="43000">
                        <a:srgbClr val="3F3F3F"/>
                      </a:gs>
                    </a:gsLst>
                    <a:lin ang="10800000" scaled="0"/>
                  </a:gradFill>
                  <a:latin typeface="Segoe UI"/>
                  <a:cs typeface="Segoe UI" pitchFamily="34" charset="0"/>
                </a:rPr>
                <a:t>Intelligent web search</a:t>
              </a:r>
            </a:p>
          </p:txBody>
        </p:sp>
        <p:sp>
          <p:nvSpPr>
            <p:cNvPr id="117" name="Rectangle 116"/>
            <p:cNvSpPr/>
            <p:nvPr/>
          </p:nvSpPr>
          <p:spPr bwMode="auto">
            <a:xfrm>
              <a:off x="9999370" y="3458042"/>
              <a:ext cx="1697727" cy="556824"/>
            </a:xfrm>
            <a:prstGeom prst="rect">
              <a:avLst/>
            </a:prstGeom>
            <a:solidFill>
              <a:srgbClr val="FFFFFF"/>
            </a:solidFill>
            <a:ln w="6350">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dirty="0">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Information Communications  Media Market News</a:t>
              </a:r>
            </a:p>
            <a:p>
              <a:pPr defTabSz="1243254">
                <a:lnSpc>
                  <a:spcPct val="90000"/>
                </a:lnSpc>
                <a:spcAft>
                  <a:spcPts val="272"/>
                </a:spcAft>
                <a:defRPr/>
              </a:pPr>
              <a:r>
                <a:rPr lang="en-US" sz="612" dirty="0">
                  <a:gradFill>
                    <a:gsLst>
                      <a:gs pos="28455">
                        <a:srgbClr val="3F3F3F"/>
                      </a:gs>
                      <a:gs pos="69000">
                        <a:srgbClr val="3F3F3F"/>
                      </a:gs>
                    </a:gsLst>
                    <a:lin ang="10800000" scaled="0"/>
                  </a:gradFill>
                  <a:latin typeface="Segoe UI"/>
                  <a:cs typeface="Segoe UI Semibold" panose="020B0702040204020203" pitchFamily="34" charset="0"/>
                </a:rPr>
                <a:t>It also investigates the top three expected </a:t>
              </a:r>
              <a:r>
                <a:rPr lang="en-US" sz="612" b="1" dirty="0">
                  <a:gradFill>
                    <a:gsLst>
                      <a:gs pos="28455">
                        <a:srgbClr val="3F3F3F"/>
                      </a:gs>
                      <a:gs pos="69000">
                        <a:srgbClr val="3F3F3F"/>
                      </a:gs>
                    </a:gsLst>
                    <a:lin ang="10800000" scaled="0"/>
                  </a:gradFill>
                  <a:latin typeface="Segoe UI"/>
                  <a:cs typeface="Segoe UI Semibold" panose="020B0702040204020203" pitchFamily="34" charset="0"/>
                </a:rPr>
                <a:t>Fraud</a:t>
              </a:r>
              <a:r>
                <a:rPr lang="en-US" sz="612" dirty="0">
                  <a:gradFill>
                    <a:gsLst>
                      <a:gs pos="28455">
                        <a:srgbClr val="3F3F3F"/>
                      </a:gs>
                      <a:gs pos="69000">
                        <a:srgbClr val="3F3F3F"/>
                      </a:gs>
                    </a:gsLst>
                    <a:lin ang="10800000" scaled="0"/>
                  </a:gradFill>
                  <a:latin typeface="Segoe UI"/>
                  <a:cs typeface="Segoe UI Semibold" panose="020B0702040204020203" pitchFamily="34" charset="0"/>
                </a:rPr>
                <a:t> Detection and </a:t>
              </a:r>
              <a:r>
                <a:rPr lang="en-US" sz="612" b="1" dirty="0">
                  <a:gradFill>
                    <a:gsLst>
                      <a:gs pos="28455">
                        <a:srgbClr val="3F3F3F"/>
                      </a:gs>
                      <a:gs pos="69000">
                        <a:srgbClr val="3F3F3F"/>
                      </a:gs>
                    </a:gsLst>
                    <a:lin ang="10800000" scaled="0"/>
                  </a:gradFill>
                  <a:latin typeface="Segoe UI"/>
                  <a:cs typeface="Segoe UI Semibold" panose="020B0702040204020203" pitchFamily="34" charset="0"/>
                </a:rPr>
                <a:t>Prevention</a:t>
              </a:r>
              <a:r>
                <a:rPr lang="en-US" sz="612" dirty="0">
                  <a:gradFill>
                    <a:gsLst>
                      <a:gs pos="28455">
                        <a:srgbClr val="3F3F3F"/>
                      </a:gs>
                      <a:gs pos="69000">
                        <a:srgbClr val="3F3F3F"/>
                      </a:gs>
                    </a:gsLst>
                    <a:lin ang="10800000" scaled="0"/>
                  </a:gradFill>
                  <a:latin typeface="Segoe UI"/>
                  <a:cs typeface="Segoe UI Semibold" panose="020B0702040204020203" pitchFamily="34" charset="0"/>
                </a:rPr>
                <a:t> programs, in terms of demand in key markets…</a:t>
              </a:r>
            </a:p>
          </p:txBody>
        </p:sp>
        <p:pic>
          <p:nvPicPr>
            <p:cNvPr id="119" name="Picture 118"/>
            <p:cNvPicPr>
              <a:picLocks noChangeAspect="1"/>
            </p:cNvPicPr>
            <p:nvPr/>
          </p:nvPicPr>
          <p:blipFill rotWithShape="1">
            <a:blip r:embed="rId12"/>
            <a:srcRect l="845" t="1241" r="88392" b="81775"/>
            <a:stretch/>
          </p:blipFill>
          <p:spPr>
            <a:xfrm>
              <a:off x="9580984" y="3458042"/>
              <a:ext cx="422013" cy="557882"/>
            </a:xfrm>
            <a:prstGeom prst="rect">
              <a:avLst/>
            </a:prstGeom>
            <a:ln w="6350">
              <a:solidFill>
                <a:schemeClr val="bg2">
                  <a:lumMod val="85000"/>
                </a:schemeClr>
              </a:solidFill>
            </a:ln>
          </p:spPr>
        </p:pic>
        <p:sp>
          <p:nvSpPr>
            <p:cNvPr id="120" name="Rectangle 119"/>
            <p:cNvSpPr/>
            <p:nvPr/>
          </p:nvSpPr>
          <p:spPr bwMode="auto">
            <a:xfrm>
              <a:off x="9999370" y="4130613"/>
              <a:ext cx="1697727" cy="567927"/>
            </a:xfrm>
            <a:prstGeom prst="rect">
              <a:avLst/>
            </a:prstGeom>
            <a:solidFill>
              <a:srgbClr val="FFFFFF"/>
            </a:solidFill>
            <a:ln w="6350">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dirty="0">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The Big Question: In-House or Outsourced Fraud Protection?</a:t>
              </a:r>
            </a:p>
            <a:p>
              <a:pPr defTabSz="1243254">
                <a:lnSpc>
                  <a:spcPct val="90000"/>
                </a:lnSpc>
                <a:spcAft>
                  <a:spcPts val="272"/>
                </a:spcAft>
                <a:defRPr/>
              </a:pPr>
              <a:r>
                <a:rPr lang="en-US" sz="612" dirty="0">
                  <a:gradFill>
                    <a:gsLst>
                      <a:gs pos="28455">
                        <a:srgbClr val="3F3F3F"/>
                      </a:gs>
                      <a:gs pos="69000">
                        <a:srgbClr val="3F3F3F"/>
                      </a:gs>
                    </a:gsLst>
                    <a:lin ang="10800000" scaled="0"/>
                  </a:gradFill>
                  <a:latin typeface="Segoe UI"/>
                  <a:cs typeface="Segoe UI Semibold" panose="020B0702040204020203" pitchFamily="34" charset="0"/>
                </a:rPr>
                <a:t>First, let’s point out that there is not one absolute answer—there are “pros” and “cons” </a:t>
              </a:r>
              <a:br>
                <a:rPr lang="en-US" sz="612" dirty="0">
                  <a:gradFill>
                    <a:gsLst>
                      <a:gs pos="28455">
                        <a:srgbClr val="3F3F3F"/>
                      </a:gs>
                      <a:gs pos="69000">
                        <a:srgbClr val="3F3F3F"/>
                      </a:gs>
                    </a:gsLst>
                    <a:lin ang="10800000" scaled="0"/>
                  </a:gradFill>
                  <a:latin typeface="Segoe UI"/>
                  <a:cs typeface="Segoe UI Semibold" panose="020B0702040204020203" pitchFamily="34" charset="0"/>
                </a:rPr>
              </a:br>
              <a:r>
                <a:rPr lang="en-US" sz="612" dirty="0">
                  <a:gradFill>
                    <a:gsLst>
                      <a:gs pos="28455">
                        <a:srgbClr val="3F3F3F"/>
                      </a:gs>
                      <a:gs pos="69000">
                        <a:srgbClr val="3F3F3F"/>
                      </a:gs>
                    </a:gsLst>
                    <a:lin ang="10800000" scaled="0"/>
                  </a:gradFill>
                  <a:latin typeface="Segoe UI"/>
                  <a:cs typeface="Segoe UI Semibold" panose="020B0702040204020203" pitchFamily="34" charset="0"/>
                </a:rPr>
                <a:t>to each. Those who favor in-house…</a:t>
              </a:r>
            </a:p>
          </p:txBody>
        </p:sp>
        <p:pic>
          <p:nvPicPr>
            <p:cNvPr id="121" name="Picture 120"/>
            <p:cNvPicPr>
              <a:picLocks noChangeAspect="1"/>
            </p:cNvPicPr>
            <p:nvPr/>
          </p:nvPicPr>
          <p:blipFill rotWithShape="1">
            <a:blip r:embed="rId12"/>
            <a:srcRect l="844" t="22054" r="89166" b="61662"/>
            <a:stretch/>
          </p:blipFill>
          <p:spPr>
            <a:xfrm>
              <a:off x="9580984" y="4130614"/>
              <a:ext cx="417433" cy="569960"/>
            </a:xfrm>
            <a:prstGeom prst="rect">
              <a:avLst/>
            </a:prstGeom>
            <a:ln w="6350">
              <a:solidFill>
                <a:schemeClr val="bg2">
                  <a:lumMod val="85000"/>
                </a:schemeClr>
              </a:solidFill>
            </a:ln>
          </p:spPr>
        </p:pic>
        <p:sp>
          <p:nvSpPr>
            <p:cNvPr id="122" name="Rectangle 121"/>
            <p:cNvSpPr/>
            <p:nvPr/>
          </p:nvSpPr>
          <p:spPr bwMode="auto">
            <a:xfrm>
              <a:off x="9998417" y="4803186"/>
              <a:ext cx="1698680" cy="569960"/>
            </a:xfrm>
            <a:prstGeom prst="rect">
              <a:avLst/>
            </a:prstGeom>
            <a:solidFill>
              <a:srgbClr val="FFFFFF"/>
            </a:solidFill>
            <a:ln w="6350">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dirty="0">
                  <a:gradFill>
                    <a:gsLst>
                      <a:gs pos="4000">
                        <a:srgbClr val="0078D7"/>
                      </a:gs>
                      <a:gs pos="15000">
                        <a:srgbClr val="0078D7"/>
                      </a:gs>
                    </a:gsLst>
                    <a:lin ang="5400000" scaled="1"/>
                  </a:gradFill>
                  <a:latin typeface="Segoe UI Semibold" panose="020B0702040204020203" pitchFamily="34" charset="0"/>
                  <a:ea typeface="Segoe UI" pitchFamily="34" charset="0"/>
                  <a:cs typeface="Segoe UI Semibold" panose="020B0702040204020203" pitchFamily="34" charset="0"/>
                </a:rPr>
                <a:t>How to Protect Your Business from Online Fraud this Holiday Season</a:t>
              </a:r>
            </a:p>
            <a:p>
              <a:pPr defTabSz="1243254">
                <a:lnSpc>
                  <a:spcPct val="90000"/>
                </a:lnSpc>
                <a:spcAft>
                  <a:spcPts val="272"/>
                </a:spcAft>
                <a:defRPr/>
              </a:pPr>
              <a:r>
                <a:rPr lang="en-US" sz="612" dirty="0">
                  <a:gradFill>
                    <a:gsLst>
                      <a:gs pos="28455">
                        <a:srgbClr val="3F3F3F"/>
                      </a:gs>
                      <a:gs pos="69000">
                        <a:srgbClr val="3F3F3F"/>
                      </a:gs>
                    </a:gsLst>
                    <a:lin ang="10800000" scaled="0"/>
                  </a:gradFill>
                  <a:latin typeface="Segoe UI"/>
                  <a:cs typeface="Segoe UI Semibold" panose="020B0702040204020203" pitchFamily="34" charset="0"/>
                </a:rPr>
                <a:t>Michael heads fraud prevention tool. Online </a:t>
              </a:r>
              <a:br>
                <a:rPr lang="en-US" sz="612" dirty="0">
                  <a:gradFill>
                    <a:gsLst>
                      <a:gs pos="28455">
                        <a:srgbClr val="3F3F3F"/>
                      </a:gs>
                      <a:gs pos="69000">
                        <a:srgbClr val="3F3F3F"/>
                      </a:gs>
                    </a:gsLst>
                    <a:lin ang="10800000" scaled="0"/>
                  </a:gradFill>
                  <a:latin typeface="Segoe UI"/>
                  <a:cs typeface="Segoe UI Semibold" panose="020B0702040204020203" pitchFamily="34" charset="0"/>
                </a:rPr>
              </a:br>
              <a:r>
                <a:rPr lang="en-US" sz="612" dirty="0">
                  <a:gradFill>
                    <a:gsLst>
                      <a:gs pos="28455">
                        <a:srgbClr val="3F3F3F"/>
                      </a:gs>
                      <a:gs pos="69000">
                        <a:srgbClr val="3F3F3F"/>
                      </a:gs>
                    </a:gsLst>
                    <a:lin ang="10800000" scaled="0"/>
                  </a:gradFill>
                  <a:latin typeface="Segoe UI"/>
                  <a:cs typeface="Segoe UI Semibold" panose="020B0702040204020203" pitchFamily="34" charset="0"/>
                </a:rPr>
                <a:t>and mobile shopping are expected to continue growing apace…</a:t>
              </a:r>
            </a:p>
          </p:txBody>
        </p:sp>
        <p:pic>
          <p:nvPicPr>
            <p:cNvPr id="123" name="Picture 122"/>
            <p:cNvPicPr>
              <a:picLocks noChangeAspect="1"/>
            </p:cNvPicPr>
            <p:nvPr/>
          </p:nvPicPr>
          <p:blipFill rotWithShape="1">
            <a:blip r:embed="rId12"/>
            <a:srcRect l="4065" t="62663" r="85945" b="21053"/>
            <a:stretch/>
          </p:blipFill>
          <p:spPr>
            <a:xfrm>
              <a:off x="9580984" y="4803186"/>
              <a:ext cx="417433" cy="569960"/>
            </a:xfrm>
            <a:prstGeom prst="rect">
              <a:avLst/>
            </a:prstGeom>
            <a:ln w="6350">
              <a:solidFill>
                <a:schemeClr val="bg2">
                  <a:lumMod val="85000"/>
                </a:schemeClr>
              </a:solidFill>
            </a:ln>
          </p:spPr>
        </p:pic>
      </p:grpSp>
      <p:grpSp>
        <p:nvGrpSpPr>
          <p:cNvPr id="24" name="Group 23">
            <a:extLst>
              <a:ext uri="{FF2B5EF4-FFF2-40B4-BE49-F238E27FC236}">
                <a16:creationId xmlns:a16="http://schemas.microsoft.com/office/drawing/2014/main" id="{C23E73CA-2CBC-462F-85F7-9E07A0AA800A}"/>
              </a:ext>
            </a:extLst>
          </p:cNvPr>
          <p:cNvGrpSpPr/>
          <p:nvPr/>
        </p:nvGrpSpPr>
        <p:grpSpPr>
          <a:xfrm>
            <a:off x="9720107" y="1211264"/>
            <a:ext cx="2345884" cy="662465"/>
            <a:chOff x="9529517" y="1187622"/>
            <a:chExt cx="2300095" cy="649534"/>
          </a:xfrm>
          <a:solidFill>
            <a:schemeClr val="accent3"/>
          </a:solidFill>
        </p:grpSpPr>
        <p:sp>
          <p:nvSpPr>
            <p:cNvPr id="83" name="Freeform 97"/>
            <p:cNvSpPr/>
            <p:nvPr/>
          </p:nvSpPr>
          <p:spPr bwMode="auto">
            <a:xfrm>
              <a:off x="9529517" y="1295762"/>
              <a:ext cx="2218629" cy="43269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a:solidFill>
                    <a:srgbClr val="FFFFFF"/>
                  </a:solidFill>
                  <a:latin typeface="Segoe UI Semibold" panose="020B0702040204020203" pitchFamily="34" charset="0"/>
                  <a:cs typeface="Segoe UI Semibold" panose="020B0702040204020203" pitchFamily="34" charset="0"/>
                </a:rPr>
                <a:t>Search</a:t>
              </a:r>
            </a:p>
          </p:txBody>
        </p:sp>
        <p:pic>
          <p:nvPicPr>
            <p:cNvPr id="142" name="Picture 141">
              <a:extLst>
                <a:ext uri="{FF2B5EF4-FFF2-40B4-BE49-F238E27FC236}">
                  <a16:creationId xmlns:a16="http://schemas.microsoft.com/office/drawing/2014/main" id="{A3BBDE4D-9328-4813-9964-AFDBEE7992D3}"/>
                </a:ext>
              </a:extLst>
            </p:cNvPr>
            <p:cNvPicPr>
              <a:picLocks noChangeAspect="1"/>
            </p:cNvPicPr>
            <p:nvPr/>
          </p:nvPicPr>
          <p:blipFill>
            <a:blip r:embed="rId13">
              <a:biLevel thresh="25000"/>
              <a:extLst>
                <a:ext uri="{28A0092B-C50C-407E-A947-70E740481C1C}">
                  <a14:useLocalDpi xmlns:a14="http://schemas.microsoft.com/office/drawing/2010/main" val="0"/>
                </a:ext>
              </a:extLst>
            </a:blip>
            <a:stretch>
              <a:fillRect/>
            </a:stretch>
          </p:blipFill>
          <p:spPr>
            <a:xfrm>
              <a:off x="11180078" y="1187622"/>
              <a:ext cx="649534" cy="649534"/>
            </a:xfrm>
            <a:prstGeom prst="rect">
              <a:avLst/>
            </a:prstGeom>
            <a:noFill/>
          </p:spPr>
        </p:pic>
      </p:grpSp>
      <p:sp>
        <p:nvSpPr>
          <p:cNvPr id="101" name="speech_2">
            <a:extLst>
              <a:ext uri="{FF2B5EF4-FFF2-40B4-BE49-F238E27FC236}">
                <a16:creationId xmlns:a16="http://schemas.microsoft.com/office/drawing/2014/main" id="{70D6585B-3D52-4BED-8DF7-B8F5DE69A752}"/>
              </a:ext>
            </a:extLst>
          </p:cNvPr>
          <p:cNvSpPr>
            <a:spLocks noChangeAspect="1" noEditPoints="1"/>
          </p:cNvSpPr>
          <p:nvPr/>
        </p:nvSpPr>
        <p:spPr bwMode="auto">
          <a:xfrm>
            <a:off x="646753" y="2077765"/>
            <a:ext cx="373041" cy="331400"/>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gradFill>
                <a:gsLst>
                  <a:gs pos="0">
                    <a:srgbClr val="505050"/>
                  </a:gs>
                  <a:gs pos="100000">
                    <a:srgbClr val="505050"/>
                  </a:gs>
                </a:gsLst>
              </a:gradFill>
              <a:latin typeface="Segoe UI"/>
            </a:endParaRPr>
          </a:p>
        </p:txBody>
      </p:sp>
      <p:sp>
        <p:nvSpPr>
          <p:cNvPr id="124" name="speech_2">
            <a:extLst>
              <a:ext uri="{FF2B5EF4-FFF2-40B4-BE49-F238E27FC236}">
                <a16:creationId xmlns:a16="http://schemas.microsoft.com/office/drawing/2014/main" id="{76FDF5A3-A12A-4FFC-A80E-F5214C66A98E}"/>
              </a:ext>
            </a:extLst>
          </p:cNvPr>
          <p:cNvSpPr>
            <a:spLocks noChangeAspect="1" noEditPoints="1"/>
          </p:cNvSpPr>
          <p:nvPr/>
        </p:nvSpPr>
        <p:spPr bwMode="auto">
          <a:xfrm>
            <a:off x="5291729" y="2072908"/>
            <a:ext cx="373041" cy="331400"/>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gradFill>
                <a:gsLst>
                  <a:gs pos="0">
                    <a:srgbClr val="505050"/>
                  </a:gs>
                  <a:gs pos="100000">
                    <a:srgbClr val="505050"/>
                  </a:gs>
                </a:gsLst>
              </a:gradFill>
              <a:latin typeface="Segoe UI"/>
            </a:endParaRPr>
          </a:p>
        </p:txBody>
      </p:sp>
      <p:sp>
        <p:nvSpPr>
          <p:cNvPr id="127" name="speech_2">
            <a:extLst>
              <a:ext uri="{FF2B5EF4-FFF2-40B4-BE49-F238E27FC236}">
                <a16:creationId xmlns:a16="http://schemas.microsoft.com/office/drawing/2014/main" id="{77A4BCF8-3147-4FEE-8785-0D7F10F2B695}"/>
              </a:ext>
            </a:extLst>
          </p:cNvPr>
          <p:cNvSpPr>
            <a:spLocks noChangeAspect="1" noEditPoints="1"/>
          </p:cNvSpPr>
          <p:nvPr/>
        </p:nvSpPr>
        <p:spPr bwMode="auto">
          <a:xfrm>
            <a:off x="7586692" y="2077765"/>
            <a:ext cx="373041" cy="331400"/>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gradFill>
                <a:gsLst>
                  <a:gs pos="0">
                    <a:srgbClr val="505050"/>
                  </a:gs>
                  <a:gs pos="100000">
                    <a:srgbClr val="505050"/>
                  </a:gs>
                </a:gsLst>
              </a:gradFill>
              <a:latin typeface="Segoe UI"/>
            </a:endParaRPr>
          </a:p>
        </p:txBody>
      </p:sp>
      <p:sp>
        <p:nvSpPr>
          <p:cNvPr id="130" name="speech_2">
            <a:extLst>
              <a:ext uri="{FF2B5EF4-FFF2-40B4-BE49-F238E27FC236}">
                <a16:creationId xmlns:a16="http://schemas.microsoft.com/office/drawing/2014/main" id="{E0392146-F6D4-4EAE-A4C2-32E296161402}"/>
              </a:ext>
            </a:extLst>
          </p:cNvPr>
          <p:cNvSpPr>
            <a:spLocks noChangeAspect="1" noEditPoints="1"/>
          </p:cNvSpPr>
          <p:nvPr/>
        </p:nvSpPr>
        <p:spPr bwMode="auto">
          <a:xfrm>
            <a:off x="9897846" y="2077765"/>
            <a:ext cx="373041" cy="331400"/>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gradFill>
                <a:gsLst>
                  <a:gs pos="0">
                    <a:srgbClr val="505050"/>
                  </a:gs>
                  <a:gs pos="100000">
                    <a:srgbClr val="505050"/>
                  </a:gs>
                </a:gsLst>
              </a:gradFill>
              <a:latin typeface="Segoe UI"/>
            </a:endParaRPr>
          </a:p>
        </p:txBody>
      </p:sp>
      <p:grpSp>
        <p:nvGrpSpPr>
          <p:cNvPr id="25" name="Group 24">
            <a:extLst>
              <a:ext uri="{FF2B5EF4-FFF2-40B4-BE49-F238E27FC236}">
                <a16:creationId xmlns:a16="http://schemas.microsoft.com/office/drawing/2014/main" id="{08196353-E5AF-4679-9F0A-B541719F9F51}"/>
              </a:ext>
            </a:extLst>
          </p:cNvPr>
          <p:cNvGrpSpPr/>
          <p:nvPr/>
        </p:nvGrpSpPr>
        <p:grpSpPr>
          <a:xfrm>
            <a:off x="2944955" y="2064812"/>
            <a:ext cx="951489" cy="2135890"/>
            <a:chOff x="2886608" y="2024510"/>
            <a:chExt cx="932917" cy="2094200"/>
          </a:xfrm>
        </p:grpSpPr>
        <p:sp>
          <p:nvSpPr>
            <p:cNvPr id="111" name="speech_2">
              <a:extLst>
                <a:ext uri="{FF2B5EF4-FFF2-40B4-BE49-F238E27FC236}">
                  <a16:creationId xmlns:a16="http://schemas.microsoft.com/office/drawing/2014/main" id="{938B8581-647F-4794-98A4-EA73D5FDA24A}"/>
                </a:ext>
              </a:extLst>
            </p:cNvPr>
            <p:cNvSpPr>
              <a:spLocks noChangeAspect="1" noEditPoints="1"/>
            </p:cNvSpPr>
            <p:nvPr/>
          </p:nvSpPr>
          <p:spPr bwMode="auto">
            <a:xfrm>
              <a:off x="2886608" y="2024510"/>
              <a:ext cx="365760" cy="324931"/>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gradFill>
                  <a:gsLst>
                    <a:gs pos="0">
                      <a:srgbClr val="505050"/>
                    </a:gs>
                    <a:gs pos="100000">
                      <a:srgbClr val="505050"/>
                    </a:gs>
                  </a:gsLst>
                </a:gradFill>
                <a:latin typeface="Segoe UI"/>
              </a:endParaRPr>
            </a:p>
          </p:txBody>
        </p:sp>
        <p:sp>
          <p:nvSpPr>
            <p:cNvPr id="135" name="speech_2">
              <a:extLst>
                <a:ext uri="{FF2B5EF4-FFF2-40B4-BE49-F238E27FC236}">
                  <a16:creationId xmlns:a16="http://schemas.microsoft.com/office/drawing/2014/main" id="{D3698E87-DCC2-45A8-9FD0-867702C3E5E8}"/>
                </a:ext>
              </a:extLst>
            </p:cNvPr>
            <p:cNvSpPr>
              <a:spLocks noChangeAspect="1" noEditPoints="1"/>
            </p:cNvSpPr>
            <p:nvPr/>
          </p:nvSpPr>
          <p:spPr bwMode="auto">
            <a:xfrm>
              <a:off x="2886608" y="3679479"/>
              <a:ext cx="365760" cy="324931"/>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gradFill>
                  <a:gsLst>
                    <a:gs pos="0">
                      <a:srgbClr val="505050"/>
                    </a:gs>
                    <a:gs pos="100000">
                      <a:srgbClr val="505050"/>
                    </a:gs>
                  </a:gsLst>
                </a:gradFill>
                <a:latin typeface="Segoe UI"/>
              </a:endParaRPr>
            </a:p>
          </p:txBody>
        </p:sp>
        <p:sp>
          <p:nvSpPr>
            <p:cNvPr id="143" name="speech_2">
              <a:extLst>
                <a:ext uri="{FF2B5EF4-FFF2-40B4-BE49-F238E27FC236}">
                  <a16:creationId xmlns:a16="http://schemas.microsoft.com/office/drawing/2014/main" id="{1169166E-C8E3-4469-B5B3-E89F861884B0}"/>
                </a:ext>
              </a:extLst>
            </p:cNvPr>
            <p:cNvSpPr>
              <a:spLocks noChangeAspect="1" noEditPoints="1"/>
            </p:cNvSpPr>
            <p:nvPr/>
          </p:nvSpPr>
          <p:spPr bwMode="auto">
            <a:xfrm>
              <a:off x="3029483" y="3793779"/>
              <a:ext cx="365760" cy="324931"/>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solidFill>
              <a:srgbClr val="F9F9F9"/>
            </a:solidFill>
            <a:ln w="19050" cap="sq">
              <a:solidFill>
                <a:schemeClr val="accent3"/>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endParaRPr lang="en-US" sz="1836" dirty="0">
                <a:gradFill>
                  <a:gsLst>
                    <a:gs pos="0">
                      <a:srgbClr val="505050"/>
                    </a:gs>
                    <a:gs pos="100000">
                      <a:srgbClr val="505050"/>
                    </a:gs>
                  </a:gsLst>
                </a:gradFill>
                <a:latin typeface="Segoe UI"/>
              </a:endParaRPr>
            </a:p>
          </p:txBody>
        </p:sp>
        <p:sp>
          <p:nvSpPr>
            <p:cNvPr id="144" name="arrow_15">
              <a:extLst>
                <a:ext uri="{FF2B5EF4-FFF2-40B4-BE49-F238E27FC236}">
                  <a16:creationId xmlns:a16="http://schemas.microsoft.com/office/drawing/2014/main" id="{415DFA54-1986-471D-9B2C-0BA603CF9569}"/>
                </a:ext>
              </a:extLst>
            </p:cNvPr>
            <p:cNvSpPr>
              <a:spLocks noChangeAspect="1" noEditPoints="1"/>
            </p:cNvSpPr>
            <p:nvPr/>
          </p:nvSpPr>
          <p:spPr bwMode="auto">
            <a:xfrm>
              <a:off x="3548999" y="3790783"/>
              <a:ext cx="270526" cy="269296"/>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endParaRPr lang="en-US" sz="918" dirty="0">
                <a:gradFill>
                  <a:gsLst>
                    <a:gs pos="0">
                      <a:srgbClr val="505050"/>
                    </a:gs>
                    <a:gs pos="100000">
                      <a:srgbClr val="505050"/>
                    </a:gs>
                  </a:gsLst>
                  <a:lin ang="5400000" scaled="1"/>
                </a:gradFill>
                <a:latin typeface="Segoe UI"/>
              </a:endParaRPr>
            </a:p>
          </p:txBody>
        </p:sp>
      </p:grpSp>
      <p:pic>
        <p:nvPicPr>
          <p:cNvPr id="2" name="Picture 1">
            <a:extLst>
              <a:ext uri="{FF2B5EF4-FFF2-40B4-BE49-F238E27FC236}">
                <a16:creationId xmlns:a16="http://schemas.microsoft.com/office/drawing/2014/main" id="{3B1E3BA0-90C0-4D61-BC1B-84F513C05990}"/>
              </a:ext>
            </a:extLst>
          </p:cNvPr>
          <p:cNvPicPr>
            <a:picLocks noChangeAspect="1"/>
          </p:cNvPicPr>
          <p:nvPr/>
        </p:nvPicPr>
        <p:blipFill rotWithShape="1">
          <a:blip r:embed="rId14"/>
          <a:srcRect t="1642" b="1269"/>
          <a:stretch/>
        </p:blipFill>
        <p:spPr>
          <a:xfrm>
            <a:off x="7559968" y="3749656"/>
            <a:ext cx="1913267" cy="1865394"/>
          </a:xfrm>
          <a:prstGeom prst="rect">
            <a:avLst/>
          </a:prstGeom>
        </p:spPr>
      </p:pic>
    </p:spTree>
    <p:extLst>
      <p:ext uri="{BB962C8B-B14F-4D97-AF65-F5344CB8AC3E}">
        <p14:creationId xmlns:p14="http://schemas.microsoft.com/office/powerpoint/2010/main" val="393447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42" presetClass="path" presetSubtype="0" decel="100000" fill="hold" nodeType="withEffect">
                                  <p:stCondLst>
                                    <p:cond delay="0"/>
                                  </p:stCondLst>
                                  <p:childTnLst>
                                    <p:animMotion origin="layout" path="M 4.79167E-6 -0.02986 L -1.45833E-6 -3.33333E-6 " pathEditMode="relative" rAng="0" ptsTypes="AA">
                                      <p:cBhvr>
                                        <p:cTn id="9" dur="500" fill="hold"/>
                                        <p:tgtEl>
                                          <p:spTgt spid="15"/>
                                        </p:tgtEl>
                                        <p:attrNameLst>
                                          <p:attrName>ppt_x</p:attrName>
                                          <p:attrName>ppt_y</p:attrName>
                                        </p:attrNameLst>
                                      </p:cBhvr>
                                      <p:rCtr x="-117" y="1667"/>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64" presetClass="path" presetSubtype="0" decel="100000" fill="hold" nodeType="withEffect">
                                  <p:stCondLst>
                                    <p:cond delay="0"/>
                                  </p:stCondLst>
                                  <p:childTnLst>
                                    <p:animMotion origin="layout" path="M -3.75E-6 0.0419 L -3.75E-6 -2.96296E-6 " pathEditMode="relative" rAng="0" ptsTypes="AA">
                                      <p:cBhvr>
                                        <p:cTn id="14" dur="500" fill="hold"/>
                                        <p:tgtEl>
                                          <p:spTgt spid="8"/>
                                        </p:tgtEl>
                                        <p:attrNameLst>
                                          <p:attrName>ppt_x</p:attrName>
                                          <p:attrName>ppt_y</p:attrName>
                                        </p:attrNameLst>
                                      </p:cBhvr>
                                      <p:rCtr x="0" y="-2106"/>
                                    </p:animMotion>
                                  </p:childTnLst>
                                </p:cTn>
                              </p:par>
                              <p:par>
                                <p:cTn id="15" presetID="10" presetClass="entr" presetSubtype="0" fill="hold" nodeType="with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fade">
                                      <p:cBhvr>
                                        <p:cTn id="17" dur="500"/>
                                        <p:tgtEl>
                                          <p:spTgt spid="75"/>
                                        </p:tgtEl>
                                      </p:cBhvr>
                                    </p:animEffect>
                                  </p:childTnLst>
                                </p:cTn>
                              </p:par>
                              <p:par>
                                <p:cTn id="18" presetID="64" presetClass="path" presetSubtype="0" decel="100000" fill="hold" nodeType="withEffect">
                                  <p:stCondLst>
                                    <p:cond delay="0"/>
                                  </p:stCondLst>
                                  <p:childTnLst>
                                    <p:animMotion origin="layout" path="M -2.5E-6 0.0419 L -2.5E-6 -2.96296E-6 " pathEditMode="relative" rAng="0" ptsTypes="AA">
                                      <p:cBhvr>
                                        <p:cTn id="19" dur="500" fill="hold"/>
                                        <p:tgtEl>
                                          <p:spTgt spid="75"/>
                                        </p:tgtEl>
                                        <p:attrNameLst>
                                          <p:attrName>ppt_x</p:attrName>
                                          <p:attrName>ppt_y</p:attrName>
                                        </p:attrNameLst>
                                      </p:cBhvr>
                                      <p:rCtr x="0" y="-2106"/>
                                    </p:animMotion>
                                  </p:childTnLst>
                                </p:cTn>
                              </p:par>
                              <p:par>
                                <p:cTn id="20" presetID="10" presetClass="entr" presetSubtype="0" fill="hold" nodeType="withEffect">
                                  <p:stCondLst>
                                    <p:cond delay="15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64" presetClass="path" presetSubtype="0" decel="100000" fill="hold" nodeType="withEffect">
                                  <p:stCondLst>
                                    <p:cond delay="150"/>
                                  </p:stCondLst>
                                  <p:childTnLst>
                                    <p:animMotion origin="layout" path="M -3.75E-6 0.0419 L -3.75E-6 -2.96296E-6 " pathEditMode="relative" rAng="0" ptsTypes="AA">
                                      <p:cBhvr>
                                        <p:cTn id="24" dur="500" fill="hold"/>
                                        <p:tgtEl>
                                          <p:spTgt spid="10"/>
                                        </p:tgtEl>
                                        <p:attrNameLst>
                                          <p:attrName>ppt_x</p:attrName>
                                          <p:attrName>ppt_y</p:attrName>
                                        </p:attrNameLst>
                                      </p:cBhvr>
                                      <p:rCtr x="0" y="-2106"/>
                                    </p:animMotion>
                                  </p:childTnLst>
                                </p:cTn>
                              </p:par>
                              <p:par>
                                <p:cTn id="25" presetID="10" presetClass="entr" presetSubtype="0" fill="hold" nodeType="withEffect">
                                  <p:stCondLst>
                                    <p:cond delay="15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42" presetClass="path" presetSubtype="0" decel="100000" fill="hold" nodeType="withEffect">
                                  <p:stCondLst>
                                    <p:cond delay="150"/>
                                  </p:stCondLst>
                                  <p:childTnLst>
                                    <p:animMotion origin="layout" path="M 4.79167E-6 -0.02986 L -1.45833E-6 -3.33333E-6 " pathEditMode="relative" rAng="0" ptsTypes="AA">
                                      <p:cBhvr>
                                        <p:cTn id="29" dur="500" fill="hold"/>
                                        <p:tgtEl>
                                          <p:spTgt spid="16"/>
                                        </p:tgtEl>
                                        <p:attrNameLst>
                                          <p:attrName>ppt_x</p:attrName>
                                          <p:attrName>ppt_y</p:attrName>
                                        </p:attrNameLst>
                                      </p:cBhvr>
                                      <p:rCtr x="-117" y="1667"/>
                                    </p:animMotion>
                                  </p:childTnLst>
                                </p:cTn>
                              </p:par>
                              <p:par>
                                <p:cTn id="30" presetID="10" presetClass="entr" presetSubtype="0" fill="hold" nodeType="withEffect">
                                  <p:stCondLst>
                                    <p:cond delay="3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64" presetClass="path" presetSubtype="0" decel="100000" fill="hold" nodeType="withEffect">
                                  <p:stCondLst>
                                    <p:cond delay="300"/>
                                  </p:stCondLst>
                                  <p:childTnLst>
                                    <p:animMotion origin="layout" path="M -2.5E-6 0.04189 L -2.5E-6 4.81481E-6 " pathEditMode="relative" rAng="0" ptsTypes="AA">
                                      <p:cBhvr>
                                        <p:cTn id="34" dur="500" fill="hold"/>
                                        <p:tgtEl>
                                          <p:spTgt spid="11"/>
                                        </p:tgtEl>
                                        <p:attrNameLst>
                                          <p:attrName>ppt_x</p:attrName>
                                          <p:attrName>ppt_y</p:attrName>
                                        </p:attrNameLst>
                                      </p:cBhvr>
                                      <p:rCtr x="0" y="-2106"/>
                                    </p:animMotion>
                                  </p:childTnLst>
                                </p:cTn>
                              </p:par>
                              <p:par>
                                <p:cTn id="35" presetID="10" presetClass="entr" presetSubtype="0" fill="hold" nodeType="withEffect">
                                  <p:stCondLst>
                                    <p:cond delay="30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42" presetClass="path" presetSubtype="0" decel="100000" fill="hold" nodeType="withEffect">
                                  <p:stCondLst>
                                    <p:cond delay="300"/>
                                  </p:stCondLst>
                                  <p:childTnLst>
                                    <p:animMotion origin="layout" path="M 4.79167E-6 -0.02986 L -1.45833E-6 -3.33333E-6 " pathEditMode="relative" rAng="0" ptsTypes="AA">
                                      <p:cBhvr>
                                        <p:cTn id="39" dur="500" fill="hold"/>
                                        <p:tgtEl>
                                          <p:spTgt spid="18"/>
                                        </p:tgtEl>
                                        <p:attrNameLst>
                                          <p:attrName>ppt_x</p:attrName>
                                          <p:attrName>ppt_y</p:attrName>
                                        </p:attrNameLst>
                                      </p:cBhvr>
                                      <p:rCtr x="-117" y="1667"/>
                                    </p:animMotion>
                                  </p:childTnLst>
                                </p:cTn>
                              </p:par>
                              <p:par>
                                <p:cTn id="40" presetID="10" presetClass="entr" presetSubtype="0" fill="hold" nodeType="withEffect">
                                  <p:stCondLst>
                                    <p:cond delay="45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64" presetClass="path" presetSubtype="0" decel="100000" fill="hold" nodeType="withEffect">
                                  <p:stCondLst>
                                    <p:cond delay="450"/>
                                  </p:stCondLst>
                                  <p:childTnLst>
                                    <p:animMotion origin="layout" path="M -3.75E-6 0.0419 L -3.75E-6 -2.96296E-6 " pathEditMode="relative" rAng="0" ptsTypes="AA">
                                      <p:cBhvr>
                                        <p:cTn id="44" dur="500" fill="hold"/>
                                        <p:tgtEl>
                                          <p:spTgt spid="12"/>
                                        </p:tgtEl>
                                        <p:attrNameLst>
                                          <p:attrName>ppt_x</p:attrName>
                                          <p:attrName>ppt_y</p:attrName>
                                        </p:attrNameLst>
                                      </p:cBhvr>
                                      <p:rCtr x="0" y="-2106"/>
                                    </p:animMotion>
                                  </p:childTnLst>
                                </p:cTn>
                              </p:par>
                              <p:par>
                                <p:cTn id="45" presetID="10" presetClass="entr" presetSubtype="0" fill="hold" nodeType="withEffect">
                                  <p:stCondLst>
                                    <p:cond delay="450"/>
                                  </p:stCondLst>
                                  <p:childTnLst>
                                    <p:set>
                                      <p:cBhvr>
                                        <p:cTn id="46" dur="1" fill="hold">
                                          <p:stCondLst>
                                            <p:cond delay="0"/>
                                          </p:stCondLst>
                                        </p:cTn>
                                        <p:tgtEl>
                                          <p:spTgt spid="2"/>
                                        </p:tgtEl>
                                        <p:attrNameLst>
                                          <p:attrName>style.visibility</p:attrName>
                                        </p:attrNameLst>
                                      </p:cBhvr>
                                      <p:to>
                                        <p:strVal val="visible"/>
                                      </p:to>
                                    </p:set>
                                    <p:animEffect transition="in" filter="fade">
                                      <p:cBhvr>
                                        <p:cTn id="47" dur="500"/>
                                        <p:tgtEl>
                                          <p:spTgt spid="2"/>
                                        </p:tgtEl>
                                      </p:cBhvr>
                                    </p:animEffect>
                                  </p:childTnLst>
                                </p:cTn>
                              </p:par>
                              <p:par>
                                <p:cTn id="48" presetID="64" presetClass="path" presetSubtype="0" decel="100000" fill="hold" nodeType="withEffect">
                                  <p:stCondLst>
                                    <p:cond delay="450"/>
                                  </p:stCondLst>
                                  <p:childTnLst>
                                    <p:animMotion origin="layout" path="M -3.75E-6 0.0419 L -3.75E-6 -2.96296E-6 " pathEditMode="relative" rAng="0" ptsTypes="AA">
                                      <p:cBhvr>
                                        <p:cTn id="49" dur="500" fill="hold"/>
                                        <p:tgtEl>
                                          <p:spTgt spid="2"/>
                                        </p:tgtEl>
                                        <p:attrNameLst>
                                          <p:attrName>ppt_x</p:attrName>
                                          <p:attrName>ppt_y</p:attrName>
                                        </p:attrNameLst>
                                      </p:cBhvr>
                                      <p:rCtr x="0" y="-2106"/>
                                    </p:animMotion>
                                  </p:childTnLst>
                                </p:cTn>
                              </p:par>
                              <p:par>
                                <p:cTn id="50" presetID="10" presetClass="entr" presetSubtype="0" fill="hold" nodeType="withEffect">
                                  <p:stCondLst>
                                    <p:cond delay="45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42" presetClass="path" presetSubtype="0" decel="100000" fill="hold" nodeType="withEffect">
                                  <p:stCondLst>
                                    <p:cond delay="450"/>
                                  </p:stCondLst>
                                  <p:childTnLst>
                                    <p:animMotion origin="layout" path="M 4.79167E-6 -0.02986 L -1.45833E-6 -3.33333E-6 " pathEditMode="relative" rAng="0" ptsTypes="AA">
                                      <p:cBhvr>
                                        <p:cTn id="54" dur="500" fill="hold"/>
                                        <p:tgtEl>
                                          <p:spTgt spid="23"/>
                                        </p:tgtEl>
                                        <p:attrNameLst>
                                          <p:attrName>ppt_x</p:attrName>
                                          <p:attrName>ppt_y</p:attrName>
                                        </p:attrNameLst>
                                      </p:cBhvr>
                                      <p:rCtr x="-117" y="1667"/>
                                    </p:animMotion>
                                  </p:childTnLst>
                                </p:cTn>
                              </p:par>
                              <p:par>
                                <p:cTn id="55" presetID="10" presetClass="entr" presetSubtype="0" fill="hold" nodeType="withEffect">
                                  <p:stCondLst>
                                    <p:cond delay="60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par>
                                <p:cTn id="58" presetID="64" presetClass="path" presetSubtype="0" decel="100000" fill="hold" nodeType="withEffect">
                                  <p:stCondLst>
                                    <p:cond delay="600"/>
                                  </p:stCondLst>
                                  <p:childTnLst>
                                    <p:animMotion origin="layout" path="M 3.95833E-6 0.04189 L 3.95833E-6 4.81481E-6 " pathEditMode="relative" rAng="0" ptsTypes="AA">
                                      <p:cBhvr>
                                        <p:cTn id="59" dur="500" fill="hold"/>
                                        <p:tgtEl>
                                          <p:spTgt spid="14"/>
                                        </p:tgtEl>
                                        <p:attrNameLst>
                                          <p:attrName>ppt_x</p:attrName>
                                          <p:attrName>ppt_y</p:attrName>
                                        </p:attrNameLst>
                                      </p:cBhvr>
                                      <p:rCtr x="0" y="-2106"/>
                                    </p:animMotion>
                                  </p:childTnLst>
                                </p:cTn>
                              </p:par>
                              <p:par>
                                <p:cTn id="60" presetID="10" presetClass="entr" presetSubtype="0" fill="hold" nodeType="withEffect">
                                  <p:stCondLst>
                                    <p:cond delay="60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par>
                                <p:cTn id="63" presetID="42" presetClass="path" presetSubtype="0" decel="100000" fill="hold" nodeType="withEffect">
                                  <p:stCondLst>
                                    <p:cond delay="600"/>
                                  </p:stCondLst>
                                  <p:childTnLst>
                                    <p:animMotion origin="layout" path="M 4.79167E-6 -0.02986 L -1.45833E-6 -3.33333E-6 " pathEditMode="relative" rAng="0" ptsTypes="AA">
                                      <p:cBhvr>
                                        <p:cTn id="64" dur="500" fill="hold"/>
                                        <p:tgtEl>
                                          <p:spTgt spid="24"/>
                                        </p:tgtEl>
                                        <p:attrNameLst>
                                          <p:attrName>ppt_x</p:attrName>
                                          <p:attrName>ppt_y</p:attrName>
                                        </p:attrNameLst>
                                      </p:cBhvr>
                                      <p:rCtr x="-117" y="1667"/>
                                    </p:animMotion>
                                  </p:childTnLst>
                                </p:cTn>
                              </p:par>
                              <p:par>
                                <p:cTn id="65" presetID="10" presetClass="entr" presetSubtype="0" fill="hold" grpId="0" nodeType="withEffect">
                                  <p:stCondLst>
                                    <p:cond delay="0"/>
                                  </p:stCondLst>
                                  <p:childTnLst>
                                    <p:set>
                                      <p:cBhvr>
                                        <p:cTn id="66" dur="1" fill="hold">
                                          <p:stCondLst>
                                            <p:cond delay="0"/>
                                          </p:stCondLst>
                                        </p:cTn>
                                        <p:tgtEl>
                                          <p:spTgt spid="101"/>
                                        </p:tgtEl>
                                        <p:attrNameLst>
                                          <p:attrName>style.visibility</p:attrName>
                                        </p:attrNameLst>
                                      </p:cBhvr>
                                      <p:to>
                                        <p:strVal val="visible"/>
                                      </p:to>
                                    </p:set>
                                    <p:animEffect transition="in" filter="fade">
                                      <p:cBhvr>
                                        <p:cTn id="67" dur="500"/>
                                        <p:tgtEl>
                                          <p:spTgt spid="101"/>
                                        </p:tgtEl>
                                      </p:cBhvr>
                                    </p:animEffect>
                                  </p:childTnLst>
                                </p:cTn>
                              </p:par>
                              <p:par>
                                <p:cTn id="68" presetID="64" presetClass="path" presetSubtype="0" decel="100000" fill="hold" grpId="1" nodeType="withEffect">
                                  <p:stCondLst>
                                    <p:cond delay="0"/>
                                  </p:stCondLst>
                                  <p:childTnLst>
                                    <p:animMotion origin="layout" path="M -3.75E-6 0.0419 L -3.75E-6 -2.96296E-6 " pathEditMode="relative" rAng="0" ptsTypes="AA">
                                      <p:cBhvr>
                                        <p:cTn id="69" dur="500" fill="hold"/>
                                        <p:tgtEl>
                                          <p:spTgt spid="101"/>
                                        </p:tgtEl>
                                        <p:attrNameLst>
                                          <p:attrName>ppt_x</p:attrName>
                                          <p:attrName>ppt_y</p:attrName>
                                        </p:attrNameLst>
                                      </p:cBhvr>
                                      <p:rCtr x="0" y="-2106"/>
                                    </p:animMotion>
                                  </p:childTnLst>
                                </p:cTn>
                              </p:par>
                              <p:par>
                                <p:cTn id="70" presetID="10" presetClass="entr" presetSubtype="0" fill="hold" nodeType="withEffect">
                                  <p:stCondLst>
                                    <p:cond delay="15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500"/>
                                        <p:tgtEl>
                                          <p:spTgt spid="25"/>
                                        </p:tgtEl>
                                      </p:cBhvr>
                                    </p:animEffect>
                                  </p:childTnLst>
                                </p:cTn>
                              </p:par>
                              <p:par>
                                <p:cTn id="73" presetID="64" presetClass="path" presetSubtype="0" decel="100000" fill="hold" nodeType="withEffect">
                                  <p:stCondLst>
                                    <p:cond delay="150"/>
                                  </p:stCondLst>
                                  <p:childTnLst>
                                    <p:animMotion origin="layout" path="M -3.75E-6 0.0419 L -3.75E-6 -2.96296E-6 " pathEditMode="relative" rAng="0" ptsTypes="AA">
                                      <p:cBhvr>
                                        <p:cTn id="74" dur="500" fill="hold"/>
                                        <p:tgtEl>
                                          <p:spTgt spid="25"/>
                                        </p:tgtEl>
                                        <p:attrNameLst>
                                          <p:attrName>ppt_x</p:attrName>
                                          <p:attrName>ppt_y</p:attrName>
                                        </p:attrNameLst>
                                      </p:cBhvr>
                                      <p:rCtr x="0" y="-2106"/>
                                    </p:animMotion>
                                  </p:childTnLst>
                                </p:cTn>
                              </p:par>
                              <p:par>
                                <p:cTn id="75" presetID="10" presetClass="entr" presetSubtype="0" fill="hold" grpId="0" nodeType="withEffect">
                                  <p:stCondLst>
                                    <p:cond delay="300"/>
                                  </p:stCondLst>
                                  <p:childTnLst>
                                    <p:set>
                                      <p:cBhvr>
                                        <p:cTn id="76" dur="1" fill="hold">
                                          <p:stCondLst>
                                            <p:cond delay="0"/>
                                          </p:stCondLst>
                                        </p:cTn>
                                        <p:tgtEl>
                                          <p:spTgt spid="124"/>
                                        </p:tgtEl>
                                        <p:attrNameLst>
                                          <p:attrName>style.visibility</p:attrName>
                                        </p:attrNameLst>
                                      </p:cBhvr>
                                      <p:to>
                                        <p:strVal val="visible"/>
                                      </p:to>
                                    </p:set>
                                    <p:animEffect transition="in" filter="fade">
                                      <p:cBhvr>
                                        <p:cTn id="77" dur="500"/>
                                        <p:tgtEl>
                                          <p:spTgt spid="124"/>
                                        </p:tgtEl>
                                      </p:cBhvr>
                                    </p:animEffect>
                                  </p:childTnLst>
                                </p:cTn>
                              </p:par>
                              <p:par>
                                <p:cTn id="78" presetID="64" presetClass="path" presetSubtype="0" decel="100000" fill="hold" grpId="1" nodeType="withEffect">
                                  <p:stCondLst>
                                    <p:cond delay="300"/>
                                  </p:stCondLst>
                                  <p:childTnLst>
                                    <p:animMotion origin="layout" path="M -2.91667E-6 0.04189 L -2.91667E-6 4.81481E-6 " pathEditMode="relative" rAng="0" ptsTypes="AA">
                                      <p:cBhvr>
                                        <p:cTn id="79" dur="500" fill="hold"/>
                                        <p:tgtEl>
                                          <p:spTgt spid="124"/>
                                        </p:tgtEl>
                                        <p:attrNameLst>
                                          <p:attrName>ppt_x</p:attrName>
                                          <p:attrName>ppt_y</p:attrName>
                                        </p:attrNameLst>
                                      </p:cBhvr>
                                      <p:rCtr x="0" y="-2106"/>
                                    </p:animMotion>
                                  </p:childTnLst>
                                </p:cTn>
                              </p:par>
                              <p:par>
                                <p:cTn id="80" presetID="10" presetClass="entr" presetSubtype="0" fill="hold" grpId="0" nodeType="withEffect">
                                  <p:stCondLst>
                                    <p:cond delay="450"/>
                                  </p:stCondLst>
                                  <p:childTnLst>
                                    <p:set>
                                      <p:cBhvr>
                                        <p:cTn id="81" dur="1" fill="hold">
                                          <p:stCondLst>
                                            <p:cond delay="0"/>
                                          </p:stCondLst>
                                        </p:cTn>
                                        <p:tgtEl>
                                          <p:spTgt spid="127"/>
                                        </p:tgtEl>
                                        <p:attrNameLst>
                                          <p:attrName>style.visibility</p:attrName>
                                        </p:attrNameLst>
                                      </p:cBhvr>
                                      <p:to>
                                        <p:strVal val="visible"/>
                                      </p:to>
                                    </p:set>
                                    <p:animEffect transition="in" filter="fade">
                                      <p:cBhvr>
                                        <p:cTn id="82" dur="500"/>
                                        <p:tgtEl>
                                          <p:spTgt spid="127"/>
                                        </p:tgtEl>
                                      </p:cBhvr>
                                    </p:animEffect>
                                  </p:childTnLst>
                                </p:cTn>
                              </p:par>
                              <p:par>
                                <p:cTn id="83" presetID="64" presetClass="path" presetSubtype="0" decel="100000" fill="hold" grpId="1" nodeType="withEffect">
                                  <p:stCondLst>
                                    <p:cond delay="450"/>
                                  </p:stCondLst>
                                  <p:childTnLst>
                                    <p:animMotion origin="layout" path="M -3.75E-6 0.0419 L -3.75E-6 -2.96296E-6 " pathEditMode="relative" rAng="0" ptsTypes="AA">
                                      <p:cBhvr>
                                        <p:cTn id="84" dur="500" fill="hold"/>
                                        <p:tgtEl>
                                          <p:spTgt spid="127"/>
                                        </p:tgtEl>
                                        <p:attrNameLst>
                                          <p:attrName>ppt_x</p:attrName>
                                          <p:attrName>ppt_y</p:attrName>
                                        </p:attrNameLst>
                                      </p:cBhvr>
                                      <p:rCtr x="0" y="-2106"/>
                                    </p:animMotion>
                                  </p:childTnLst>
                                </p:cTn>
                              </p:par>
                              <p:par>
                                <p:cTn id="85" presetID="10" presetClass="entr" presetSubtype="0" fill="hold" grpId="0" nodeType="withEffect">
                                  <p:stCondLst>
                                    <p:cond delay="600"/>
                                  </p:stCondLst>
                                  <p:childTnLst>
                                    <p:set>
                                      <p:cBhvr>
                                        <p:cTn id="86" dur="1" fill="hold">
                                          <p:stCondLst>
                                            <p:cond delay="0"/>
                                          </p:stCondLst>
                                        </p:cTn>
                                        <p:tgtEl>
                                          <p:spTgt spid="130"/>
                                        </p:tgtEl>
                                        <p:attrNameLst>
                                          <p:attrName>style.visibility</p:attrName>
                                        </p:attrNameLst>
                                      </p:cBhvr>
                                      <p:to>
                                        <p:strVal val="visible"/>
                                      </p:to>
                                    </p:set>
                                    <p:animEffect transition="in" filter="fade">
                                      <p:cBhvr>
                                        <p:cTn id="87" dur="500"/>
                                        <p:tgtEl>
                                          <p:spTgt spid="130"/>
                                        </p:tgtEl>
                                      </p:cBhvr>
                                    </p:animEffect>
                                  </p:childTnLst>
                                </p:cTn>
                              </p:par>
                              <p:par>
                                <p:cTn id="88" presetID="64" presetClass="path" presetSubtype="0" decel="100000" fill="hold" grpId="1" nodeType="withEffect">
                                  <p:stCondLst>
                                    <p:cond delay="600"/>
                                  </p:stCondLst>
                                  <p:childTnLst>
                                    <p:animMotion origin="layout" path="M -3.75E-6 0.0419 L -3.75E-6 -2.96296E-6 " pathEditMode="relative" rAng="0" ptsTypes="AA">
                                      <p:cBhvr>
                                        <p:cTn id="89" dur="500" fill="hold"/>
                                        <p:tgtEl>
                                          <p:spTgt spid="130"/>
                                        </p:tgtEl>
                                        <p:attrNameLst>
                                          <p:attrName>ppt_x</p:attrName>
                                          <p:attrName>ppt_y</p:attrName>
                                        </p:attrNameLst>
                                      </p:cBhvr>
                                      <p:rCtr x="0" y="-21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P spid="124" grpId="0" animBg="1"/>
      <p:bldP spid="124" grpId="1" animBg="1"/>
      <p:bldP spid="127" grpId="0" animBg="1"/>
      <p:bldP spid="127" grpId="1" animBg="1"/>
      <p:bldP spid="130" grpId="0" animBg="1"/>
      <p:bldP spid="130"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3AEBD4-09DF-4BD3-8086-143CCE5DC895}"/>
              </a:ext>
            </a:extLst>
          </p:cNvPr>
          <p:cNvSpPr/>
          <p:nvPr/>
        </p:nvSpPr>
        <p:spPr bwMode="auto">
          <a:xfrm>
            <a:off x="-1" y="1490398"/>
            <a:ext cx="12436475" cy="830997"/>
          </a:xfrm>
          <a:prstGeom prst="rect">
            <a:avLst/>
          </a:prstGeom>
        </p:spPr>
        <p:txBody>
          <a:bodyPr vert="horz" wrap="square" lIns="0" tIns="0" rIns="0" bIns="0" rtlCol="0" anchor="t">
            <a:spAutoFit/>
          </a:bodyPr>
          <a:lstStyle/>
          <a:p>
            <a:pPr algn="ctr" defTabSz="951304">
              <a:spcBef>
                <a:spcPct val="0"/>
              </a:spcBef>
            </a:pPr>
            <a:r>
              <a:rPr lang="en-US" sz="5400" spc="-51" dirty="0">
                <a:ln w="3175">
                  <a:noFill/>
                </a:ln>
                <a:solidFill>
                  <a:schemeClr val="tx1"/>
                </a:solidFill>
                <a:cs typeface="Segoe UI" pitchFamily="34" charset="0"/>
              </a:rPr>
              <a:t>Resource: Bot Bootcamp</a:t>
            </a:r>
          </a:p>
        </p:txBody>
      </p:sp>
      <p:sp>
        <p:nvSpPr>
          <p:cNvPr id="3" name="Rectangle 2">
            <a:extLst>
              <a:ext uri="{FF2B5EF4-FFF2-40B4-BE49-F238E27FC236}">
                <a16:creationId xmlns:a16="http://schemas.microsoft.com/office/drawing/2014/main" id="{73994780-34E0-4BA4-9A1C-8DC49EBF33F4}"/>
              </a:ext>
            </a:extLst>
          </p:cNvPr>
          <p:cNvSpPr/>
          <p:nvPr/>
        </p:nvSpPr>
        <p:spPr bwMode="auto">
          <a:xfrm>
            <a:off x="-1" y="4673130"/>
            <a:ext cx="9167496" cy="615553"/>
          </a:xfrm>
          <a:prstGeom prst="rect">
            <a:avLst/>
          </a:prstGeom>
        </p:spPr>
        <p:txBody>
          <a:bodyPr vert="horz" wrap="square" lIns="0" tIns="0" rIns="0" bIns="0" rtlCol="0" anchor="t">
            <a:spAutoFit/>
          </a:bodyPr>
          <a:lstStyle/>
          <a:p>
            <a:pPr algn="r" defTabSz="951304">
              <a:spcBef>
                <a:spcPct val="0"/>
              </a:spcBef>
            </a:pPr>
            <a:r>
              <a:rPr lang="en-US" sz="4000" dirty="0">
                <a:solidFill>
                  <a:schemeClr val="accent3"/>
                </a:solidFill>
              </a:rPr>
              <a:t>https://</a:t>
            </a:r>
            <a:r>
              <a:rPr lang="en-US" sz="4000" dirty="0" err="1">
                <a:solidFill>
                  <a:schemeClr val="accent3"/>
                </a:solidFill>
              </a:rPr>
              <a:t>tinyurl.com</a:t>
            </a:r>
            <a:r>
              <a:rPr lang="en-US" sz="4000" dirty="0">
                <a:solidFill>
                  <a:schemeClr val="accent3"/>
                </a:solidFill>
              </a:rPr>
              <a:t>/</a:t>
            </a:r>
            <a:r>
              <a:rPr lang="en-US" sz="4000" dirty="0" err="1">
                <a:solidFill>
                  <a:schemeClr val="accent3"/>
                </a:solidFill>
              </a:rPr>
              <a:t>LearnAI-BotBootcamp</a:t>
            </a:r>
            <a:endParaRPr lang="en-US" sz="4000" dirty="0">
              <a:solidFill>
                <a:schemeClr val="accent3"/>
              </a:solidFill>
            </a:endParaRPr>
          </a:p>
        </p:txBody>
      </p:sp>
    </p:spTree>
    <p:extLst>
      <p:ext uri="{BB962C8B-B14F-4D97-AF65-F5344CB8AC3E}">
        <p14:creationId xmlns:p14="http://schemas.microsoft.com/office/powerpoint/2010/main" val="2492544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p:cNvCxnSpPr/>
          <p:nvPr/>
        </p:nvCxnSpPr>
        <p:spPr>
          <a:xfrm>
            <a:off x="883" y="2523723"/>
            <a:ext cx="12434711" cy="0"/>
          </a:xfrm>
          <a:prstGeom prst="line">
            <a:avLst/>
          </a:prstGeom>
          <a:noFill/>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Oval 40"/>
          <p:cNvSpPr/>
          <p:nvPr/>
        </p:nvSpPr>
        <p:spPr bwMode="auto">
          <a:xfrm>
            <a:off x="6146436" y="2460233"/>
            <a:ext cx="126982" cy="126982"/>
          </a:xfrm>
          <a:prstGeom prst="ellipse">
            <a:avLst/>
          </a:prstGeom>
          <a:solidFill>
            <a:srgbClr val="FFFFFF"/>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43" name="Group 42"/>
          <p:cNvGrpSpPr/>
          <p:nvPr/>
        </p:nvGrpSpPr>
        <p:grpSpPr>
          <a:xfrm>
            <a:off x="5974895" y="1580224"/>
            <a:ext cx="470061" cy="438721"/>
            <a:chOff x="2028485" y="5305924"/>
            <a:chExt cx="546628" cy="510184"/>
          </a:xfrm>
          <a:solidFill>
            <a:schemeClr val="accent3"/>
          </a:solidFill>
        </p:grpSpPr>
        <p:sp>
          <p:nvSpPr>
            <p:cNvPr id="47" name="Rectangle 37"/>
            <p:cNvSpPr>
              <a:spLocks noChangeArrowheads="1"/>
            </p:cNvSpPr>
            <p:nvPr/>
          </p:nvSpPr>
          <p:spPr bwMode="auto">
            <a:xfrm>
              <a:off x="2219269" y="5305924"/>
              <a:ext cx="162917" cy="160772"/>
            </a:xfrm>
            <a:prstGeom prst="rect">
              <a:avLst/>
            </a:prstGeom>
            <a:grpFill/>
            <a:ln w="19050">
              <a:solidFill>
                <a:schemeClr val="bg1"/>
              </a:solidFill>
              <a:miter lim="800000"/>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50" name="Rectangle 38"/>
            <p:cNvSpPr>
              <a:spLocks noChangeArrowheads="1"/>
            </p:cNvSpPr>
            <p:nvPr/>
          </p:nvSpPr>
          <p:spPr bwMode="auto">
            <a:xfrm>
              <a:off x="2028485" y="5657479"/>
              <a:ext cx="160773" cy="158629"/>
            </a:xfrm>
            <a:prstGeom prst="rect">
              <a:avLst/>
            </a:prstGeom>
            <a:grpFill/>
            <a:ln w="19050">
              <a:solidFill>
                <a:schemeClr val="bg1"/>
              </a:solidFill>
              <a:miter lim="800000"/>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51" name="Rectangle 39"/>
            <p:cNvSpPr>
              <a:spLocks noChangeArrowheads="1"/>
            </p:cNvSpPr>
            <p:nvPr/>
          </p:nvSpPr>
          <p:spPr bwMode="auto">
            <a:xfrm>
              <a:off x="2412196" y="5657479"/>
              <a:ext cx="162917" cy="158629"/>
            </a:xfrm>
            <a:prstGeom prst="rect">
              <a:avLst/>
            </a:prstGeom>
            <a:grpFill/>
            <a:ln w="19050">
              <a:solidFill>
                <a:schemeClr val="bg1"/>
              </a:solidFill>
              <a:miter lim="800000"/>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52" name="Line 40"/>
            <p:cNvSpPr>
              <a:spLocks noChangeShapeType="1"/>
            </p:cNvSpPr>
            <p:nvPr/>
          </p:nvSpPr>
          <p:spPr bwMode="auto">
            <a:xfrm flipH="1" flipV="1">
              <a:off x="2345744" y="5470984"/>
              <a:ext cx="102895" cy="182209"/>
            </a:xfrm>
            <a:prstGeom prst="line">
              <a:avLst/>
            </a:prstGeom>
            <a:grpFill/>
            <a:ln w="19050">
              <a:solidFill>
                <a:schemeClr val="bg1"/>
              </a:solidFill>
              <a:miter lim="800000"/>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54" name="Line 41"/>
            <p:cNvSpPr>
              <a:spLocks noChangeShapeType="1"/>
            </p:cNvSpPr>
            <p:nvPr/>
          </p:nvSpPr>
          <p:spPr bwMode="auto">
            <a:xfrm>
              <a:off x="2187114" y="5734650"/>
              <a:ext cx="225082" cy="0"/>
            </a:xfrm>
            <a:prstGeom prst="line">
              <a:avLst/>
            </a:prstGeom>
            <a:grpFill/>
            <a:ln w="19050">
              <a:solidFill>
                <a:schemeClr val="bg1"/>
              </a:solidFill>
              <a:miter lim="800000"/>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55" name="Line 42"/>
            <p:cNvSpPr>
              <a:spLocks noChangeShapeType="1"/>
            </p:cNvSpPr>
            <p:nvPr/>
          </p:nvSpPr>
          <p:spPr bwMode="auto">
            <a:xfrm flipH="1">
              <a:off x="2152816" y="5470984"/>
              <a:ext cx="102895" cy="182209"/>
            </a:xfrm>
            <a:prstGeom prst="line">
              <a:avLst/>
            </a:prstGeom>
            <a:grpFill/>
            <a:ln w="19050">
              <a:solidFill>
                <a:schemeClr val="bg1"/>
              </a:solidFill>
              <a:miter lim="800000"/>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sp>
        <p:nvSpPr>
          <p:cNvPr id="58" name="Rectangle 57"/>
          <p:cNvSpPr/>
          <p:nvPr/>
        </p:nvSpPr>
        <p:spPr bwMode="auto">
          <a:xfrm>
            <a:off x="4338227" y="2561014"/>
            <a:ext cx="7471282" cy="112314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3999" kern="0" dirty="0">
                <a:solidFill>
                  <a:srgbClr val="FF0000"/>
                </a:solidFill>
                <a:latin typeface="+mj-lt"/>
                <a:cs typeface="Segoe UI Semilight" panose="020B0402040204020203" pitchFamily="34" charset="0"/>
              </a:rPr>
              <a:t>Create</a:t>
            </a:r>
            <a:r>
              <a:rPr lang="en-US" sz="3999" kern="0" dirty="0">
                <a:solidFill>
                  <a:schemeClr val="tx1"/>
                </a:solidFill>
                <a:latin typeface="+mj-lt"/>
                <a:cs typeface="Segoe UI Semilight" panose="020B0402040204020203" pitchFamily="34" charset="0"/>
              </a:rPr>
              <a:t> AI - Infrastructure and Tools</a:t>
            </a:r>
          </a:p>
        </p:txBody>
      </p:sp>
      <p:grpSp>
        <p:nvGrpSpPr>
          <p:cNvPr id="67" name="Group 27"/>
          <p:cNvGrpSpPr>
            <a:grpSpLocks noChangeAspect="1"/>
          </p:cNvGrpSpPr>
          <p:nvPr/>
        </p:nvGrpSpPr>
        <p:grpSpPr bwMode="auto">
          <a:xfrm>
            <a:off x="3352319" y="1606581"/>
            <a:ext cx="427743" cy="381772"/>
            <a:chOff x="3810" y="2105"/>
            <a:chExt cx="214" cy="191"/>
          </a:xfrm>
        </p:grpSpPr>
        <p:sp>
          <p:nvSpPr>
            <p:cNvPr id="68" name="Freeform 28"/>
            <p:cNvSpPr>
              <a:spLocks/>
            </p:cNvSpPr>
            <p:nvPr/>
          </p:nvSpPr>
          <p:spPr bwMode="auto">
            <a:xfrm>
              <a:off x="3810" y="2105"/>
              <a:ext cx="214" cy="191"/>
            </a:xfrm>
            <a:custGeom>
              <a:avLst/>
              <a:gdLst>
                <a:gd name="T0" fmla="*/ 214 w 214"/>
                <a:gd name="T1" fmla="*/ 120 h 191"/>
                <a:gd name="T2" fmla="*/ 214 w 214"/>
                <a:gd name="T3" fmla="*/ 0 h 191"/>
                <a:gd name="T4" fmla="*/ 0 w 214"/>
                <a:gd name="T5" fmla="*/ 0 h 191"/>
                <a:gd name="T6" fmla="*/ 0 w 214"/>
                <a:gd name="T7" fmla="*/ 145 h 191"/>
                <a:gd name="T8" fmla="*/ 29 w 214"/>
                <a:gd name="T9" fmla="*/ 145 h 191"/>
                <a:gd name="T10" fmla="*/ 29 w 214"/>
                <a:gd name="T11" fmla="*/ 191 h 191"/>
                <a:gd name="T12" fmla="*/ 75 w 214"/>
                <a:gd name="T13" fmla="*/ 145 h 191"/>
                <a:gd name="T14" fmla="*/ 121 w 214"/>
                <a:gd name="T15" fmla="*/ 145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91">
                  <a:moveTo>
                    <a:pt x="214" y="120"/>
                  </a:moveTo>
                  <a:lnTo>
                    <a:pt x="214" y="0"/>
                  </a:lnTo>
                  <a:lnTo>
                    <a:pt x="0" y="0"/>
                  </a:lnTo>
                  <a:lnTo>
                    <a:pt x="0" y="145"/>
                  </a:lnTo>
                  <a:lnTo>
                    <a:pt x="29" y="145"/>
                  </a:lnTo>
                  <a:lnTo>
                    <a:pt x="29" y="191"/>
                  </a:lnTo>
                  <a:lnTo>
                    <a:pt x="75" y="145"/>
                  </a:lnTo>
                  <a:lnTo>
                    <a:pt x="121" y="145"/>
                  </a:lnTo>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9" name="Line 29"/>
            <p:cNvSpPr>
              <a:spLocks noChangeShapeType="1"/>
            </p:cNvSpPr>
            <p:nvPr/>
          </p:nvSpPr>
          <p:spPr bwMode="auto">
            <a:xfrm>
              <a:off x="3931" y="2250"/>
              <a:ext cx="0" cy="0"/>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75" name="Freeform 30"/>
            <p:cNvSpPr>
              <a:spLocks/>
            </p:cNvSpPr>
            <p:nvPr/>
          </p:nvSpPr>
          <p:spPr bwMode="auto">
            <a:xfrm>
              <a:off x="3903" y="2221"/>
              <a:ext cx="121" cy="29"/>
            </a:xfrm>
            <a:custGeom>
              <a:avLst/>
              <a:gdLst>
                <a:gd name="T0" fmla="*/ 0 w 93"/>
                <a:gd name="T1" fmla="*/ 25 h 25"/>
                <a:gd name="T2" fmla="*/ 93 w 93"/>
                <a:gd name="T3" fmla="*/ 25 h 25"/>
                <a:gd name="T4" fmla="*/ 93 w 93"/>
                <a:gd name="T5" fmla="*/ 0 h 25"/>
              </a:gdLst>
              <a:ahLst/>
              <a:cxnLst>
                <a:cxn ang="0">
                  <a:pos x="T0" y="T1"/>
                </a:cxn>
                <a:cxn ang="0">
                  <a:pos x="T2" y="T3"/>
                </a:cxn>
                <a:cxn ang="0">
                  <a:pos x="T4" y="T5"/>
                </a:cxn>
              </a:cxnLst>
              <a:rect l="0" t="0" r="r" b="b"/>
              <a:pathLst>
                <a:path w="93" h="25">
                  <a:moveTo>
                    <a:pt x="0" y="25"/>
                  </a:moveTo>
                  <a:lnTo>
                    <a:pt x="93" y="25"/>
                  </a:lnTo>
                  <a:lnTo>
                    <a:pt x="93" y="0"/>
                  </a:lnTo>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76" name="Freeform 31"/>
            <p:cNvSpPr>
              <a:spLocks/>
            </p:cNvSpPr>
            <p:nvPr/>
          </p:nvSpPr>
          <p:spPr bwMode="auto">
            <a:xfrm>
              <a:off x="3865"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77" name="Freeform 32"/>
            <p:cNvSpPr>
              <a:spLocks/>
            </p:cNvSpPr>
            <p:nvPr/>
          </p:nvSpPr>
          <p:spPr bwMode="auto">
            <a:xfrm>
              <a:off x="3911"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78" name="Freeform 33"/>
            <p:cNvSpPr>
              <a:spLocks/>
            </p:cNvSpPr>
            <p:nvPr/>
          </p:nvSpPr>
          <p:spPr bwMode="auto">
            <a:xfrm>
              <a:off x="3958" y="2172"/>
              <a:ext cx="10"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sp>
        <p:nvSpPr>
          <p:cNvPr id="79" name="Oval 78"/>
          <p:cNvSpPr/>
          <p:nvPr/>
        </p:nvSpPr>
        <p:spPr bwMode="auto">
          <a:xfrm>
            <a:off x="-1779792" y="2462931"/>
            <a:ext cx="126982" cy="126982"/>
          </a:xfrm>
          <a:prstGeom prst="ellipse">
            <a:avLst/>
          </a:prstGeom>
          <a:solidFill>
            <a:srgbClr val="BFBFBF"/>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80" name="Group 79"/>
          <p:cNvGrpSpPr/>
          <p:nvPr/>
        </p:nvGrpSpPr>
        <p:grpSpPr>
          <a:xfrm>
            <a:off x="-1995097" y="1518671"/>
            <a:ext cx="557593" cy="557593"/>
            <a:chOff x="1990795" y="2892107"/>
            <a:chExt cx="557672" cy="557672"/>
          </a:xfrm>
        </p:grpSpPr>
        <p:sp>
          <p:nvSpPr>
            <p:cNvPr id="81" name="Freeform: Shape 80"/>
            <p:cNvSpPr/>
            <p:nvPr/>
          </p:nvSpPr>
          <p:spPr bwMode="auto">
            <a:xfrm>
              <a:off x="2041470" y="2942782"/>
              <a:ext cx="456322" cy="456322"/>
            </a:xfrm>
            <a:custGeom>
              <a:avLst/>
              <a:gdLst>
                <a:gd name="connsiteX0" fmla="*/ 991130 w 1982260"/>
                <a:gd name="connsiteY0" fmla="*/ 224367 h 1982260"/>
                <a:gd name="connsiteX1" fmla="*/ 224367 w 1982260"/>
                <a:gd name="connsiteY1" fmla="*/ 991130 h 1982260"/>
                <a:gd name="connsiteX2" fmla="*/ 991130 w 1982260"/>
                <a:gd name="connsiteY2" fmla="*/ 1757893 h 1982260"/>
                <a:gd name="connsiteX3" fmla="*/ 1757893 w 1982260"/>
                <a:gd name="connsiteY3" fmla="*/ 991130 h 1982260"/>
                <a:gd name="connsiteX4" fmla="*/ 991130 w 1982260"/>
                <a:gd name="connsiteY4" fmla="*/ 224367 h 1982260"/>
                <a:gd name="connsiteX5" fmla="*/ 991130 w 1982260"/>
                <a:gd name="connsiteY5" fmla="*/ 0 h 1982260"/>
                <a:gd name="connsiteX6" fmla="*/ 1982260 w 1982260"/>
                <a:gd name="connsiteY6" fmla="*/ 991130 h 1982260"/>
                <a:gd name="connsiteX7" fmla="*/ 991130 w 1982260"/>
                <a:gd name="connsiteY7" fmla="*/ 1982260 h 1982260"/>
                <a:gd name="connsiteX8" fmla="*/ 0 w 1982260"/>
                <a:gd name="connsiteY8" fmla="*/ 991130 h 1982260"/>
                <a:gd name="connsiteX9" fmla="*/ 991130 w 1982260"/>
                <a:gd name="connsiteY9" fmla="*/ 0 h 198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2260" h="1982260">
                  <a:moveTo>
                    <a:pt x="991130" y="224367"/>
                  </a:moveTo>
                  <a:cubicBezTo>
                    <a:pt x="567658" y="224367"/>
                    <a:pt x="224367" y="567658"/>
                    <a:pt x="224367" y="991130"/>
                  </a:cubicBezTo>
                  <a:cubicBezTo>
                    <a:pt x="224367" y="1414602"/>
                    <a:pt x="567658" y="1757893"/>
                    <a:pt x="991130" y="1757893"/>
                  </a:cubicBezTo>
                  <a:cubicBezTo>
                    <a:pt x="1414602" y="1757893"/>
                    <a:pt x="1757893" y="1414602"/>
                    <a:pt x="1757893" y="991130"/>
                  </a:cubicBezTo>
                  <a:cubicBezTo>
                    <a:pt x="1757893" y="567658"/>
                    <a:pt x="1414602" y="224367"/>
                    <a:pt x="991130" y="224367"/>
                  </a:cubicBezTo>
                  <a:close/>
                  <a:moveTo>
                    <a:pt x="991130" y="0"/>
                  </a:moveTo>
                  <a:cubicBezTo>
                    <a:pt x="1538516" y="0"/>
                    <a:pt x="1982260" y="443744"/>
                    <a:pt x="1982260" y="991130"/>
                  </a:cubicBezTo>
                  <a:cubicBezTo>
                    <a:pt x="1982260" y="1538516"/>
                    <a:pt x="1538516" y="1982260"/>
                    <a:pt x="991130" y="1982260"/>
                  </a:cubicBezTo>
                  <a:cubicBezTo>
                    <a:pt x="443744" y="1982260"/>
                    <a:pt x="0" y="1538516"/>
                    <a:pt x="0" y="991130"/>
                  </a:cubicBezTo>
                  <a:cubicBezTo>
                    <a:pt x="0" y="443744"/>
                    <a:pt x="443744" y="0"/>
                    <a:pt x="991130" y="0"/>
                  </a:cubicBezTo>
                  <a:close/>
                </a:path>
              </a:pathLst>
            </a:custGeom>
            <a:solidFill>
              <a:srgbClr val="BFBFBF"/>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82" name="Freeform: Shape 81"/>
            <p:cNvSpPr/>
            <p:nvPr/>
          </p:nvSpPr>
          <p:spPr bwMode="auto">
            <a:xfrm>
              <a:off x="1990795" y="2892107"/>
              <a:ext cx="557672" cy="557672"/>
            </a:xfrm>
            <a:custGeom>
              <a:avLst/>
              <a:gdLst>
                <a:gd name="connsiteX0" fmla="*/ 1211263 w 2422526"/>
                <a:gd name="connsiteY0" fmla="*/ 232833 h 2422526"/>
                <a:gd name="connsiteX1" fmla="*/ 232833 w 2422526"/>
                <a:gd name="connsiteY1" fmla="*/ 1211263 h 2422526"/>
                <a:gd name="connsiteX2" fmla="*/ 1211263 w 2422526"/>
                <a:gd name="connsiteY2" fmla="*/ 2189693 h 2422526"/>
                <a:gd name="connsiteX3" fmla="*/ 2189693 w 2422526"/>
                <a:gd name="connsiteY3" fmla="*/ 1211263 h 2422526"/>
                <a:gd name="connsiteX4" fmla="*/ 1211263 w 2422526"/>
                <a:gd name="connsiteY4" fmla="*/ 232833 h 2422526"/>
                <a:gd name="connsiteX5" fmla="*/ 1211263 w 2422526"/>
                <a:gd name="connsiteY5" fmla="*/ 0 h 2422526"/>
                <a:gd name="connsiteX6" fmla="*/ 2422526 w 2422526"/>
                <a:gd name="connsiteY6" fmla="*/ 1211263 h 2422526"/>
                <a:gd name="connsiteX7" fmla="*/ 1211263 w 2422526"/>
                <a:gd name="connsiteY7" fmla="*/ 2422526 h 2422526"/>
                <a:gd name="connsiteX8" fmla="*/ 0 w 2422526"/>
                <a:gd name="connsiteY8" fmla="*/ 1211263 h 2422526"/>
                <a:gd name="connsiteX9" fmla="*/ 1211263 w 2422526"/>
                <a:gd name="connsiteY9" fmla="*/ 0 h 242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2526" h="2422526">
                  <a:moveTo>
                    <a:pt x="1211263" y="232833"/>
                  </a:moveTo>
                  <a:cubicBezTo>
                    <a:pt x="670891" y="232833"/>
                    <a:pt x="232833" y="670891"/>
                    <a:pt x="232833" y="1211263"/>
                  </a:cubicBezTo>
                  <a:cubicBezTo>
                    <a:pt x="232833" y="1751635"/>
                    <a:pt x="670891" y="2189693"/>
                    <a:pt x="1211263" y="2189693"/>
                  </a:cubicBezTo>
                  <a:cubicBezTo>
                    <a:pt x="1751635" y="2189693"/>
                    <a:pt x="2189693" y="1751635"/>
                    <a:pt x="2189693" y="1211263"/>
                  </a:cubicBezTo>
                  <a:cubicBezTo>
                    <a:pt x="2189693" y="670891"/>
                    <a:pt x="1751635" y="232833"/>
                    <a:pt x="1211263" y="232833"/>
                  </a:cubicBezTo>
                  <a:close/>
                  <a:moveTo>
                    <a:pt x="1211263" y="0"/>
                  </a:moveTo>
                  <a:cubicBezTo>
                    <a:pt x="1880225" y="0"/>
                    <a:pt x="2422526" y="542301"/>
                    <a:pt x="2422526" y="1211263"/>
                  </a:cubicBezTo>
                  <a:cubicBezTo>
                    <a:pt x="2422526" y="1880225"/>
                    <a:pt x="1880225" y="2422526"/>
                    <a:pt x="1211263" y="2422526"/>
                  </a:cubicBezTo>
                  <a:cubicBezTo>
                    <a:pt x="542301" y="2422526"/>
                    <a:pt x="0" y="1880225"/>
                    <a:pt x="0" y="1211263"/>
                  </a:cubicBezTo>
                  <a:cubicBezTo>
                    <a:pt x="0" y="542301"/>
                    <a:pt x="542301" y="0"/>
                    <a:pt x="1211263" y="0"/>
                  </a:cubicBezTo>
                  <a:close/>
                </a:path>
              </a:pathLst>
            </a:custGeom>
            <a:solidFill>
              <a:srgbClr val="BFBFBF">
                <a:alpha val="50000"/>
              </a:srgbClr>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sp>
        <p:nvSpPr>
          <p:cNvPr id="105" name="Oval 104"/>
          <p:cNvSpPr/>
          <p:nvPr/>
        </p:nvSpPr>
        <p:spPr bwMode="auto">
          <a:xfrm>
            <a:off x="861896" y="2462931"/>
            <a:ext cx="126982" cy="126982"/>
          </a:xfrm>
          <a:prstGeom prst="ellipse">
            <a:avLst/>
          </a:prstGeom>
          <a:solidFill>
            <a:schemeClr val="bg1">
              <a:lumMod val="75000"/>
            </a:schemeClr>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106" name="Group 14"/>
          <p:cNvGrpSpPr>
            <a:grpSpLocks noChangeAspect="1"/>
          </p:cNvGrpSpPr>
          <p:nvPr/>
        </p:nvGrpSpPr>
        <p:grpSpPr bwMode="auto">
          <a:xfrm>
            <a:off x="794999" y="1596109"/>
            <a:ext cx="260775" cy="402715"/>
            <a:chOff x="2912" y="2002"/>
            <a:chExt cx="158" cy="244"/>
          </a:xfrm>
        </p:grpSpPr>
        <p:sp>
          <p:nvSpPr>
            <p:cNvPr id="107" name="Rectangle 15"/>
            <p:cNvSpPr>
              <a:spLocks noChangeArrowheads="1"/>
            </p:cNvSpPr>
            <p:nvPr/>
          </p:nvSpPr>
          <p:spPr bwMode="auto">
            <a:xfrm>
              <a:off x="2912" y="2002"/>
              <a:ext cx="67" cy="65"/>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08" name="Rectangle 16"/>
            <p:cNvSpPr>
              <a:spLocks noChangeArrowheads="1"/>
            </p:cNvSpPr>
            <p:nvPr/>
          </p:nvSpPr>
          <p:spPr bwMode="auto">
            <a:xfrm>
              <a:off x="3004" y="2002"/>
              <a:ext cx="66" cy="65"/>
            </a:xfrm>
            <a:prstGeom prst="rect">
              <a:avLst/>
            </a:prstGeom>
            <a:solidFill>
              <a:schemeClr val="bg1">
                <a:lumMod val="75000"/>
              </a:schemeClr>
            </a:solidFill>
            <a:ln w="1905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09" name="Rectangle 17"/>
            <p:cNvSpPr>
              <a:spLocks noChangeArrowheads="1"/>
            </p:cNvSpPr>
            <p:nvPr/>
          </p:nvSpPr>
          <p:spPr bwMode="auto">
            <a:xfrm>
              <a:off x="2912" y="2180"/>
              <a:ext cx="67" cy="66"/>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10" name="Rectangle 18"/>
            <p:cNvSpPr>
              <a:spLocks noChangeArrowheads="1"/>
            </p:cNvSpPr>
            <p:nvPr/>
          </p:nvSpPr>
          <p:spPr bwMode="auto">
            <a:xfrm>
              <a:off x="2912" y="2091"/>
              <a:ext cx="158" cy="66"/>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sp>
        <p:nvSpPr>
          <p:cNvPr id="111" name="Oval 110"/>
          <p:cNvSpPr/>
          <p:nvPr/>
        </p:nvSpPr>
        <p:spPr bwMode="auto">
          <a:xfrm>
            <a:off x="3502700" y="2462931"/>
            <a:ext cx="126982" cy="126982"/>
          </a:xfrm>
          <a:prstGeom prst="ellipse">
            <a:avLst/>
          </a:prstGeom>
          <a:solidFill>
            <a:schemeClr val="bg1">
              <a:lumMod val="75000"/>
            </a:schemeClr>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31" name="Rectangle 30">
            <a:extLst>
              <a:ext uri="{FF2B5EF4-FFF2-40B4-BE49-F238E27FC236}">
                <a16:creationId xmlns:a16="http://schemas.microsoft.com/office/drawing/2014/main" id="{1BBCAC21-F8AE-4A78-9FD9-7DD9CF2613F4}"/>
              </a:ext>
            </a:extLst>
          </p:cNvPr>
          <p:cNvSpPr/>
          <p:nvPr/>
        </p:nvSpPr>
        <p:spPr bwMode="auto">
          <a:xfrm>
            <a:off x="6170293" y="3704145"/>
            <a:ext cx="5639216" cy="34245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293" fontAlgn="base">
              <a:spcBef>
                <a:spcPct val="0"/>
              </a:spcBef>
              <a:spcAft>
                <a:spcPct val="0"/>
              </a:spcAft>
              <a:defRPr/>
            </a:pPr>
            <a:r>
              <a:rPr lang="en-US" sz="2400" kern="0" dirty="0">
                <a:solidFill>
                  <a:schemeClr val="tx1"/>
                </a:solidFill>
                <a:latin typeface="Segoe UI Semilight" panose="020B0402040204020203" pitchFamily="34" charset="0"/>
                <a:cs typeface="Segoe UI Semilight" panose="020B0402040204020203" pitchFamily="34" charset="0"/>
              </a:rPr>
              <a:t>Data </a:t>
            </a:r>
            <a:r>
              <a:rPr lang="en-US" sz="2400" kern="0">
                <a:solidFill>
                  <a:schemeClr val="tx1"/>
                </a:solidFill>
                <a:latin typeface="Segoe UI Semilight" panose="020B0402040204020203" pitchFamily="34" charset="0"/>
                <a:cs typeface="Segoe UI Semilight" panose="020B0402040204020203" pitchFamily="34" charset="0"/>
              </a:rPr>
              <a:t>Science Process</a:t>
            </a:r>
            <a:endParaRPr lang="en-US" sz="2400" kern="0" dirty="0">
              <a:solidFill>
                <a:schemeClr val="tx1"/>
              </a:solidFill>
              <a:latin typeface="Segoe UI Semilight" panose="020B0402040204020203" pitchFamily="34" charset="0"/>
              <a:cs typeface="Segoe UI Semilight" panose="020B0402040204020203" pitchFamily="34" charset="0"/>
            </a:endParaRPr>
          </a:p>
        </p:txBody>
      </p:sp>
      <p:sp>
        <p:nvSpPr>
          <p:cNvPr id="32" name="Rectangle 31">
            <a:extLst>
              <a:ext uri="{FF2B5EF4-FFF2-40B4-BE49-F238E27FC236}">
                <a16:creationId xmlns:a16="http://schemas.microsoft.com/office/drawing/2014/main" id="{BCB38673-232F-44F6-9D50-F43AA1FDE253}"/>
              </a:ext>
            </a:extLst>
          </p:cNvPr>
          <p:cNvSpPr/>
          <p:nvPr/>
        </p:nvSpPr>
        <p:spPr bwMode="auto">
          <a:xfrm>
            <a:off x="6170293" y="3978406"/>
            <a:ext cx="3779250" cy="161350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293" fontAlgn="base">
              <a:spcBef>
                <a:spcPct val="0"/>
              </a:spcBef>
              <a:spcAft>
                <a:spcPct val="0"/>
              </a:spcAft>
              <a:defRPr/>
            </a:pPr>
            <a:r>
              <a:rPr lang="en-US" sz="2400" kern="0" dirty="0">
                <a:solidFill>
                  <a:schemeClr val="tx1"/>
                </a:solidFill>
                <a:latin typeface="Segoe UI Semilight" panose="020B0402040204020203" pitchFamily="34" charset="0"/>
                <a:cs typeface="Segoe UI Semilight" panose="020B0402040204020203" pitchFamily="34" charset="0"/>
              </a:rPr>
              <a:t>Pretrained Models</a:t>
            </a:r>
          </a:p>
          <a:p>
            <a:pPr defTabSz="932293" fontAlgn="base">
              <a:spcBef>
                <a:spcPct val="0"/>
              </a:spcBef>
              <a:spcAft>
                <a:spcPct val="0"/>
              </a:spcAft>
              <a:defRPr/>
            </a:pPr>
            <a:r>
              <a:rPr lang="en-US" sz="2400" kern="0" dirty="0">
                <a:solidFill>
                  <a:schemeClr val="tx1"/>
                </a:solidFill>
                <a:latin typeface="Segoe UI Semilight" panose="020B0402040204020203" pitchFamily="34" charset="0"/>
                <a:cs typeface="Segoe UI Semilight" panose="020B0402040204020203" pitchFamily="34" charset="0"/>
              </a:rPr>
              <a:t>Azure Databricks</a:t>
            </a:r>
          </a:p>
          <a:p>
            <a:pPr defTabSz="932293" fontAlgn="base">
              <a:spcBef>
                <a:spcPct val="0"/>
              </a:spcBef>
              <a:spcAft>
                <a:spcPct val="0"/>
              </a:spcAft>
              <a:defRPr/>
            </a:pPr>
            <a:r>
              <a:rPr lang="en-US" sz="2400" kern="0" dirty="0">
                <a:solidFill>
                  <a:schemeClr val="tx1"/>
                </a:solidFill>
                <a:latin typeface="Segoe UI Semilight" panose="020B0402040204020203" pitchFamily="34" charset="0"/>
                <a:cs typeface="Segoe UI Semilight" panose="020B0402040204020203" pitchFamily="34" charset="0"/>
              </a:rPr>
              <a:t>Services and Frameworks</a:t>
            </a:r>
          </a:p>
          <a:p>
            <a:pPr defTabSz="932293" fontAlgn="base">
              <a:spcBef>
                <a:spcPct val="0"/>
              </a:spcBef>
              <a:spcAft>
                <a:spcPct val="0"/>
              </a:spcAft>
              <a:defRPr/>
            </a:pPr>
            <a:r>
              <a:rPr lang="en-US" sz="2400" kern="0" dirty="0">
                <a:solidFill>
                  <a:schemeClr val="tx1"/>
                </a:solidFill>
                <a:latin typeface="Segoe UI Semilight" panose="020B0402040204020203" pitchFamily="34" charset="0"/>
                <a:cs typeface="Segoe UI Semilight" panose="020B0402040204020203" pitchFamily="34" charset="0"/>
              </a:rPr>
              <a:t>Infrastructure</a:t>
            </a:r>
          </a:p>
        </p:txBody>
      </p:sp>
    </p:spTree>
    <p:extLst>
      <p:ext uri="{BB962C8B-B14F-4D97-AF65-F5344CB8AC3E}">
        <p14:creationId xmlns:p14="http://schemas.microsoft.com/office/powerpoint/2010/main" val="3800592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a:extLst>
              <a:ext uri="{FF2B5EF4-FFF2-40B4-BE49-F238E27FC236}">
                <a16:creationId xmlns:a16="http://schemas.microsoft.com/office/drawing/2014/main" id="{2344C9CF-5E2A-4511-9AAA-556997AD0A4E}"/>
              </a:ext>
            </a:extLst>
          </p:cNvPr>
          <p:cNvSpPr txBox="1">
            <a:spLocks/>
          </p:cNvSpPr>
          <p:nvPr/>
        </p:nvSpPr>
        <p:spPr>
          <a:xfrm>
            <a:off x="160040" y="1488236"/>
            <a:ext cx="12116394" cy="4409953"/>
          </a:xfrm>
          <a:prstGeom prst="rect">
            <a:avLst/>
          </a:prstGeom>
        </p:spPr>
        <p:txBody>
          <a:bodyPr>
            <a:no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Font typeface="Wingdings" panose="05000000000000000000" pitchFamily="2" charset="2"/>
              <a:buNone/>
            </a:pPr>
            <a:r>
              <a:rPr lang="en-US" sz="3200" dirty="0">
                <a:solidFill>
                  <a:schemeClr val="tx2"/>
                </a:solidFill>
              </a:rPr>
              <a:t>Microsoft believes that AI technology should embody the following principles:</a:t>
            </a:r>
          </a:p>
          <a:p>
            <a:pPr marL="0" indent="0">
              <a:buFont typeface="Wingdings" panose="05000000000000000000" pitchFamily="2" charset="2"/>
              <a:buNone/>
            </a:pPr>
            <a:endParaRPr lang="en-US" sz="1000" dirty="0">
              <a:solidFill>
                <a:schemeClr val="tx2"/>
              </a:solidFill>
            </a:endParaRPr>
          </a:p>
          <a:p>
            <a:pPr marL="685800" lvl="1" indent="-457200">
              <a:buFont typeface="Arial" panose="020B0604020202020204" pitchFamily="34" charset="0"/>
              <a:buChar char="•"/>
            </a:pPr>
            <a:r>
              <a:rPr lang="en-US" sz="2800" dirty="0">
                <a:solidFill>
                  <a:schemeClr val="accent3"/>
                </a:solidFill>
              </a:rPr>
              <a:t>Fair - AI must maximize efficiencies without destroying dignity and guard against bias</a:t>
            </a:r>
          </a:p>
          <a:p>
            <a:pPr marL="685800" lvl="1" indent="-457200">
              <a:buFont typeface="Arial" panose="020B0604020202020204" pitchFamily="34" charset="0"/>
              <a:buChar char="•"/>
            </a:pPr>
            <a:r>
              <a:rPr lang="en-US" sz="2800" dirty="0">
                <a:solidFill>
                  <a:schemeClr val="accent3"/>
                </a:solidFill>
              </a:rPr>
              <a:t>Accountable - AI must have algorithmic accountability</a:t>
            </a:r>
          </a:p>
          <a:p>
            <a:pPr marL="685800" lvl="1" indent="-457200">
              <a:buFont typeface="Arial" panose="020B0604020202020204" pitchFamily="34" charset="0"/>
              <a:buChar char="•"/>
            </a:pPr>
            <a:r>
              <a:rPr lang="en-US" sz="2800" dirty="0">
                <a:solidFill>
                  <a:schemeClr val="accent3"/>
                </a:solidFill>
              </a:rPr>
              <a:t>Transparent - AI must be transparent</a:t>
            </a:r>
          </a:p>
          <a:p>
            <a:pPr marL="685800" lvl="1" indent="-457200">
              <a:buFont typeface="Arial" panose="020B0604020202020204" pitchFamily="34" charset="0"/>
              <a:buChar char="•"/>
            </a:pPr>
            <a:r>
              <a:rPr lang="en-US" sz="2800" dirty="0">
                <a:solidFill>
                  <a:schemeClr val="accent3"/>
                </a:solidFill>
              </a:rPr>
              <a:t>Ethical - AI must assist humanity and be designed for intelligent privacy</a:t>
            </a:r>
          </a:p>
        </p:txBody>
      </p:sp>
      <p:sp>
        <p:nvSpPr>
          <p:cNvPr id="5" name="Title 3">
            <a:extLst>
              <a:ext uri="{FF2B5EF4-FFF2-40B4-BE49-F238E27FC236}">
                <a16:creationId xmlns:a16="http://schemas.microsoft.com/office/drawing/2014/main" id="{B3C9D334-8421-45C4-9B2B-8D96D0B1F633}"/>
              </a:ext>
            </a:extLst>
          </p:cNvPr>
          <p:cNvSpPr txBox="1">
            <a:spLocks/>
          </p:cNvSpPr>
          <p:nvPr/>
        </p:nvSpPr>
        <p:spPr>
          <a:xfrm>
            <a:off x="248730" y="198957"/>
            <a:ext cx="11951452" cy="751975"/>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5400" dirty="0">
                <a:solidFill>
                  <a:schemeClr val="tx1"/>
                </a:solidFill>
                <a:latin typeface="+mn-lt"/>
              </a:rPr>
              <a:t>Start AI with Ethics</a:t>
            </a:r>
          </a:p>
        </p:txBody>
      </p:sp>
      <p:sp>
        <p:nvSpPr>
          <p:cNvPr id="6" name="Rectangle 5">
            <a:extLst>
              <a:ext uri="{FF2B5EF4-FFF2-40B4-BE49-F238E27FC236}">
                <a16:creationId xmlns:a16="http://schemas.microsoft.com/office/drawing/2014/main" id="{B9C38FE0-5F0E-4EA4-AEF2-99D2B9F96CB2}"/>
              </a:ext>
            </a:extLst>
          </p:cNvPr>
          <p:cNvSpPr/>
          <p:nvPr/>
        </p:nvSpPr>
        <p:spPr>
          <a:xfrm>
            <a:off x="160040" y="5967078"/>
            <a:ext cx="11008703" cy="677108"/>
          </a:xfrm>
          <a:prstGeom prst="rect">
            <a:avLst/>
          </a:prstGeom>
        </p:spPr>
        <p:txBody>
          <a:bodyPr vert="horz" wrap="square" lIns="0" tIns="0" rIns="0" bIns="0" rtlCol="0" anchor="t">
            <a:spAutoFit/>
          </a:bodyPr>
          <a:lstStyle/>
          <a:p>
            <a:pPr algn="ctr" defTabSz="951304">
              <a:spcBef>
                <a:spcPct val="0"/>
              </a:spcBef>
            </a:pPr>
            <a:r>
              <a:rPr lang="en-US" sz="4400" dirty="0"/>
              <a:t>https://</a:t>
            </a:r>
            <a:r>
              <a:rPr lang="en-US" sz="4400" dirty="0" err="1"/>
              <a:t>tinyurl.com</a:t>
            </a:r>
            <a:r>
              <a:rPr lang="en-US" sz="4400" dirty="0"/>
              <a:t>/</a:t>
            </a:r>
            <a:r>
              <a:rPr lang="en-US" sz="4400" dirty="0" err="1"/>
              <a:t>learnai-AIEthics</a:t>
            </a:r>
            <a:endParaRPr lang="en-US" sz="4400" spc="-51" dirty="0">
              <a:ln w="3175">
                <a:noFill/>
              </a:ln>
              <a:solidFill>
                <a:schemeClr val="accent2"/>
              </a:solidFill>
              <a:cs typeface="Segoe UI" pitchFamily="34" charset="0"/>
            </a:endParaRPr>
          </a:p>
        </p:txBody>
      </p:sp>
    </p:spTree>
    <p:extLst>
      <p:ext uri="{BB962C8B-B14F-4D97-AF65-F5344CB8AC3E}">
        <p14:creationId xmlns:p14="http://schemas.microsoft.com/office/powerpoint/2010/main" val="355895234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69977" y="124432"/>
            <a:ext cx="3533775" cy="2215991"/>
          </a:xfrm>
        </p:spPr>
        <p:txBody>
          <a:bodyPr vert="horz" wrap="square" lIns="0" tIns="0" rIns="0" bIns="0" rtlCol="0" anchor="t">
            <a:spAutoFit/>
          </a:bodyPr>
          <a:lstStyle/>
          <a:p>
            <a:pPr algn="ctr"/>
            <a:r>
              <a:rPr lang="en-US" sz="4800" b="0" dirty="0">
                <a:solidFill>
                  <a:schemeClr val="tx1"/>
                </a:solidFill>
                <a:latin typeface="+mn-lt"/>
              </a:rPr>
              <a:t>The Data Science Process </a:t>
            </a:r>
          </a:p>
        </p:txBody>
      </p:sp>
      <p:grpSp>
        <p:nvGrpSpPr>
          <p:cNvPr id="15" name="Group 14">
            <a:extLst>
              <a:ext uri="{FF2B5EF4-FFF2-40B4-BE49-F238E27FC236}">
                <a16:creationId xmlns:a16="http://schemas.microsoft.com/office/drawing/2014/main" id="{BB867B6B-6CE2-4CCD-9DDE-E0294B6AD2DE}"/>
              </a:ext>
            </a:extLst>
          </p:cNvPr>
          <p:cNvGrpSpPr/>
          <p:nvPr/>
        </p:nvGrpSpPr>
        <p:grpSpPr>
          <a:xfrm>
            <a:off x="4237148" y="223587"/>
            <a:ext cx="8029350" cy="1279018"/>
            <a:chOff x="4237148" y="223587"/>
            <a:chExt cx="8029350" cy="1279018"/>
          </a:xfrm>
        </p:grpSpPr>
        <p:sp>
          <p:nvSpPr>
            <p:cNvPr id="5" name="Freeform: Shape 4">
              <a:extLst>
                <a:ext uri="{FF2B5EF4-FFF2-40B4-BE49-F238E27FC236}">
                  <a16:creationId xmlns:a16="http://schemas.microsoft.com/office/drawing/2014/main" id="{DA6F64A7-C848-49A8-8CB2-54AA232D1BAA}"/>
                </a:ext>
              </a:extLst>
            </p:cNvPr>
            <p:cNvSpPr/>
            <p:nvPr/>
          </p:nvSpPr>
          <p:spPr>
            <a:xfrm>
              <a:off x="8512672" y="351489"/>
              <a:ext cx="3753826" cy="1023215"/>
            </a:xfrm>
            <a:custGeom>
              <a:avLst/>
              <a:gdLst>
                <a:gd name="connsiteX0" fmla="*/ 170539 w 1023214"/>
                <a:gd name="connsiteY0" fmla="*/ 0 h 3753825"/>
                <a:gd name="connsiteX1" fmla="*/ 852675 w 1023214"/>
                <a:gd name="connsiteY1" fmla="*/ 0 h 3753825"/>
                <a:gd name="connsiteX2" fmla="*/ 1023214 w 1023214"/>
                <a:gd name="connsiteY2" fmla="*/ 170539 h 3753825"/>
                <a:gd name="connsiteX3" fmla="*/ 1023214 w 1023214"/>
                <a:gd name="connsiteY3" fmla="*/ 3753825 h 3753825"/>
                <a:gd name="connsiteX4" fmla="*/ 1023214 w 1023214"/>
                <a:gd name="connsiteY4" fmla="*/ 3753825 h 3753825"/>
                <a:gd name="connsiteX5" fmla="*/ 0 w 1023214"/>
                <a:gd name="connsiteY5" fmla="*/ 3753825 h 3753825"/>
                <a:gd name="connsiteX6" fmla="*/ 0 w 1023214"/>
                <a:gd name="connsiteY6" fmla="*/ 3753825 h 3753825"/>
                <a:gd name="connsiteX7" fmla="*/ 0 w 1023214"/>
                <a:gd name="connsiteY7" fmla="*/ 170539 h 3753825"/>
                <a:gd name="connsiteX8" fmla="*/ 170539 w 1023214"/>
                <a:gd name="connsiteY8" fmla="*/ 0 h 375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3214" h="3753825">
                  <a:moveTo>
                    <a:pt x="1023214" y="625651"/>
                  </a:moveTo>
                  <a:lnTo>
                    <a:pt x="1023214" y="3128174"/>
                  </a:lnTo>
                  <a:cubicBezTo>
                    <a:pt x="1023214" y="3473710"/>
                    <a:pt x="1002402" y="3753823"/>
                    <a:pt x="976729" y="3753823"/>
                  </a:cubicBezTo>
                  <a:lnTo>
                    <a:pt x="0" y="3753823"/>
                  </a:lnTo>
                  <a:lnTo>
                    <a:pt x="0" y="3753823"/>
                  </a:lnTo>
                  <a:lnTo>
                    <a:pt x="0" y="2"/>
                  </a:lnTo>
                  <a:lnTo>
                    <a:pt x="0" y="2"/>
                  </a:lnTo>
                  <a:lnTo>
                    <a:pt x="976729" y="2"/>
                  </a:lnTo>
                  <a:cubicBezTo>
                    <a:pt x="1002402" y="2"/>
                    <a:pt x="1023214" y="280115"/>
                    <a:pt x="1023214" y="625651"/>
                  </a:cubicBezTo>
                  <a:close/>
                </a:path>
              </a:pathLst>
            </a:custGeom>
          </p:spPr>
          <p:style>
            <a:lnRef idx="2">
              <a:schemeClr val="accent3"/>
            </a:lnRef>
            <a:fillRef idx="1">
              <a:schemeClr val="lt1"/>
            </a:fillRef>
            <a:effectRef idx="0">
              <a:schemeClr val="accent3"/>
            </a:effectRef>
            <a:fontRef idx="minor">
              <a:schemeClr val="dk1"/>
            </a:fontRef>
          </p:style>
          <p:txBody>
            <a:bodyPr spcFirstLastPara="0" vert="horz" wrap="square" lIns="247651" tIns="173774" rIns="297599" bIns="17377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Define Objectives</a:t>
              </a:r>
            </a:p>
            <a:p>
              <a:pPr marL="228600" lvl="1" indent="-228600" algn="l" defTabSz="889000">
                <a:lnSpc>
                  <a:spcPct val="90000"/>
                </a:lnSpc>
                <a:spcBef>
                  <a:spcPct val="0"/>
                </a:spcBef>
                <a:spcAft>
                  <a:spcPct val="15000"/>
                </a:spcAft>
                <a:buChar char="•"/>
              </a:pPr>
              <a:r>
                <a:rPr lang="en-US" sz="2000" kern="1200" dirty="0"/>
                <a:t>Identify Data Sources</a:t>
              </a:r>
            </a:p>
          </p:txBody>
        </p:sp>
        <p:sp>
          <p:nvSpPr>
            <p:cNvPr id="6" name="Freeform: Shape 5">
              <a:extLst>
                <a:ext uri="{FF2B5EF4-FFF2-40B4-BE49-F238E27FC236}">
                  <a16:creationId xmlns:a16="http://schemas.microsoft.com/office/drawing/2014/main" id="{21C17F03-0010-4637-8A2B-C1746003B107}"/>
                </a:ext>
              </a:extLst>
            </p:cNvPr>
            <p:cNvSpPr/>
            <p:nvPr/>
          </p:nvSpPr>
          <p:spPr>
            <a:xfrm>
              <a:off x="4237148" y="223587"/>
              <a:ext cx="4275524" cy="1279018"/>
            </a:xfrm>
            <a:custGeom>
              <a:avLst/>
              <a:gdLst>
                <a:gd name="connsiteX0" fmla="*/ 0 w 4275524"/>
                <a:gd name="connsiteY0" fmla="*/ 213174 h 1279018"/>
                <a:gd name="connsiteX1" fmla="*/ 213174 w 4275524"/>
                <a:gd name="connsiteY1" fmla="*/ 0 h 1279018"/>
                <a:gd name="connsiteX2" fmla="*/ 4062350 w 4275524"/>
                <a:gd name="connsiteY2" fmla="*/ 0 h 1279018"/>
                <a:gd name="connsiteX3" fmla="*/ 4275524 w 4275524"/>
                <a:gd name="connsiteY3" fmla="*/ 213174 h 1279018"/>
                <a:gd name="connsiteX4" fmla="*/ 4275524 w 4275524"/>
                <a:gd name="connsiteY4" fmla="*/ 1065844 h 1279018"/>
                <a:gd name="connsiteX5" fmla="*/ 4062350 w 4275524"/>
                <a:gd name="connsiteY5" fmla="*/ 1279018 h 1279018"/>
                <a:gd name="connsiteX6" fmla="*/ 213174 w 4275524"/>
                <a:gd name="connsiteY6" fmla="*/ 1279018 h 1279018"/>
                <a:gd name="connsiteX7" fmla="*/ 0 w 4275524"/>
                <a:gd name="connsiteY7" fmla="*/ 1065844 h 1279018"/>
                <a:gd name="connsiteX8" fmla="*/ 0 w 4275524"/>
                <a:gd name="connsiteY8" fmla="*/ 213174 h 127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75524" h="1279018">
                  <a:moveTo>
                    <a:pt x="0" y="213174"/>
                  </a:moveTo>
                  <a:cubicBezTo>
                    <a:pt x="0" y="95441"/>
                    <a:pt x="95441" y="0"/>
                    <a:pt x="213174" y="0"/>
                  </a:cubicBezTo>
                  <a:lnTo>
                    <a:pt x="4062350" y="0"/>
                  </a:lnTo>
                  <a:cubicBezTo>
                    <a:pt x="4180083" y="0"/>
                    <a:pt x="4275524" y="95441"/>
                    <a:pt x="4275524" y="213174"/>
                  </a:cubicBezTo>
                  <a:lnTo>
                    <a:pt x="4275524" y="1065844"/>
                  </a:lnTo>
                  <a:cubicBezTo>
                    <a:pt x="4275524" y="1183577"/>
                    <a:pt x="4180083" y="1279018"/>
                    <a:pt x="4062350" y="1279018"/>
                  </a:cubicBezTo>
                  <a:lnTo>
                    <a:pt x="213174" y="1279018"/>
                  </a:lnTo>
                  <a:cubicBezTo>
                    <a:pt x="95441" y="1279018"/>
                    <a:pt x="0" y="1183577"/>
                    <a:pt x="0" y="1065844"/>
                  </a:cubicBezTo>
                  <a:lnTo>
                    <a:pt x="0" y="213174"/>
                  </a:lnTo>
                  <a:close/>
                </a:path>
              </a:pathLst>
            </a:custGeom>
          </p:spPr>
          <p:style>
            <a:lnRef idx="2">
              <a:schemeClr val="accent3"/>
            </a:lnRef>
            <a:fillRef idx="1">
              <a:schemeClr val="lt1"/>
            </a:fillRef>
            <a:effectRef idx="0">
              <a:schemeClr val="accent3"/>
            </a:effectRef>
            <a:fontRef idx="minor">
              <a:schemeClr val="dk1"/>
            </a:fontRef>
          </p:style>
          <p:txBody>
            <a:bodyPr spcFirstLastPara="0" vert="horz" wrap="square" lIns="184357" tIns="123397" rIns="184357" bIns="123397" numCol="1" spcCol="1270" anchor="ctr" anchorCtr="0">
              <a:noAutofit/>
            </a:bodyPr>
            <a:lstStyle/>
            <a:p>
              <a:pPr marL="0" lvl="0" indent="0" algn="ctr" defTabSz="1422400">
                <a:lnSpc>
                  <a:spcPct val="90000"/>
                </a:lnSpc>
                <a:spcBef>
                  <a:spcPct val="0"/>
                </a:spcBef>
                <a:spcAft>
                  <a:spcPct val="35000"/>
                </a:spcAft>
                <a:buNone/>
              </a:pPr>
              <a:r>
                <a:rPr lang="en-US" sz="3200" kern="1200" dirty="0"/>
                <a:t>Business Understanding</a:t>
              </a:r>
            </a:p>
          </p:txBody>
        </p:sp>
      </p:grpSp>
      <p:grpSp>
        <p:nvGrpSpPr>
          <p:cNvPr id="16" name="Group 15">
            <a:extLst>
              <a:ext uri="{FF2B5EF4-FFF2-40B4-BE49-F238E27FC236}">
                <a16:creationId xmlns:a16="http://schemas.microsoft.com/office/drawing/2014/main" id="{0D042677-23FE-4BB1-8004-A6A072A0E851}"/>
              </a:ext>
            </a:extLst>
          </p:cNvPr>
          <p:cNvGrpSpPr/>
          <p:nvPr/>
        </p:nvGrpSpPr>
        <p:grpSpPr>
          <a:xfrm>
            <a:off x="4237148" y="1566556"/>
            <a:ext cx="8029350" cy="1279018"/>
            <a:chOff x="4237148" y="1566556"/>
            <a:chExt cx="8029350" cy="1279018"/>
          </a:xfrm>
        </p:grpSpPr>
        <p:sp>
          <p:nvSpPr>
            <p:cNvPr id="7" name="Freeform: Shape 6">
              <a:extLst>
                <a:ext uri="{FF2B5EF4-FFF2-40B4-BE49-F238E27FC236}">
                  <a16:creationId xmlns:a16="http://schemas.microsoft.com/office/drawing/2014/main" id="{E6A7A4E3-2CC2-469A-BA6F-54F366368FEA}"/>
                </a:ext>
              </a:extLst>
            </p:cNvPr>
            <p:cNvSpPr/>
            <p:nvPr/>
          </p:nvSpPr>
          <p:spPr>
            <a:xfrm>
              <a:off x="8512672" y="1677897"/>
              <a:ext cx="3753826" cy="1056337"/>
            </a:xfrm>
            <a:custGeom>
              <a:avLst/>
              <a:gdLst>
                <a:gd name="connsiteX0" fmla="*/ 176060 w 1056336"/>
                <a:gd name="connsiteY0" fmla="*/ 0 h 3753825"/>
                <a:gd name="connsiteX1" fmla="*/ 880276 w 1056336"/>
                <a:gd name="connsiteY1" fmla="*/ 0 h 3753825"/>
                <a:gd name="connsiteX2" fmla="*/ 1056336 w 1056336"/>
                <a:gd name="connsiteY2" fmla="*/ 176060 h 3753825"/>
                <a:gd name="connsiteX3" fmla="*/ 1056336 w 1056336"/>
                <a:gd name="connsiteY3" fmla="*/ 3753825 h 3753825"/>
                <a:gd name="connsiteX4" fmla="*/ 1056336 w 1056336"/>
                <a:gd name="connsiteY4" fmla="*/ 3753825 h 3753825"/>
                <a:gd name="connsiteX5" fmla="*/ 0 w 1056336"/>
                <a:gd name="connsiteY5" fmla="*/ 3753825 h 3753825"/>
                <a:gd name="connsiteX6" fmla="*/ 0 w 1056336"/>
                <a:gd name="connsiteY6" fmla="*/ 3753825 h 3753825"/>
                <a:gd name="connsiteX7" fmla="*/ 0 w 1056336"/>
                <a:gd name="connsiteY7" fmla="*/ 176060 h 3753825"/>
                <a:gd name="connsiteX8" fmla="*/ 176060 w 1056336"/>
                <a:gd name="connsiteY8" fmla="*/ 0 h 375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6336" h="3753825">
                  <a:moveTo>
                    <a:pt x="1056336" y="625653"/>
                  </a:moveTo>
                  <a:lnTo>
                    <a:pt x="1056336" y="3128172"/>
                  </a:lnTo>
                  <a:cubicBezTo>
                    <a:pt x="1056336" y="3473709"/>
                    <a:pt x="1034154" y="3753823"/>
                    <a:pt x="1006792" y="3753823"/>
                  </a:cubicBezTo>
                  <a:lnTo>
                    <a:pt x="0" y="3753823"/>
                  </a:lnTo>
                  <a:lnTo>
                    <a:pt x="0" y="3753823"/>
                  </a:lnTo>
                  <a:lnTo>
                    <a:pt x="0" y="2"/>
                  </a:lnTo>
                  <a:lnTo>
                    <a:pt x="0" y="2"/>
                  </a:lnTo>
                  <a:lnTo>
                    <a:pt x="1006792" y="2"/>
                  </a:lnTo>
                  <a:cubicBezTo>
                    <a:pt x="1034154" y="2"/>
                    <a:pt x="1056336" y="280116"/>
                    <a:pt x="1056336" y="625653"/>
                  </a:cubicBezTo>
                  <a:close/>
                </a:path>
              </a:pathLst>
            </a:custGeom>
          </p:spPr>
          <p:style>
            <a:lnRef idx="2">
              <a:schemeClr val="accent3"/>
            </a:lnRef>
            <a:fillRef idx="1">
              <a:schemeClr val="lt1"/>
            </a:fillRef>
            <a:effectRef idx="0">
              <a:schemeClr val="accent3"/>
            </a:effectRef>
            <a:fontRef idx="minor">
              <a:schemeClr val="dk1"/>
            </a:fontRef>
          </p:style>
          <p:txBody>
            <a:bodyPr spcFirstLastPara="0" vert="horz" wrap="square" lIns="247651" tIns="175391" rIns="299216" bIns="175392"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Ingest Data</a:t>
              </a:r>
            </a:p>
            <a:p>
              <a:pPr marL="171450" lvl="1" indent="-171450" algn="l" defTabSz="844550">
                <a:lnSpc>
                  <a:spcPct val="90000"/>
                </a:lnSpc>
                <a:spcBef>
                  <a:spcPct val="0"/>
                </a:spcBef>
                <a:spcAft>
                  <a:spcPct val="15000"/>
                </a:spcAft>
                <a:buChar char="•"/>
              </a:pPr>
              <a:r>
                <a:rPr lang="en-US" sz="1900" kern="1200" dirty="0"/>
                <a:t>Explore Data</a:t>
              </a:r>
            </a:p>
            <a:p>
              <a:pPr marL="171450" lvl="1" indent="-171450" algn="l" defTabSz="844550">
                <a:lnSpc>
                  <a:spcPct val="90000"/>
                </a:lnSpc>
                <a:spcBef>
                  <a:spcPct val="0"/>
                </a:spcBef>
                <a:spcAft>
                  <a:spcPct val="15000"/>
                </a:spcAft>
                <a:buChar char="•"/>
              </a:pPr>
              <a:r>
                <a:rPr lang="en-US" sz="1900" kern="1200" dirty="0"/>
                <a:t>Update Data</a:t>
              </a:r>
            </a:p>
          </p:txBody>
        </p:sp>
        <p:sp>
          <p:nvSpPr>
            <p:cNvPr id="8" name="Freeform: Shape 7">
              <a:extLst>
                <a:ext uri="{FF2B5EF4-FFF2-40B4-BE49-F238E27FC236}">
                  <a16:creationId xmlns:a16="http://schemas.microsoft.com/office/drawing/2014/main" id="{A34F3FFF-6831-4E92-823B-120476C9332A}"/>
                </a:ext>
              </a:extLst>
            </p:cNvPr>
            <p:cNvSpPr/>
            <p:nvPr/>
          </p:nvSpPr>
          <p:spPr>
            <a:xfrm>
              <a:off x="4237148" y="1566556"/>
              <a:ext cx="4275524" cy="1279018"/>
            </a:xfrm>
            <a:custGeom>
              <a:avLst/>
              <a:gdLst>
                <a:gd name="connsiteX0" fmla="*/ 0 w 4275524"/>
                <a:gd name="connsiteY0" fmla="*/ 213174 h 1279018"/>
                <a:gd name="connsiteX1" fmla="*/ 213174 w 4275524"/>
                <a:gd name="connsiteY1" fmla="*/ 0 h 1279018"/>
                <a:gd name="connsiteX2" fmla="*/ 4062350 w 4275524"/>
                <a:gd name="connsiteY2" fmla="*/ 0 h 1279018"/>
                <a:gd name="connsiteX3" fmla="*/ 4275524 w 4275524"/>
                <a:gd name="connsiteY3" fmla="*/ 213174 h 1279018"/>
                <a:gd name="connsiteX4" fmla="*/ 4275524 w 4275524"/>
                <a:gd name="connsiteY4" fmla="*/ 1065844 h 1279018"/>
                <a:gd name="connsiteX5" fmla="*/ 4062350 w 4275524"/>
                <a:gd name="connsiteY5" fmla="*/ 1279018 h 1279018"/>
                <a:gd name="connsiteX6" fmla="*/ 213174 w 4275524"/>
                <a:gd name="connsiteY6" fmla="*/ 1279018 h 1279018"/>
                <a:gd name="connsiteX7" fmla="*/ 0 w 4275524"/>
                <a:gd name="connsiteY7" fmla="*/ 1065844 h 1279018"/>
                <a:gd name="connsiteX8" fmla="*/ 0 w 4275524"/>
                <a:gd name="connsiteY8" fmla="*/ 213174 h 127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75524" h="1279018">
                  <a:moveTo>
                    <a:pt x="0" y="213174"/>
                  </a:moveTo>
                  <a:cubicBezTo>
                    <a:pt x="0" y="95441"/>
                    <a:pt x="95441" y="0"/>
                    <a:pt x="213174" y="0"/>
                  </a:cubicBezTo>
                  <a:lnTo>
                    <a:pt x="4062350" y="0"/>
                  </a:lnTo>
                  <a:cubicBezTo>
                    <a:pt x="4180083" y="0"/>
                    <a:pt x="4275524" y="95441"/>
                    <a:pt x="4275524" y="213174"/>
                  </a:cubicBezTo>
                  <a:lnTo>
                    <a:pt x="4275524" y="1065844"/>
                  </a:lnTo>
                  <a:cubicBezTo>
                    <a:pt x="4275524" y="1183577"/>
                    <a:pt x="4180083" y="1279018"/>
                    <a:pt x="4062350" y="1279018"/>
                  </a:cubicBezTo>
                  <a:lnTo>
                    <a:pt x="213174" y="1279018"/>
                  </a:lnTo>
                  <a:cubicBezTo>
                    <a:pt x="95441" y="1279018"/>
                    <a:pt x="0" y="1183577"/>
                    <a:pt x="0" y="1065844"/>
                  </a:cubicBezTo>
                  <a:lnTo>
                    <a:pt x="0" y="213174"/>
                  </a:lnTo>
                  <a:close/>
                </a:path>
              </a:pathLst>
            </a:custGeom>
          </p:spPr>
          <p:style>
            <a:lnRef idx="2">
              <a:schemeClr val="accent3"/>
            </a:lnRef>
            <a:fillRef idx="1">
              <a:schemeClr val="lt1"/>
            </a:fillRef>
            <a:effectRef idx="0">
              <a:schemeClr val="accent3"/>
            </a:effectRef>
            <a:fontRef idx="minor">
              <a:schemeClr val="dk1"/>
            </a:fontRef>
          </p:style>
          <p:txBody>
            <a:bodyPr spcFirstLastPara="0" vert="horz" wrap="square" lIns="184357" tIns="123397" rIns="184357" bIns="123397" numCol="1" spcCol="1270" anchor="ctr" anchorCtr="0">
              <a:noAutofit/>
            </a:bodyPr>
            <a:lstStyle/>
            <a:p>
              <a:pPr marL="0" lvl="0" indent="0" algn="ctr" defTabSz="1422400">
                <a:lnSpc>
                  <a:spcPct val="90000"/>
                </a:lnSpc>
                <a:spcBef>
                  <a:spcPct val="0"/>
                </a:spcBef>
                <a:spcAft>
                  <a:spcPct val="35000"/>
                </a:spcAft>
                <a:buNone/>
              </a:pPr>
              <a:r>
                <a:rPr lang="en-US" sz="3200" kern="1200" dirty="0"/>
                <a:t>Data Acquisition and Understanding</a:t>
              </a:r>
            </a:p>
          </p:txBody>
        </p:sp>
      </p:grpSp>
      <p:grpSp>
        <p:nvGrpSpPr>
          <p:cNvPr id="17" name="Group 16">
            <a:extLst>
              <a:ext uri="{FF2B5EF4-FFF2-40B4-BE49-F238E27FC236}">
                <a16:creationId xmlns:a16="http://schemas.microsoft.com/office/drawing/2014/main" id="{67BAAE7B-A815-4EA2-889C-C52C53A71FA8}"/>
              </a:ext>
            </a:extLst>
          </p:cNvPr>
          <p:cNvGrpSpPr/>
          <p:nvPr/>
        </p:nvGrpSpPr>
        <p:grpSpPr>
          <a:xfrm>
            <a:off x="4237148" y="2909526"/>
            <a:ext cx="8029350" cy="1279018"/>
            <a:chOff x="4237148" y="2909526"/>
            <a:chExt cx="8029350" cy="1279018"/>
          </a:xfrm>
        </p:grpSpPr>
        <p:sp>
          <p:nvSpPr>
            <p:cNvPr id="9" name="Freeform: Shape 8">
              <a:extLst>
                <a:ext uri="{FF2B5EF4-FFF2-40B4-BE49-F238E27FC236}">
                  <a16:creationId xmlns:a16="http://schemas.microsoft.com/office/drawing/2014/main" id="{6867556C-CCD6-42CC-98ED-761F4EE47073}"/>
                </a:ext>
              </a:extLst>
            </p:cNvPr>
            <p:cNvSpPr/>
            <p:nvPr/>
          </p:nvSpPr>
          <p:spPr>
            <a:xfrm>
              <a:off x="8512672" y="3037427"/>
              <a:ext cx="3753826" cy="1023215"/>
            </a:xfrm>
            <a:custGeom>
              <a:avLst/>
              <a:gdLst>
                <a:gd name="connsiteX0" fmla="*/ 170539 w 1023214"/>
                <a:gd name="connsiteY0" fmla="*/ 0 h 3753825"/>
                <a:gd name="connsiteX1" fmla="*/ 852675 w 1023214"/>
                <a:gd name="connsiteY1" fmla="*/ 0 h 3753825"/>
                <a:gd name="connsiteX2" fmla="*/ 1023214 w 1023214"/>
                <a:gd name="connsiteY2" fmla="*/ 170539 h 3753825"/>
                <a:gd name="connsiteX3" fmla="*/ 1023214 w 1023214"/>
                <a:gd name="connsiteY3" fmla="*/ 3753825 h 3753825"/>
                <a:gd name="connsiteX4" fmla="*/ 1023214 w 1023214"/>
                <a:gd name="connsiteY4" fmla="*/ 3753825 h 3753825"/>
                <a:gd name="connsiteX5" fmla="*/ 0 w 1023214"/>
                <a:gd name="connsiteY5" fmla="*/ 3753825 h 3753825"/>
                <a:gd name="connsiteX6" fmla="*/ 0 w 1023214"/>
                <a:gd name="connsiteY6" fmla="*/ 3753825 h 3753825"/>
                <a:gd name="connsiteX7" fmla="*/ 0 w 1023214"/>
                <a:gd name="connsiteY7" fmla="*/ 170539 h 3753825"/>
                <a:gd name="connsiteX8" fmla="*/ 170539 w 1023214"/>
                <a:gd name="connsiteY8" fmla="*/ 0 h 375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3214" h="3753825">
                  <a:moveTo>
                    <a:pt x="1023214" y="625651"/>
                  </a:moveTo>
                  <a:lnTo>
                    <a:pt x="1023214" y="3128174"/>
                  </a:lnTo>
                  <a:cubicBezTo>
                    <a:pt x="1023214" y="3473710"/>
                    <a:pt x="1002402" y="3753823"/>
                    <a:pt x="976729" y="3753823"/>
                  </a:cubicBezTo>
                  <a:lnTo>
                    <a:pt x="0" y="3753823"/>
                  </a:lnTo>
                  <a:lnTo>
                    <a:pt x="0" y="3753823"/>
                  </a:lnTo>
                  <a:lnTo>
                    <a:pt x="0" y="2"/>
                  </a:lnTo>
                  <a:lnTo>
                    <a:pt x="0" y="2"/>
                  </a:lnTo>
                  <a:lnTo>
                    <a:pt x="976729" y="2"/>
                  </a:lnTo>
                  <a:cubicBezTo>
                    <a:pt x="1002402" y="2"/>
                    <a:pt x="1023214" y="280115"/>
                    <a:pt x="1023214" y="625651"/>
                  </a:cubicBezTo>
                  <a:close/>
                </a:path>
              </a:pathLst>
            </a:custGeom>
          </p:spPr>
          <p:style>
            <a:lnRef idx="2">
              <a:schemeClr val="accent3"/>
            </a:lnRef>
            <a:fillRef idx="1">
              <a:schemeClr val="lt1"/>
            </a:fillRef>
            <a:effectRef idx="0">
              <a:schemeClr val="accent3"/>
            </a:effectRef>
            <a:fontRef idx="minor">
              <a:schemeClr val="dk1"/>
            </a:fontRef>
          </p:style>
          <p:txBody>
            <a:bodyPr spcFirstLastPara="0" vert="horz" wrap="square" lIns="247651" tIns="173775" rIns="297599" bIns="173774"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Feature Selection</a:t>
              </a:r>
            </a:p>
            <a:p>
              <a:pPr marL="228600" lvl="1" indent="-228600" algn="l" defTabSz="889000">
                <a:lnSpc>
                  <a:spcPct val="90000"/>
                </a:lnSpc>
                <a:spcBef>
                  <a:spcPct val="0"/>
                </a:spcBef>
                <a:spcAft>
                  <a:spcPct val="15000"/>
                </a:spcAft>
                <a:buChar char="•"/>
              </a:pPr>
              <a:r>
                <a:rPr lang="en-US" sz="2000" kern="1200" dirty="0"/>
                <a:t>Create and Train Model</a:t>
              </a:r>
            </a:p>
          </p:txBody>
        </p:sp>
        <p:sp>
          <p:nvSpPr>
            <p:cNvPr id="10" name="Freeform: Shape 9">
              <a:extLst>
                <a:ext uri="{FF2B5EF4-FFF2-40B4-BE49-F238E27FC236}">
                  <a16:creationId xmlns:a16="http://schemas.microsoft.com/office/drawing/2014/main" id="{2B96BDBA-1102-45A2-B3D6-394D9B2E7D2F}"/>
                </a:ext>
              </a:extLst>
            </p:cNvPr>
            <p:cNvSpPr/>
            <p:nvPr/>
          </p:nvSpPr>
          <p:spPr>
            <a:xfrm>
              <a:off x="4237148" y="2909526"/>
              <a:ext cx="4275524" cy="1279018"/>
            </a:xfrm>
            <a:custGeom>
              <a:avLst/>
              <a:gdLst>
                <a:gd name="connsiteX0" fmla="*/ 0 w 4275524"/>
                <a:gd name="connsiteY0" fmla="*/ 213174 h 1279018"/>
                <a:gd name="connsiteX1" fmla="*/ 213174 w 4275524"/>
                <a:gd name="connsiteY1" fmla="*/ 0 h 1279018"/>
                <a:gd name="connsiteX2" fmla="*/ 4062350 w 4275524"/>
                <a:gd name="connsiteY2" fmla="*/ 0 h 1279018"/>
                <a:gd name="connsiteX3" fmla="*/ 4275524 w 4275524"/>
                <a:gd name="connsiteY3" fmla="*/ 213174 h 1279018"/>
                <a:gd name="connsiteX4" fmla="*/ 4275524 w 4275524"/>
                <a:gd name="connsiteY4" fmla="*/ 1065844 h 1279018"/>
                <a:gd name="connsiteX5" fmla="*/ 4062350 w 4275524"/>
                <a:gd name="connsiteY5" fmla="*/ 1279018 h 1279018"/>
                <a:gd name="connsiteX6" fmla="*/ 213174 w 4275524"/>
                <a:gd name="connsiteY6" fmla="*/ 1279018 h 1279018"/>
                <a:gd name="connsiteX7" fmla="*/ 0 w 4275524"/>
                <a:gd name="connsiteY7" fmla="*/ 1065844 h 1279018"/>
                <a:gd name="connsiteX8" fmla="*/ 0 w 4275524"/>
                <a:gd name="connsiteY8" fmla="*/ 213174 h 127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75524" h="1279018">
                  <a:moveTo>
                    <a:pt x="0" y="213174"/>
                  </a:moveTo>
                  <a:cubicBezTo>
                    <a:pt x="0" y="95441"/>
                    <a:pt x="95441" y="0"/>
                    <a:pt x="213174" y="0"/>
                  </a:cubicBezTo>
                  <a:lnTo>
                    <a:pt x="4062350" y="0"/>
                  </a:lnTo>
                  <a:cubicBezTo>
                    <a:pt x="4180083" y="0"/>
                    <a:pt x="4275524" y="95441"/>
                    <a:pt x="4275524" y="213174"/>
                  </a:cubicBezTo>
                  <a:lnTo>
                    <a:pt x="4275524" y="1065844"/>
                  </a:lnTo>
                  <a:cubicBezTo>
                    <a:pt x="4275524" y="1183577"/>
                    <a:pt x="4180083" y="1279018"/>
                    <a:pt x="4062350" y="1279018"/>
                  </a:cubicBezTo>
                  <a:lnTo>
                    <a:pt x="213174" y="1279018"/>
                  </a:lnTo>
                  <a:cubicBezTo>
                    <a:pt x="95441" y="1279018"/>
                    <a:pt x="0" y="1183577"/>
                    <a:pt x="0" y="1065844"/>
                  </a:cubicBezTo>
                  <a:lnTo>
                    <a:pt x="0" y="213174"/>
                  </a:lnTo>
                  <a:close/>
                </a:path>
              </a:pathLst>
            </a:custGeom>
          </p:spPr>
          <p:style>
            <a:lnRef idx="2">
              <a:schemeClr val="accent3"/>
            </a:lnRef>
            <a:fillRef idx="1">
              <a:schemeClr val="lt1"/>
            </a:fillRef>
            <a:effectRef idx="0">
              <a:schemeClr val="accent3"/>
            </a:effectRef>
            <a:fontRef idx="minor">
              <a:schemeClr val="dk1"/>
            </a:fontRef>
          </p:style>
          <p:txBody>
            <a:bodyPr spcFirstLastPara="0" vert="horz" wrap="square" lIns="184357" tIns="123397" rIns="184357" bIns="123397" numCol="1" spcCol="1270" anchor="ctr" anchorCtr="0">
              <a:noAutofit/>
            </a:bodyPr>
            <a:lstStyle/>
            <a:p>
              <a:pPr marL="0" lvl="0" indent="0" algn="ctr" defTabSz="1422400">
                <a:lnSpc>
                  <a:spcPct val="90000"/>
                </a:lnSpc>
                <a:spcBef>
                  <a:spcPct val="0"/>
                </a:spcBef>
                <a:spcAft>
                  <a:spcPct val="35000"/>
                </a:spcAft>
                <a:buNone/>
              </a:pPr>
              <a:r>
                <a:rPr lang="en-US" sz="3200" kern="1200" dirty="0"/>
                <a:t>Modeling</a:t>
              </a:r>
            </a:p>
          </p:txBody>
        </p:sp>
      </p:grpSp>
      <p:grpSp>
        <p:nvGrpSpPr>
          <p:cNvPr id="18" name="Group 17">
            <a:extLst>
              <a:ext uri="{FF2B5EF4-FFF2-40B4-BE49-F238E27FC236}">
                <a16:creationId xmlns:a16="http://schemas.microsoft.com/office/drawing/2014/main" id="{9DB8CA2D-F1E8-40C9-8A9C-4FD93FE5BAF7}"/>
              </a:ext>
            </a:extLst>
          </p:cNvPr>
          <p:cNvGrpSpPr/>
          <p:nvPr/>
        </p:nvGrpSpPr>
        <p:grpSpPr>
          <a:xfrm>
            <a:off x="4237148" y="4252495"/>
            <a:ext cx="8029350" cy="1279018"/>
            <a:chOff x="4237148" y="4252495"/>
            <a:chExt cx="8029350" cy="1279018"/>
          </a:xfrm>
        </p:grpSpPr>
        <p:sp>
          <p:nvSpPr>
            <p:cNvPr id="11" name="Freeform: Shape 10">
              <a:extLst>
                <a:ext uri="{FF2B5EF4-FFF2-40B4-BE49-F238E27FC236}">
                  <a16:creationId xmlns:a16="http://schemas.microsoft.com/office/drawing/2014/main" id="{88F69D13-A340-41B5-9864-929622BEA612}"/>
                </a:ext>
              </a:extLst>
            </p:cNvPr>
            <p:cNvSpPr/>
            <p:nvPr/>
          </p:nvSpPr>
          <p:spPr>
            <a:xfrm>
              <a:off x="8512672" y="4380397"/>
              <a:ext cx="3753826" cy="1023215"/>
            </a:xfrm>
            <a:custGeom>
              <a:avLst/>
              <a:gdLst>
                <a:gd name="connsiteX0" fmla="*/ 170539 w 1023214"/>
                <a:gd name="connsiteY0" fmla="*/ 0 h 3753825"/>
                <a:gd name="connsiteX1" fmla="*/ 852675 w 1023214"/>
                <a:gd name="connsiteY1" fmla="*/ 0 h 3753825"/>
                <a:gd name="connsiteX2" fmla="*/ 1023214 w 1023214"/>
                <a:gd name="connsiteY2" fmla="*/ 170539 h 3753825"/>
                <a:gd name="connsiteX3" fmla="*/ 1023214 w 1023214"/>
                <a:gd name="connsiteY3" fmla="*/ 3753825 h 3753825"/>
                <a:gd name="connsiteX4" fmla="*/ 1023214 w 1023214"/>
                <a:gd name="connsiteY4" fmla="*/ 3753825 h 3753825"/>
                <a:gd name="connsiteX5" fmla="*/ 0 w 1023214"/>
                <a:gd name="connsiteY5" fmla="*/ 3753825 h 3753825"/>
                <a:gd name="connsiteX6" fmla="*/ 0 w 1023214"/>
                <a:gd name="connsiteY6" fmla="*/ 3753825 h 3753825"/>
                <a:gd name="connsiteX7" fmla="*/ 0 w 1023214"/>
                <a:gd name="connsiteY7" fmla="*/ 170539 h 3753825"/>
                <a:gd name="connsiteX8" fmla="*/ 170539 w 1023214"/>
                <a:gd name="connsiteY8" fmla="*/ 0 h 375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3214" h="3753825">
                  <a:moveTo>
                    <a:pt x="1023214" y="625651"/>
                  </a:moveTo>
                  <a:lnTo>
                    <a:pt x="1023214" y="3128174"/>
                  </a:lnTo>
                  <a:cubicBezTo>
                    <a:pt x="1023214" y="3473710"/>
                    <a:pt x="1002402" y="3753823"/>
                    <a:pt x="976729" y="3753823"/>
                  </a:cubicBezTo>
                  <a:lnTo>
                    <a:pt x="0" y="3753823"/>
                  </a:lnTo>
                  <a:lnTo>
                    <a:pt x="0" y="3753823"/>
                  </a:lnTo>
                  <a:lnTo>
                    <a:pt x="0" y="2"/>
                  </a:lnTo>
                  <a:lnTo>
                    <a:pt x="0" y="2"/>
                  </a:lnTo>
                  <a:lnTo>
                    <a:pt x="976729" y="2"/>
                  </a:lnTo>
                  <a:cubicBezTo>
                    <a:pt x="1002402" y="2"/>
                    <a:pt x="1023214" y="280115"/>
                    <a:pt x="1023214" y="625651"/>
                  </a:cubicBezTo>
                  <a:close/>
                </a:path>
              </a:pathLst>
            </a:custGeom>
          </p:spPr>
          <p:style>
            <a:lnRef idx="2">
              <a:schemeClr val="accent3"/>
            </a:lnRef>
            <a:fillRef idx="1">
              <a:schemeClr val="lt1"/>
            </a:fillRef>
            <a:effectRef idx="0">
              <a:schemeClr val="accent3"/>
            </a:effectRef>
            <a:fontRef idx="minor">
              <a:schemeClr val="dk1"/>
            </a:fontRef>
          </p:style>
          <p:txBody>
            <a:bodyPr spcFirstLastPara="0" vert="horz" wrap="square" lIns="247651" tIns="173775" rIns="297599" bIns="173774"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Operationalize</a:t>
              </a:r>
            </a:p>
          </p:txBody>
        </p:sp>
        <p:sp>
          <p:nvSpPr>
            <p:cNvPr id="12" name="Freeform: Shape 11">
              <a:extLst>
                <a:ext uri="{FF2B5EF4-FFF2-40B4-BE49-F238E27FC236}">
                  <a16:creationId xmlns:a16="http://schemas.microsoft.com/office/drawing/2014/main" id="{A5EFCC2B-7150-4F73-B60B-851E731DD4EF}"/>
                </a:ext>
              </a:extLst>
            </p:cNvPr>
            <p:cNvSpPr/>
            <p:nvPr/>
          </p:nvSpPr>
          <p:spPr>
            <a:xfrm>
              <a:off x="4237148" y="4252495"/>
              <a:ext cx="4275524" cy="1279018"/>
            </a:xfrm>
            <a:custGeom>
              <a:avLst/>
              <a:gdLst>
                <a:gd name="connsiteX0" fmla="*/ 0 w 4275524"/>
                <a:gd name="connsiteY0" fmla="*/ 213174 h 1279018"/>
                <a:gd name="connsiteX1" fmla="*/ 213174 w 4275524"/>
                <a:gd name="connsiteY1" fmla="*/ 0 h 1279018"/>
                <a:gd name="connsiteX2" fmla="*/ 4062350 w 4275524"/>
                <a:gd name="connsiteY2" fmla="*/ 0 h 1279018"/>
                <a:gd name="connsiteX3" fmla="*/ 4275524 w 4275524"/>
                <a:gd name="connsiteY3" fmla="*/ 213174 h 1279018"/>
                <a:gd name="connsiteX4" fmla="*/ 4275524 w 4275524"/>
                <a:gd name="connsiteY4" fmla="*/ 1065844 h 1279018"/>
                <a:gd name="connsiteX5" fmla="*/ 4062350 w 4275524"/>
                <a:gd name="connsiteY5" fmla="*/ 1279018 h 1279018"/>
                <a:gd name="connsiteX6" fmla="*/ 213174 w 4275524"/>
                <a:gd name="connsiteY6" fmla="*/ 1279018 h 1279018"/>
                <a:gd name="connsiteX7" fmla="*/ 0 w 4275524"/>
                <a:gd name="connsiteY7" fmla="*/ 1065844 h 1279018"/>
                <a:gd name="connsiteX8" fmla="*/ 0 w 4275524"/>
                <a:gd name="connsiteY8" fmla="*/ 213174 h 127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75524" h="1279018">
                  <a:moveTo>
                    <a:pt x="0" y="213174"/>
                  </a:moveTo>
                  <a:cubicBezTo>
                    <a:pt x="0" y="95441"/>
                    <a:pt x="95441" y="0"/>
                    <a:pt x="213174" y="0"/>
                  </a:cubicBezTo>
                  <a:lnTo>
                    <a:pt x="4062350" y="0"/>
                  </a:lnTo>
                  <a:cubicBezTo>
                    <a:pt x="4180083" y="0"/>
                    <a:pt x="4275524" y="95441"/>
                    <a:pt x="4275524" y="213174"/>
                  </a:cubicBezTo>
                  <a:lnTo>
                    <a:pt x="4275524" y="1065844"/>
                  </a:lnTo>
                  <a:cubicBezTo>
                    <a:pt x="4275524" y="1183577"/>
                    <a:pt x="4180083" y="1279018"/>
                    <a:pt x="4062350" y="1279018"/>
                  </a:cubicBezTo>
                  <a:lnTo>
                    <a:pt x="213174" y="1279018"/>
                  </a:lnTo>
                  <a:cubicBezTo>
                    <a:pt x="95441" y="1279018"/>
                    <a:pt x="0" y="1183577"/>
                    <a:pt x="0" y="1065844"/>
                  </a:cubicBezTo>
                  <a:lnTo>
                    <a:pt x="0" y="213174"/>
                  </a:lnTo>
                  <a:close/>
                </a:path>
              </a:pathLst>
            </a:custGeom>
          </p:spPr>
          <p:style>
            <a:lnRef idx="2">
              <a:schemeClr val="accent3"/>
            </a:lnRef>
            <a:fillRef idx="1">
              <a:schemeClr val="lt1"/>
            </a:fillRef>
            <a:effectRef idx="0">
              <a:schemeClr val="accent3"/>
            </a:effectRef>
            <a:fontRef idx="minor">
              <a:schemeClr val="dk1"/>
            </a:fontRef>
          </p:style>
          <p:txBody>
            <a:bodyPr spcFirstLastPara="0" vert="horz" wrap="square" lIns="184357" tIns="123397" rIns="184357" bIns="123397" numCol="1" spcCol="1270" anchor="ctr" anchorCtr="0">
              <a:noAutofit/>
            </a:bodyPr>
            <a:lstStyle/>
            <a:p>
              <a:pPr marL="0" lvl="0" indent="0" algn="ctr" defTabSz="1422400">
                <a:lnSpc>
                  <a:spcPct val="90000"/>
                </a:lnSpc>
                <a:spcBef>
                  <a:spcPct val="0"/>
                </a:spcBef>
                <a:spcAft>
                  <a:spcPct val="35000"/>
                </a:spcAft>
                <a:buNone/>
              </a:pPr>
              <a:r>
                <a:rPr lang="en-US" sz="3200" kern="1200" dirty="0"/>
                <a:t>Deployment</a:t>
              </a:r>
            </a:p>
          </p:txBody>
        </p:sp>
      </p:grpSp>
      <p:grpSp>
        <p:nvGrpSpPr>
          <p:cNvPr id="19" name="Group 18">
            <a:extLst>
              <a:ext uri="{FF2B5EF4-FFF2-40B4-BE49-F238E27FC236}">
                <a16:creationId xmlns:a16="http://schemas.microsoft.com/office/drawing/2014/main" id="{474FA93B-FB84-4377-AD76-70CE741DABC9}"/>
              </a:ext>
            </a:extLst>
          </p:cNvPr>
          <p:cNvGrpSpPr/>
          <p:nvPr/>
        </p:nvGrpSpPr>
        <p:grpSpPr>
          <a:xfrm>
            <a:off x="4237148" y="5595465"/>
            <a:ext cx="8029350" cy="1279018"/>
            <a:chOff x="4237148" y="5595465"/>
            <a:chExt cx="8029350" cy="1279018"/>
          </a:xfrm>
        </p:grpSpPr>
        <p:sp>
          <p:nvSpPr>
            <p:cNvPr id="13" name="Freeform: Shape 12">
              <a:extLst>
                <a:ext uri="{FF2B5EF4-FFF2-40B4-BE49-F238E27FC236}">
                  <a16:creationId xmlns:a16="http://schemas.microsoft.com/office/drawing/2014/main" id="{A6B79DC6-4330-4BBA-BAFD-964F673A0E4F}"/>
                </a:ext>
              </a:extLst>
            </p:cNvPr>
            <p:cNvSpPr/>
            <p:nvPr/>
          </p:nvSpPr>
          <p:spPr>
            <a:xfrm>
              <a:off x="8512672" y="5723366"/>
              <a:ext cx="3753826" cy="1023215"/>
            </a:xfrm>
            <a:custGeom>
              <a:avLst/>
              <a:gdLst>
                <a:gd name="connsiteX0" fmla="*/ 170539 w 1023214"/>
                <a:gd name="connsiteY0" fmla="*/ 0 h 3753825"/>
                <a:gd name="connsiteX1" fmla="*/ 852675 w 1023214"/>
                <a:gd name="connsiteY1" fmla="*/ 0 h 3753825"/>
                <a:gd name="connsiteX2" fmla="*/ 1023214 w 1023214"/>
                <a:gd name="connsiteY2" fmla="*/ 170539 h 3753825"/>
                <a:gd name="connsiteX3" fmla="*/ 1023214 w 1023214"/>
                <a:gd name="connsiteY3" fmla="*/ 3753825 h 3753825"/>
                <a:gd name="connsiteX4" fmla="*/ 1023214 w 1023214"/>
                <a:gd name="connsiteY4" fmla="*/ 3753825 h 3753825"/>
                <a:gd name="connsiteX5" fmla="*/ 0 w 1023214"/>
                <a:gd name="connsiteY5" fmla="*/ 3753825 h 3753825"/>
                <a:gd name="connsiteX6" fmla="*/ 0 w 1023214"/>
                <a:gd name="connsiteY6" fmla="*/ 3753825 h 3753825"/>
                <a:gd name="connsiteX7" fmla="*/ 0 w 1023214"/>
                <a:gd name="connsiteY7" fmla="*/ 170539 h 3753825"/>
                <a:gd name="connsiteX8" fmla="*/ 170539 w 1023214"/>
                <a:gd name="connsiteY8" fmla="*/ 0 h 375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3214" h="3753825">
                  <a:moveTo>
                    <a:pt x="1023214" y="625651"/>
                  </a:moveTo>
                  <a:lnTo>
                    <a:pt x="1023214" y="3128174"/>
                  </a:lnTo>
                  <a:cubicBezTo>
                    <a:pt x="1023214" y="3473710"/>
                    <a:pt x="1002402" y="3753823"/>
                    <a:pt x="976729" y="3753823"/>
                  </a:cubicBezTo>
                  <a:lnTo>
                    <a:pt x="0" y="3753823"/>
                  </a:lnTo>
                  <a:lnTo>
                    <a:pt x="0" y="3753823"/>
                  </a:lnTo>
                  <a:lnTo>
                    <a:pt x="0" y="2"/>
                  </a:lnTo>
                  <a:lnTo>
                    <a:pt x="0" y="2"/>
                  </a:lnTo>
                  <a:lnTo>
                    <a:pt x="976729" y="2"/>
                  </a:lnTo>
                  <a:cubicBezTo>
                    <a:pt x="1002402" y="2"/>
                    <a:pt x="1023214" y="280115"/>
                    <a:pt x="1023214" y="625651"/>
                  </a:cubicBezTo>
                  <a:close/>
                </a:path>
              </a:pathLst>
            </a:custGeom>
          </p:spPr>
          <p:style>
            <a:lnRef idx="2">
              <a:schemeClr val="accent3"/>
            </a:lnRef>
            <a:fillRef idx="1">
              <a:schemeClr val="lt1"/>
            </a:fillRef>
            <a:effectRef idx="0">
              <a:schemeClr val="accent3"/>
            </a:effectRef>
            <a:fontRef idx="minor">
              <a:schemeClr val="dk1"/>
            </a:fontRef>
          </p:style>
          <p:txBody>
            <a:bodyPr spcFirstLastPara="0" vert="horz" wrap="square" lIns="247651" tIns="173775" rIns="297599" bIns="173774"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Testing and Validation</a:t>
              </a:r>
            </a:p>
            <a:p>
              <a:pPr marL="171450" lvl="1" indent="-171450" algn="l" defTabSz="844550">
                <a:lnSpc>
                  <a:spcPct val="90000"/>
                </a:lnSpc>
                <a:spcBef>
                  <a:spcPct val="0"/>
                </a:spcBef>
                <a:spcAft>
                  <a:spcPct val="15000"/>
                </a:spcAft>
                <a:buChar char="•"/>
              </a:pPr>
              <a:r>
                <a:rPr lang="en-US" sz="1900" kern="1200" dirty="0"/>
                <a:t>Handoff</a:t>
              </a:r>
            </a:p>
            <a:p>
              <a:pPr marL="171450" lvl="1" indent="-171450" algn="l" defTabSz="844550">
                <a:lnSpc>
                  <a:spcPct val="90000"/>
                </a:lnSpc>
                <a:spcBef>
                  <a:spcPct val="0"/>
                </a:spcBef>
                <a:spcAft>
                  <a:spcPct val="15000"/>
                </a:spcAft>
                <a:buChar char="•"/>
              </a:pPr>
              <a:r>
                <a:rPr lang="en-US" sz="1900" kern="1200" dirty="0"/>
                <a:t>Re-train and re-score</a:t>
              </a:r>
            </a:p>
          </p:txBody>
        </p:sp>
        <p:sp>
          <p:nvSpPr>
            <p:cNvPr id="14" name="Freeform: Shape 13">
              <a:extLst>
                <a:ext uri="{FF2B5EF4-FFF2-40B4-BE49-F238E27FC236}">
                  <a16:creationId xmlns:a16="http://schemas.microsoft.com/office/drawing/2014/main" id="{B1B13C59-B08A-4386-9862-F13E3A9C8FF5}"/>
                </a:ext>
              </a:extLst>
            </p:cNvPr>
            <p:cNvSpPr/>
            <p:nvPr/>
          </p:nvSpPr>
          <p:spPr>
            <a:xfrm>
              <a:off x="4237148" y="5595465"/>
              <a:ext cx="4275524" cy="1279018"/>
            </a:xfrm>
            <a:custGeom>
              <a:avLst/>
              <a:gdLst>
                <a:gd name="connsiteX0" fmla="*/ 0 w 4275524"/>
                <a:gd name="connsiteY0" fmla="*/ 213174 h 1279018"/>
                <a:gd name="connsiteX1" fmla="*/ 213174 w 4275524"/>
                <a:gd name="connsiteY1" fmla="*/ 0 h 1279018"/>
                <a:gd name="connsiteX2" fmla="*/ 4062350 w 4275524"/>
                <a:gd name="connsiteY2" fmla="*/ 0 h 1279018"/>
                <a:gd name="connsiteX3" fmla="*/ 4275524 w 4275524"/>
                <a:gd name="connsiteY3" fmla="*/ 213174 h 1279018"/>
                <a:gd name="connsiteX4" fmla="*/ 4275524 w 4275524"/>
                <a:gd name="connsiteY4" fmla="*/ 1065844 h 1279018"/>
                <a:gd name="connsiteX5" fmla="*/ 4062350 w 4275524"/>
                <a:gd name="connsiteY5" fmla="*/ 1279018 h 1279018"/>
                <a:gd name="connsiteX6" fmla="*/ 213174 w 4275524"/>
                <a:gd name="connsiteY6" fmla="*/ 1279018 h 1279018"/>
                <a:gd name="connsiteX7" fmla="*/ 0 w 4275524"/>
                <a:gd name="connsiteY7" fmla="*/ 1065844 h 1279018"/>
                <a:gd name="connsiteX8" fmla="*/ 0 w 4275524"/>
                <a:gd name="connsiteY8" fmla="*/ 213174 h 127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75524" h="1279018">
                  <a:moveTo>
                    <a:pt x="0" y="213174"/>
                  </a:moveTo>
                  <a:cubicBezTo>
                    <a:pt x="0" y="95441"/>
                    <a:pt x="95441" y="0"/>
                    <a:pt x="213174" y="0"/>
                  </a:cubicBezTo>
                  <a:lnTo>
                    <a:pt x="4062350" y="0"/>
                  </a:lnTo>
                  <a:cubicBezTo>
                    <a:pt x="4180083" y="0"/>
                    <a:pt x="4275524" y="95441"/>
                    <a:pt x="4275524" y="213174"/>
                  </a:cubicBezTo>
                  <a:lnTo>
                    <a:pt x="4275524" y="1065844"/>
                  </a:lnTo>
                  <a:cubicBezTo>
                    <a:pt x="4275524" y="1183577"/>
                    <a:pt x="4180083" y="1279018"/>
                    <a:pt x="4062350" y="1279018"/>
                  </a:cubicBezTo>
                  <a:lnTo>
                    <a:pt x="213174" y="1279018"/>
                  </a:lnTo>
                  <a:cubicBezTo>
                    <a:pt x="95441" y="1279018"/>
                    <a:pt x="0" y="1183577"/>
                    <a:pt x="0" y="1065844"/>
                  </a:cubicBezTo>
                  <a:lnTo>
                    <a:pt x="0" y="213174"/>
                  </a:lnTo>
                  <a:close/>
                </a:path>
              </a:pathLst>
            </a:custGeom>
          </p:spPr>
          <p:style>
            <a:lnRef idx="2">
              <a:schemeClr val="accent3"/>
            </a:lnRef>
            <a:fillRef idx="1">
              <a:schemeClr val="lt1"/>
            </a:fillRef>
            <a:effectRef idx="0">
              <a:schemeClr val="accent3"/>
            </a:effectRef>
            <a:fontRef idx="minor">
              <a:schemeClr val="dk1"/>
            </a:fontRef>
          </p:style>
          <p:txBody>
            <a:bodyPr spcFirstLastPara="0" vert="horz" wrap="square" lIns="184357" tIns="123397" rIns="184357" bIns="123397" numCol="1" spcCol="1270" anchor="ctr" anchorCtr="0">
              <a:noAutofit/>
            </a:bodyPr>
            <a:lstStyle/>
            <a:p>
              <a:pPr marL="0" lvl="0" indent="0" algn="ctr" defTabSz="1422400">
                <a:lnSpc>
                  <a:spcPct val="90000"/>
                </a:lnSpc>
                <a:spcBef>
                  <a:spcPct val="0"/>
                </a:spcBef>
                <a:spcAft>
                  <a:spcPct val="35000"/>
                </a:spcAft>
                <a:buNone/>
              </a:pPr>
              <a:r>
                <a:rPr lang="en-US" sz="3200" kern="1200" dirty="0"/>
                <a:t>Customer Acceptance</a:t>
              </a:r>
            </a:p>
          </p:txBody>
        </p:sp>
      </p:grpSp>
      <p:sp>
        <p:nvSpPr>
          <p:cNvPr id="3" name="Rectangle 2">
            <a:extLst>
              <a:ext uri="{FF2B5EF4-FFF2-40B4-BE49-F238E27FC236}">
                <a16:creationId xmlns:a16="http://schemas.microsoft.com/office/drawing/2014/main" id="{0D986ABD-177B-CF43-B082-FAA2B353A788}"/>
              </a:ext>
            </a:extLst>
          </p:cNvPr>
          <p:cNvSpPr/>
          <p:nvPr/>
        </p:nvSpPr>
        <p:spPr>
          <a:xfrm>
            <a:off x="169977" y="5977140"/>
            <a:ext cx="3190874" cy="769441"/>
          </a:xfrm>
          <a:prstGeom prst="rect">
            <a:avLst/>
          </a:prstGeom>
        </p:spPr>
        <p:txBody>
          <a:bodyPr wrap="none">
            <a:spAutoFit/>
          </a:bodyPr>
          <a:lstStyle/>
          <a:p>
            <a:r>
              <a:rPr lang="en-US" sz="4400" dirty="0" err="1">
                <a:solidFill>
                  <a:schemeClr val="accent3"/>
                </a:solidFill>
              </a:rPr>
              <a:t>aka.ms</a:t>
            </a:r>
            <a:r>
              <a:rPr lang="en-US" sz="4400" dirty="0">
                <a:solidFill>
                  <a:schemeClr val="accent3"/>
                </a:solidFill>
              </a:rPr>
              <a:t>/</a:t>
            </a:r>
            <a:r>
              <a:rPr lang="en-US" sz="4400" dirty="0" err="1">
                <a:solidFill>
                  <a:schemeClr val="accent3"/>
                </a:solidFill>
              </a:rPr>
              <a:t>tdsp</a:t>
            </a:r>
            <a:endParaRPr lang="en-US" sz="4400" dirty="0">
              <a:solidFill>
                <a:schemeClr val="accent3"/>
              </a:solidFill>
            </a:endParaRPr>
          </a:p>
        </p:txBody>
      </p:sp>
    </p:spTree>
    <p:extLst>
      <p:ext uri="{BB962C8B-B14F-4D97-AF65-F5344CB8AC3E}">
        <p14:creationId xmlns:p14="http://schemas.microsoft.com/office/powerpoint/2010/main" val="11373348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10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10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10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2"/>
          <p:cNvSpPr>
            <a:spLocks noGrp="1"/>
          </p:cNvSpPr>
          <p:nvPr>
            <p:ph type="title"/>
          </p:nvPr>
        </p:nvSpPr>
        <p:spPr>
          <a:xfrm>
            <a:off x="638563" y="235669"/>
            <a:ext cx="11239464" cy="738664"/>
          </a:xfrm>
        </p:spPr>
        <p:txBody>
          <a:bodyPr vert="horz" wrap="square" lIns="0" tIns="0" rIns="0" bIns="0" rtlCol="0" anchor="t">
            <a:spAutoFit/>
          </a:bodyPr>
          <a:lstStyle/>
          <a:p>
            <a:pPr algn="ctr"/>
            <a:r>
              <a:rPr lang="en-US" sz="4800" b="0" dirty="0">
                <a:solidFill>
                  <a:schemeClr val="tx1"/>
                </a:solidFill>
                <a:latin typeface="+mn-lt"/>
              </a:rPr>
              <a:t>Machine Learning on Azure</a:t>
            </a:r>
          </a:p>
        </p:txBody>
      </p:sp>
      <p:sp>
        <p:nvSpPr>
          <p:cNvPr id="103" name="Rectangle 102">
            <a:extLst>
              <a:ext uri="{FF2B5EF4-FFF2-40B4-BE49-F238E27FC236}">
                <a16:creationId xmlns:a16="http://schemas.microsoft.com/office/drawing/2014/main" id="{89DACD66-9ABE-4D02-A164-A71D29E9DD5D}"/>
              </a:ext>
            </a:extLst>
          </p:cNvPr>
          <p:cNvSpPr/>
          <p:nvPr/>
        </p:nvSpPr>
        <p:spPr bwMode="auto">
          <a:xfrm>
            <a:off x="599302" y="1307501"/>
            <a:ext cx="6551092" cy="114703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836" b="1" i="0" u="none" strike="noStrike" kern="1200" cap="none" spc="0" normalizeH="0" baseline="0" noProof="0" dirty="0">
                <a:ln>
                  <a:noFill/>
                </a:ln>
                <a:solidFill>
                  <a:schemeClr val="accent3"/>
                </a:solidFill>
                <a:effectLst/>
                <a:uLnTx/>
                <a:uFillTx/>
                <a:latin typeface="Segoe UI Semibold"/>
                <a:ea typeface="Segoe UI" pitchFamily="34" charset="0"/>
                <a:cs typeface="Segoe UI" pitchFamily="34" charset="0"/>
              </a:rPr>
              <a:t>Sophisticated pretrained models</a:t>
            </a:r>
          </a:p>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428" b="0" i="0" u="none" strike="noStrike" kern="1200" cap="none" spc="0" normalizeH="0" baseline="0" noProof="0" dirty="0">
                <a:ln>
                  <a:noFill/>
                </a:ln>
                <a:solidFill>
                  <a:schemeClr val="accent3"/>
                </a:solidFill>
                <a:effectLst/>
                <a:uLnTx/>
                <a:uFillTx/>
                <a:latin typeface="Segoe UI"/>
                <a:ea typeface="+mn-ea"/>
                <a:cs typeface="Segoe UI" pitchFamily="34" charset="0"/>
              </a:rPr>
              <a:t>To accelerate solution development with easy to use pretrained models</a:t>
            </a:r>
          </a:p>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a:ln>
                <a:noFill/>
              </a:ln>
              <a:solidFill>
                <a:schemeClr val="accent3"/>
              </a:solidFill>
              <a:effectLst/>
              <a:uLnTx/>
              <a:uFillTx/>
              <a:latin typeface="Segoe UI"/>
              <a:ea typeface="Segoe UI" pitchFamily="34" charset="0"/>
              <a:cs typeface="Segoe UI" pitchFamily="34" charset="0"/>
            </a:endParaRPr>
          </a:p>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a:ln>
                <a:noFill/>
              </a:ln>
              <a:solidFill>
                <a:schemeClr val="accent3"/>
              </a:solidFill>
              <a:effectLst/>
              <a:uLnTx/>
              <a:uFillTx/>
              <a:latin typeface="Segoe UI"/>
              <a:ea typeface="Segoe UI" pitchFamily="34" charset="0"/>
              <a:cs typeface="Segoe UI" pitchFamily="34" charset="0"/>
            </a:endParaRPr>
          </a:p>
        </p:txBody>
      </p:sp>
      <p:sp>
        <p:nvSpPr>
          <p:cNvPr id="108" name="Rectangle 107">
            <a:extLst>
              <a:ext uri="{FF2B5EF4-FFF2-40B4-BE49-F238E27FC236}">
                <a16:creationId xmlns:a16="http://schemas.microsoft.com/office/drawing/2014/main" id="{924F5600-D8EA-4EA6-82AC-B2C9608DDA7B}"/>
              </a:ext>
            </a:extLst>
          </p:cNvPr>
          <p:cNvSpPr/>
          <p:nvPr/>
        </p:nvSpPr>
        <p:spPr bwMode="auto">
          <a:xfrm>
            <a:off x="599302" y="3967286"/>
            <a:ext cx="6551092" cy="114703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836" b="1" i="0" u="none" strike="noStrike" kern="1200" cap="none" spc="0" normalizeH="0" baseline="0" noProof="0" dirty="0">
                <a:ln>
                  <a:noFill/>
                </a:ln>
                <a:solidFill>
                  <a:schemeClr val="accent3"/>
                </a:solidFill>
                <a:effectLst/>
                <a:uLnTx/>
                <a:uFillTx/>
                <a:latin typeface="Segoe UI Semibold"/>
                <a:ea typeface="Segoe UI" pitchFamily="34" charset="0"/>
                <a:cs typeface="Segoe UI" pitchFamily="34" charset="0"/>
              </a:rPr>
              <a:t>Productive services</a:t>
            </a:r>
          </a:p>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428" b="0" i="0" u="none" strike="noStrike" kern="1200" cap="none" spc="0" normalizeH="0" baseline="0" noProof="0" dirty="0">
                <a:ln>
                  <a:noFill/>
                </a:ln>
                <a:solidFill>
                  <a:schemeClr val="accent3"/>
                </a:solidFill>
                <a:effectLst/>
                <a:uLnTx/>
                <a:uFillTx/>
                <a:latin typeface="Segoe UI"/>
                <a:ea typeface="+mn-ea"/>
                <a:cs typeface="Segoe UI" pitchFamily="34" charset="0"/>
              </a:rPr>
              <a:t>Empower your development teams</a:t>
            </a:r>
            <a:br>
              <a:rPr kumimoji="0" lang="en-US" sz="1836" b="0" i="0" u="none" strike="noStrike" kern="1200" cap="none" spc="0" normalizeH="0" baseline="0" noProof="0" dirty="0">
                <a:ln>
                  <a:noFill/>
                </a:ln>
                <a:solidFill>
                  <a:schemeClr val="accent3"/>
                </a:solidFill>
                <a:effectLst/>
                <a:uLnTx/>
                <a:uFillTx/>
                <a:latin typeface="Segoe UI"/>
                <a:ea typeface="+mn-ea"/>
                <a:cs typeface="Segoe UI" pitchFamily="34" charset="0"/>
              </a:rPr>
            </a:br>
            <a:endParaRPr kumimoji="0" lang="en-US" sz="1836" b="0" i="0" u="none" strike="noStrike" kern="1200" cap="none" spc="0" normalizeH="0" baseline="0" noProof="0" dirty="0">
              <a:ln>
                <a:noFill/>
              </a:ln>
              <a:solidFill>
                <a:schemeClr val="accent3"/>
              </a:solidFill>
              <a:effectLst/>
              <a:uLnTx/>
              <a:uFillTx/>
              <a:latin typeface="Segoe UI"/>
              <a:ea typeface="+mn-ea"/>
              <a:cs typeface="Segoe UI" pitchFamily="34" charset="0"/>
            </a:endParaRPr>
          </a:p>
        </p:txBody>
      </p:sp>
      <p:sp>
        <p:nvSpPr>
          <p:cNvPr id="109" name="Rectangle 108">
            <a:extLst>
              <a:ext uri="{FF2B5EF4-FFF2-40B4-BE49-F238E27FC236}">
                <a16:creationId xmlns:a16="http://schemas.microsoft.com/office/drawing/2014/main" id="{51950791-F330-44DE-900D-41BC51CE93FC}"/>
              </a:ext>
            </a:extLst>
          </p:cNvPr>
          <p:cNvSpPr/>
          <p:nvPr/>
        </p:nvSpPr>
        <p:spPr bwMode="auto">
          <a:xfrm>
            <a:off x="599302" y="5316974"/>
            <a:ext cx="6551092" cy="114703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836" b="1" i="0" u="none" strike="noStrike" kern="1200" cap="none" spc="0" normalizeH="0" baseline="0" noProof="0" dirty="0">
                <a:ln>
                  <a:noFill/>
                </a:ln>
                <a:solidFill>
                  <a:schemeClr val="accent3"/>
                </a:solidFill>
                <a:effectLst/>
                <a:uLnTx/>
                <a:uFillTx/>
                <a:latin typeface="Segoe UI Semibold"/>
                <a:ea typeface="Segoe UI" pitchFamily="34" charset="0"/>
                <a:cs typeface="Segoe UI" pitchFamily="34" charset="0"/>
              </a:rPr>
              <a:t>Powerful infrastructure </a:t>
            </a:r>
          </a:p>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428" b="0" i="0" u="none" strike="noStrike" kern="1200" cap="none" spc="0" normalizeH="0" baseline="0" noProof="0" dirty="0">
                <a:ln>
                  <a:noFill/>
                </a:ln>
                <a:solidFill>
                  <a:schemeClr val="accent3"/>
                </a:solidFill>
                <a:effectLst/>
                <a:uLnTx/>
                <a:uFillTx/>
                <a:latin typeface="Segoe UI"/>
                <a:ea typeface="+mn-ea"/>
                <a:cs typeface="Segoe UI" pitchFamily="34" charset="0"/>
              </a:rPr>
              <a:t>Accelerate time to value</a:t>
            </a:r>
          </a:p>
        </p:txBody>
      </p:sp>
      <p:sp>
        <p:nvSpPr>
          <p:cNvPr id="110" name="Rectangle 109">
            <a:extLst>
              <a:ext uri="{FF2B5EF4-FFF2-40B4-BE49-F238E27FC236}">
                <a16:creationId xmlns:a16="http://schemas.microsoft.com/office/drawing/2014/main" id="{51D4DFB8-7066-410C-A7C1-9D4509F3DE1F}"/>
              </a:ext>
            </a:extLst>
          </p:cNvPr>
          <p:cNvSpPr/>
          <p:nvPr/>
        </p:nvSpPr>
        <p:spPr bwMode="auto">
          <a:xfrm>
            <a:off x="7150393" y="1307501"/>
            <a:ext cx="4842795" cy="114703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111">
            <a:extLst>
              <a:ext uri="{FF2B5EF4-FFF2-40B4-BE49-F238E27FC236}">
                <a16:creationId xmlns:a16="http://schemas.microsoft.com/office/drawing/2014/main" id="{47145ECC-C1EB-4947-8C9B-915FA53B745F}"/>
              </a:ext>
            </a:extLst>
          </p:cNvPr>
          <p:cNvSpPr/>
          <p:nvPr/>
        </p:nvSpPr>
        <p:spPr bwMode="auto">
          <a:xfrm>
            <a:off x="7150393" y="3967286"/>
            <a:ext cx="4842796" cy="114703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112">
            <a:extLst>
              <a:ext uri="{FF2B5EF4-FFF2-40B4-BE49-F238E27FC236}">
                <a16:creationId xmlns:a16="http://schemas.microsoft.com/office/drawing/2014/main" id="{3077E78C-A457-48FA-A784-613193EC26CA}"/>
              </a:ext>
            </a:extLst>
          </p:cNvPr>
          <p:cNvSpPr/>
          <p:nvPr/>
        </p:nvSpPr>
        <p:spPr bwMode="auto">
          <a:xfrm>
            <a:off x="7150393" y="5316974"/>
            <a:ext cx="4842794" cy="114703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TextBox 117">
            <a:extLst>
              <a:ext uri="{FF2B5EF4-FFF2-40B4-BE49-F238E27FC236}">
                <a16:creationId xmlns:a16="http://schemas.microsoft.com/office/drawing/2014/main" id="{C0BB510E-A474-4D3E-BAAC-FB742F20EC1A}"/>
              </a:ext>
            </a:extLst>
          </p:cNvPr>
          <p:cNvSpPr txBox="1"/>
          <p:nvPr/>
        </p:nvSpPr>
        <p:spPr>
          <a:xfrm>
            <a:off x="7323332" y="1919370"/>
            <a:ext cx="698627" cy="223853"/>
          </a:xfrm>
          <a:prstGeom prst="rect">
            <a:avLst/>
          </a:prstGeom>
          <a:noFill/>
        </p:spPr>
        <p:txBody>
          <a:bodyPr wrap="square" lIns="93260" tIns="46630" rIns="93260" bIns="46630" rtlCol="0" anchor="t">
            <a:spAutoFit/>
          </a:bodyPr>
          <a:lstStyle/>
          <a:p>
            <a:pPr marL="0" marR="0" lvl="0" indent="0" algn="ctr" defTabSz="913698" rtl="0" eaLnBrk="1" fontAlgn="auto" latinLnBrk="0" hangingPunct="1">
              <a:lnSpc>
                <a:spcPct val="90000"/>
              </a:lnSpc>
              <a:spcBef>
                <a:spcPts val="0"/>
              </a:spcBef>
              <a:spcAft>
                <a:spcPts val="600"/>
              </a:spcAft>
              <a:buClrTx/>
              <a:buSzTx/>
              <a:buFontTx/>
              <a:buNone/>
              <a:tabLst/>
              <a:defRPr/>
            </a:pPr>
            <a:r>
              <a:rPr kumimoji="0" lang="en-US" sz="91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Vision</a:t>
            </a:r>
          </a:p>
        </p:txBody>
      </p:sp>
      <p:sp>
        <p:nvSpPr>
          <p:cNvPr id="175" name="TextBox 174">
            <a:extLst>
              <a:ext uri="{FF2B5EF4-FFF2-40B4-BE49-F238E27FC236}">
                <a16:creationId xmlns:a16="http://schemas.microsoft.com/office/drawing/2014/main" id="{EAE57E89-6E30-4193-B9DD-50224848504C}"/>
              </a:ext>
            </a:extLst>
          </p:cNvPr>
          <p:cNvSpPr txBox="1"/>
          <p:nvPr/>
        </p:nvSpPr>
        <p:spPr>
          <a:xfrm>
            <a:off x="8587079" y="1919370"/>
            <a:ext cx="698627" cy="223853"/>
          </a:xfrm>
          <a:prstGeom prst="rect">
            <a:avLst/>
          </a:prstGeom>
          <a:noFill/>
        </p:spPr>
        <p:txBody>
          <a:bodyPr wrap="square" lIns="93260" tIns="46630" rIns="93260" bIns="46630" rtlCol="0" anchor="t">
            <a:spAutoFit/>
          </a:bodyPr>
          <a:lstStyle/>
          <a:p>
            <a:pPr marL="0" marR="0" lvl="0" indent="0" algn="ctr" defTabSz="913698" rtl="0" eaLnBrk="1" fontAlgn="auto" latinLnBrk="0" hangingPunct="1">
              <a:lnSpc>
                <a:spcPct val="90000"/>
              </a:lnSpc>
              <a:spcBef>
                <a:spcPts val="0"/>
              </a:spcBef>
              <a:spcAft>
                <a:spcPts val="600"/>
              </a:spcAft>
              <a:buClrTx/>
              <a:buSzTx/>
              <a:buFontTx/>
              <a:buNone/>
              <a:tabLst/>
              <a:defRPr/>
            </a:pPr>
            <a:r>
              <a:rPr kumimoji="0" lang="en-US" sz="91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Speech</a:t>
            </a:r>
          </a:p>
        </p:txBody>
      </p:sp>
      <p:sp>
        <p:nvSpPr>
          <p:cNvPr id="176" name="TextBox 175">
            <a:extLst>
              <a:ext uri="{FF2B5EF4-FFF2-40B4-BE49-F238E27FC236}">
                <a16:creationId xmlns:a16="http://schemas.microsoft.com/office/drawing/2014/main" id="{016DE4BB-7138-449B-82AC-DB5D1D3558B5}"/>
              </a:ext>
            </a:extLst>
          </p:cNvPr>
          <p:cNvSpPr txBox="1"/>
          <p:nvPr/>
        </p:nvSpPr>
        <p:spPr>
          <a:xfrm>
            <a:off x="9828162" y="1919370"/>
            <a:ext cx="768131" cy="223853"/>
          </a:xfrm>
          <a:prstGeom prst="rect">
            <a:avLst/>
          </a:prstGeom>
          <a:noFill/>
        </p:spPr>
        <p:txBody>
          <a:bodyPr wrap="square" lIns="93260" tIns="46630" rIns="93260" bIns="46630" rtlCol="0" anchor="t">
            <a:spAutoFit/>
          </a:bodyPr>
          <a:lstStyle/>
          <a:p>
            <a:pPr marL="0" marR="0" lvl="0" indent="0" algn="ctr" defTabSz="913698" rtl="0" eaLnBrk="1" fontAlgn="auto" latinLnBrk="0" hangingPunct="1">
              <a:lnSpc>
                <a:spcPct val="90000"/>
              </a:lnSpc>
              <a:spcBef>
                <a:spcPts val="0"/>
              </a:spcBef>
              <a:spcAft>
                <a:spcPts val="600"/>
              </a:spcAft>
              <a:buClrTx/>
              <a:buSzTx/>
              <a:buFontTx/>
              <a:buNone/>
              <a:tabLst/>
              <a:defRPr/>
            </a:pPr>
            <a:r>
              <a:rPr kumimoji="0" lang="en-US" sz="91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Language</a:t>
            </a:r>
          </a:p>
        </p:txBody>
      </p:sp>
      <p:sp>
        <p:nvSpPr>
          <p:cNvPr id="178" name="TextBox 177">
            <a:extLst>
              <a:ext uri="{FF2B5EF4-FFF2-40B4-BE49-F238E27FC236}">
                <a16:creationId xmlns:a16="http://schemas.microsoft.com/office/drawing/2014/main" id="{EE4FF396-5408-462F-978E-F2D4606CC4E1}"/>
              </a:ext>
            </a:extLst>
          </p:cNvPr>
          <p:cNvSpPr txBox="1"/>
          <p:nvPr/>
        </p:nvSpPr>
        <p:spPr>
          <a:xfrm>
            <a:off x="11067827" y="1919370"/>
            <a:ext cx="759439" cy="223853"/>
          </a:xfrm>
          <a:prstGeom prst="rect">
            <a:avLst/>
          </a:prstGeom>
          <a:noFill/>
        </p:spPr>
        <p:txBody>
          <a:bodyPr wrap="square" lIns="93260" tIns="46630" rIns="93260" bIns="46630" rtlCol="0" anchor="t">
            <a:spAutoFit/>
          </a:bodyPr>
          <a:lstStyle/>
          <a:p>
            <a:pPr marL="0" marR="0" lvl="0" indent="0" algn="ctr" defTabSz="913698" rtl="0" eaLnBrk="1" fontAlgn="auto" latinLnBrk="0" hangingPunct="1">
              <a:lnSpc>
                <a:spcPct val="90000"/>
              </a:lnSpc>
              <a:spcBef>
                <a:spcPts val="0"/>
              </a:spcBef>
              <a:spcAft>
                <a:spcPts val="600"/>
              </a:spcAft>
              <a:buClrTx/>
              <a:buSzTx/>
              <a:buFontTx/>
              <a:buNone/>
              <a:tabLst/>
              <a:defRPr/>
            </a:pPr>
            <a:r>
              <a:rPr kumimoji="0" lang="en-US" sz="91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Search</a:t>
            </a:r>
          </a:p>
        </p:txBody>
      </p:sp>
      <p:grpSp>
        <p:nvGrpSpPr>
          <p:cNvPr id="208" name="Group 207">
            <a:extLst>
              <a:ext uri="{FF2B5EF4-FFF2-40B4-BE49-F238E27FC236}">
                <a16:creationId xmlns:a16="http://schemas.microsoft.com/office/drawing/2014/main" id="{19E15380-1225-4AF2-A727-E6F431CFE846}"/>
              </a:ext>
            </a:extLst>
          </p:cNvPr>
          <p:cNvGrpSpPr/>
          <p:nvPr/>
        </p:nvGrpSpPr>
        <p:grpSpPr>
          <a:xfrm>
            <a:off x="7757946" y="4154798"/>
            <a:ext cx="441419" cy="490564"/>
            <a:chOff x="2378131" y="1581496"/>
            <a:chExt cx="552649" cy="614178"/>
          </a:xfrm>
          <a:solidFill>
            <a:schemeClr val="bg1"/>
          </a:solidFill>
        </p:grpSpPr>
        <p:sp>
          <p:nvSpPr>
            <p:cNvPr id="209" name="Freeform: Shape 208">
              <a:extLst>
                <a:ext uri="{FF2B5EF4-FFF2-40B4-BE49-F238E27FC236}">
                  <a16:creationId xmlns:a16="http://schemas.microsoft.com/office/drawing/2014/main" id="{793B8DC6-6D82-4EA1-A0C2-EF6979FE8526}"/>
                </a:ext>
              </a:extLst>
            </p:cNvPr>
            <p:cNvSpPr/>
            <p:nvPr/>
          </p:nvSpPr>
          <p:spPr>
            <a:xfrm>
              <a:off x="2379057" y="1581496"/>
              <a:ext cx="551723" cy="311303"/>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IN" sz="3264" b="0" i="0" u="none" strike="noStrike" kern="0" cap="none" spc="0" normalizeH="0" baseline="0" noProof="0" dirty="0">
                <a:ln>
                  <a:noFill/>
                </a:ln>
                <a:solidFill>
                  <a:srgbClr val="505050"/>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9C452CEE-D576-466E-A44E-AD039F664C31}"/>
                </a:ext>
              </a:extLst>
            </p:cNvPr>
            <p:cNvSpPr/>
            <p:nvPr/>
          </p:nvSpPr>
          <p:spPr>
            <a:xfrm>
              <a:off x="2378440" y="1887144"/>
              <a:ext cx="551723" cy="209589"/>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IN" sz="3264" b="0" i="0" u="none" strike="noStrike" kern="0" cap="none" spc="0" normalizeH="0" baseline="0" noProof="0" dirty="0">
                <a:ln>
                  <a:noFill/>
                </a:ln>
                <a:solidFill>
                  <a:srgbClr val="505050"/>
                </a:solidFill>
                <a:effectLst/>
                <a:uLnTx/>
                <a:uFillTx/>
                <a:latin typeface="Segoe UI"/>
                <a:ea typeface="+mn-ea"/>
                <a:cs typeface="+mn-cs"/>
              </a:endParaRPr>
            </a:p>
          </p:txBody>
        </p:sp>
        <p:sp>
          <p:nvSpPr>
            <p:cNvPr id="211" name="Freeform: Shape 210">
              <a:extLst>
                <a:ext uri="{FF2B5EF4-FFF2-40B4-BE49-F238E27FC236}">
                  <a16:creationId xmlns:a16="http://schemas.microsoft.com/office/drawing/2014/main" id="{911600D6-A904-45E4-B504-876B7732A86C}"/>
                </a:ext>
              </a:extLst>
            </p:cNvPr>
            <p:cNvSpPr/>
            <p:nvPr/>
          </p:nvSpPr>
          <p:spPr>
            <a:xfrm>
              <a:off x="2652763" y="1939850"/>
              <a:ext cx="277403" cy="255822"/>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IN" sz="3264" b="0" i="0" u="none" strike="noStrike" kern="0" cap="none" spc="0" normalizeH="0" baseline="0" noProof="0" dirty="0">
                <a:ln>
                  <a:noFill/>
                </a:ln>
                <a:solidFill>
                  <a:srgbClr val="505050"/>
                </a:solidFill>
                <a:effectLst/>
                <a:uLnTx/>
                <a:uFillTx/>
                <a:latin typeface="Segoe UI"/>
                <a:ea typeface="+mn-ea"/>
                <a:cs typeface="+mn-cs"/>
              </a:endParaRPr>
            </a:p>
          </p:txBody>
        </p:sp>
        <p:sp>
          <p:nvSpPr>
            <p:cNvPr id="212" name="Freeform: Shape 211">
              <a:extLst>
                <a:ext uri="{FF2B5EF4-FFF2-40B4-BE49-F238E27FC236}">
                  <a16:creationId xmlns:a16="http://schemas.microsoft.com/office/drawing/2014/main" id="{6C0DE9EA-80B1-4EF5-AFF2-9D574A5070AB}"/>
                </a:ext>
              </a:extLst>
            </p:cNvPr>
            <p:cNvSpPr/>
            <p:nvPr/>
          </p:nvSpPr>
          <p:spPr>
            <a:xfrm>
              <a:off x="2652149" y="1736427"/>
              <a:ext cx="277403" cy="255822"/>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IN" sz="3264" b="0" i="0" u="none" strike="noStrike" kern="0" cap="none" spc="0" normalizeH="0" baseline="0" noProof="0" dirty="0">
                <a:ln>
                  <a:noFill/>
                </a:ln>
                <a:solidFill>
                  <a:srgbClr val="505050"/>
                </a:solidFill>
                <a:effectLst/>
                <a:uLnTx/>
                <a:uFillTx/>
                <a:latin typeface="Segoe UI"/>
                <a:ea typeface="+mn-ea"/>
                <a:cs typeface="+mn-cs"/>
              </a:endParaRPr>
            </a:p>
          </p:txBody>
        </p:sp>
        <p:sp>
          <p:nvSpPr>
            <p:cNvPr id="213" name="Freeform: Shape 212">
              <a:extLst>
                <a:ext uri="{FF2B5EF4-FFF2-40B4-BE49-F238E27FC236}">
                  <a16:creationId xmlns:a16="http://schemas.microsoft.com/office/drawing/2014/main" id="{2317E818-6424-44AA-BC7D-1CCD331EBAED}"/>
                </a:ext>
              </a:extLst>
            </p:cNvPr>
            <p:cNvSpPr/>
            <p:nvPr/>
          </p:nvSpPr>
          <p:spPr>
            <a:xfrm>
              <a:off x="2378135" y="1939852"/>
              <a:ext cx="277403" cy="255822"/>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IN" sz="3264" b="0" i="0" u="none" strike="noStrike" kern="0" cap="none" spc="0" normalizeH="0" baseline="0" noProof="0" dirty="0">
                <a:ln>
                  <a:noFill/>
                </a:ln>
                <a:solidFill>
                  <a:srgbClr val="505050"/>
                </a:solidFill>
                <a:effectLst/>
                <a:uLnTx/>
                <a:uFillTx/>
                <a:latin typeface="Segoe UI"/>
                <a:ea typeface="+mn-ea"/>
                <a:cs typeface="+mn-cs"/>
              </a:endParaRPr>
            </a:p>
          </p:txBody>
        </p:sp>
        <p:sp>
          <p:nvSpPr>
            <p:cNvPr id="214" name="Freeform: Shape 213">
              <a:extLst>
                <a:ext uri="{FF2B5EF4-FFF2-40B4-BE49-F238E27FC236}">
                  <a16:creationId xmlns:a16="http://schemas.microsoft.com/office/drawing/2014/main" id="{625886E1-88D4-4A9A-A607-05EE39E4C21F}"/>
                </a:ext>
              </a:extLst>
            </p:cNvPr>
            <p:cNvSpPr/>
            <p:nvPr/>
          </p:nvSpPr>
          <p:spPr>
            <a:xfrm>
              <a:off x="2378131" y="1736733"/>
              <a:ext cx="277403" cy="255822"/>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IN" sz="3264"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218" name="TextBox 217">
            <a:extLst>
              <a:ext uri="{FF2B5EF4-FFF2-40B4-BE49-F238E27FC236}">
                <a16:creationId xmlns:a16="http://schemas.microsoft.com/office/drawing/2014/main" id="{713F8B66-6A31-4BB7-B9BF-3877C29F33C0}"/>
              </a:ext>
            </a:extLst>
          </p:cNvPr>
          <p:cNvSpPr txBox="1"/>
          <p:nvPr/>
        </p:nvSpPr>
        <p:spPr>
          <a:xfrm>
            <a:off x="7432533" y="4664141"/>
            <a:ext cx="1092243" cy="353534"/>
          </a:xfrm>
          <a:prstGeom prst="rect">
            <a:avLst/>
          </a:prstGeom>
          <a:noFill/>
        </p:spPr>
        <p:txBody>
          <a:bodyPr wrap="square" lIns="93260" tIns="46630" rIns="93260" bIns="46630" rtlCol="0" anchor="t">
            <a:spAutoFit/>
          </a:bodyPr>
          <a:lstStyle/>
          <a:p>
            <a:pPr marL="0" marR="0" lvl="0" indent="0" algn="ctr" defTabSz="913698" rtl="0" eaLnBrk="1" fontAlgn="auto" latinLnBrk="0" hangingPunct="1">
              <a:lnSpc>
                <a:spcPct val="90000"/>
              </a:lnSpc>
              <a:spcBef>
                <a:spcPts val="0"/>
              </a:spcBef>
              <a:spcAft>
                <a:spcPts val="600"/>
              </a:spcAft>
              <a:buClrTx/>
              <a:buSzTx/>
              <a:buFontTx/>
              <a:buNone/>
              <a:tabLst/>
              <a:defRPr/>
            </a:pPr>
            <a:r>
              <a:rPr kumimoji="0" lang="en-US" sz="91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Azure </a:t>
            </a:r>
            <a:br>
              <a:rPr kumimoji="0" lang="en-US" sz="91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91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Databricks</a:t>
            </a:r>
          </a:p>
        </p:txBody>
      </p:sp>
      <p:sp>
        <p:nvSpPr>
          <p:cNvPr id="219" name="TextBox 218">
            <a:extLst>
              <a:ext uri="{FF2B5EF4-FFF2-40B4-BE49-F238E27FC236}">
                <a16:creationId xmlns:a16="http://schemas.microsoft.com/office/drawing/2014/main" id="{00CA1019-6FAE-4809-965C-D406F7A70362}"/>
              </a:ext>
            </a:extLst>
          </p:cNvPr>
          <p:cNvSpPr txBox="1"/>
          <p:nvPr/>
        </p:nvSpPr>
        <p:spPr>
          <a:xfrm>
            <a:off x="8945481" y="4664141"/>
            <a:ext cx="1341821" cy="353534"/>
          </a:xfrm>
          <a:prstGeom prst="rect">
            <a:avLst/>
          </a:prstGeom>
          <a:noFill/>
        </p:spPr>
        <p:txBody>
          <a:bodyPr wrap="square" lIns="93260" tIns="46630" rIns="93260" bIns="46630" rtlCol="0" anchor="t">
            <a:spAutoFit/>
          </a:bodyPr>
          <a:lstStyle/>
          <a:p>
            <a:pPr marL="0" marR="0" lvl="0" indent="0" algn="ctr" defTabSz="913698" rtl="0" eaLnBrk="1" fontAlgn="auto" latinLnBrk="0" hangingPunct="1">
              <a:lnSpc>
                <a:spcPct val="90000"/>
              </a:lnSpc>
              <a:spcBef>
                <a:spcPts val="0"/>
              </a:spcBef>
              <a:spcAft>
                <a:spcPts val="600"/>
              </a:spcAft>
              <a:buClrTx/>
              <a:buSzTx/>
              <a:buFontTx/>
              <a:buNone/>
              <a:tabLst/>
              <a:defRPr/>
            </a:pPr>
            <a:r>
              <a:rPr kumimoji="0" lang="en-US" sz="91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Azure </a:t>
            </a:r>
            <a:br>
              <a:rPr kumimoji="0" lang="en-US" sz="91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91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a:t>
            </a:r>
          </a:p>
        </p:txBody>
      </p:sp>
      <p:grpSp>
        <p:nvGrpSpPr>
          <p:cNvPr id="227" name="Group 226">
            <a:extLst>
              <a:ext uri="{FF2B5EF4-FFF2-40B4-BE49-F238E27FC236}">
                <a16:creationId xmlns:a16="http://schemas.microsoft.com/office/drawing/2014/main" id="{1E5AEEE1-F618-44C3-8538-70453CB407BF}"/>
              </a:ext>
            </a:extLst>
          </p:cNvPr>
          <p:cNvGrpSpPr/>
          <p:nvPr/>
        </p:nvGrpSpPr>
        <p:grpSpPr>
          <a:xfrm>
            <a:off x="7554413" y="5510512"/>
            <a:ext cx="838287" cy="700545"/>
            <a:chOff x="7417830" y="2130188"/>
            <a:chExt cx="2693670" cy="2275044"/>
          </a:xfrm>
        </p:grpSpPr>
        <p:grpSp>
          <p:nvGrpSpPr>
            <p:cNvPr id="228" name="Group 227">
              <a:extLst>
                <a:ext uri="{FF2B5EF4-FFF2-40B4-BE49-F238E27FC236}">
                  <a16:creationId xmlns:a16="http://schemas.microsoft.com/office/drawing/2014/main" id="{0D59D885-AF0C-4242-A9B5-4997BFC570E2}"/>
                </a:ext>
              </a:extLst>
            </p:cNvPr>
            <p:cNvGrpSpPr/>
            <p:nvPr/>
          </p:nvGrpSpPr>
          <p:grpSpPr>
            <a:xfrm>
              <a:off x="7627142" y="2130188"/>
              <a:ext cx="2275048" cy="2275044"/>
              <a:chOff x="7675552" y="2178598"/>
              <a:chExt cx="2178228" cy="2178224"/>
            </a:xfrm>
          </p:grpSpPr>
          <p:sp>
            <p:nvSpPr>
              <p:cNvPr id="230" name="Freeform 13">
                <a:extLst>
                  <a:ext uri="{FF2B5EF4-FFF2-40B4-BE49-F238E27FC236}">
                    <a16:creationId xmlns:a16="http://schemas.microsoft.com/office/drawing/2014/main" id="{8758797B-4C94-455C-8D4E-D2B090224B8A}"/>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856" b="0" i="0" u="none" strike="noStrike" kern="1200" cap="none" spc="0" normalizeH="0" baseline="0" noProof="0" dirty="0">
                  <a:ln>
                    <a:noFill/>
                  </a:ln>
                  <a:solidFill>
                    <a:srgbClr val="1A1A1A"/>
                  </a:solidFill>
                  <a:effectLst/>
                  <a:uLnTx/>
                  <a:uFillTx/>
                  <a:latin typeface="Segoe UI Semibold"/>
                  <a:ea typeface="+mn-ea"/>
                  <a:cs typeface="+mn-cs"/>
                </a:endParaRPr>
              </a:p>
            </p:txBody>
          </p:sp>
          <p:sp>
            <p:nvSpPr>
              <p:cNvPr id="231" name="Freeform 14">
                <a:extLst>
                  <a:ext uri="{FF2B5EF4-FFF2-40B4-BE49-F238E27FC236}">
                    <a16:creationId xmlns:a16="http://schemas.microsoft.com/office/drawing/2014/main" id="{729B0B97-0828-413A-BEA6-CC7BF943207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856" b="0" i="0" u="none" strike="noStrike" kern="1200" cap="none" spc="0" normalizeH="0" baseline="0" noProof="0" dirty="0">
                  <a:ln>
                    <a:noFill/>
                  </a:ln>
                  <a:solidFill>
                    <a:srgbClr val="1A1A1A"/>
                  </a:solidFill>
                  <a:effectLst/>
                  <a:uLnTx/>
                  <a:uFillTx/>
                  <a:latin typeface="Segoe UI Semibold"/>
                  <a:ea typeface="+mn-ea"/>
                  <a:cs typeface="+mn-cs"/>
                </a:endParaRPr>
              </a:p>
            </p:txBody>
          </p:sp>
        </p:grpSp>
        <p:sp>
          <p:nvSpPr>
            <p:cNvPr id="229" name="TextBox 228">
              <a:extLst>
                <a:ext uri="{FF2B5EF4-FFF2-40B4-BE49-F238E27FC236}">
                  <a16:creationId xmlns:a16="http://schemas.microsoft.com/office/drawing/2014/main" id="{818A106E-81D0-40C7-A35D-FBBCA550B57A}"/>
                </a:ext>
              </a:extLst>
            </p:cNvPr>
            <p:cNvSpPr txBox="1"/>
            <p:nvPr/>
          </p:nvSpPr>
          <p:spPr>
            <a:xfrm>
              <a:off x="7417830" y="3036879"/>
              <a:ext cx="2693670" cy="571935"/>
            </a:xfrm>
            <a:prstGeom prst="rect">
              <a:avLst/>
            </a:prstGeom>
            <a:noFill/>
          </p:spPr>
          <p:txBody>
            <a:bodyPr wrap="square" lIns="0" tIns="0" rIns="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rPr>
                <a:t>CPU</a:t>
              </a:r>
            </a:p>
          </p:txBody>
        </p:sp>
      </p:grpSp>
      <p:grpSp>
        <p:nvGrpSpPr>
          <p:cNvPr id="232" name="Group 231">
            <a:extLst>
              <a:ext uri="{FF2B5EF4-FFF2-40B4-BE49-F238E27FC236}">
                <a16:creationId xmlns:a16="http://schemas.microsoft.com/office/drawing/2014/main" id="{ED619EFD-8604-4332-901D-C28322A46F2E}"/>
              </a:ext>
            </a:extLst>
          </p:cNvPr>
          <p:cNvGrpSpPr/>
          <p:nvPr/>
        </p:nvGrpSpPr>
        <p:grpSpPr>
          <a:xfrm>
            <a:off x="9105096" y="5519449"/>
            <a:ext cx="838287" cy="700545"/>
            <a:chOff x="7417830" y="2130188"/>
            <a:chExt cx="2693670" cy="2275044"/>
          </a:xfrm>
        </p:grpSpPr>
        <p:grpSp>
          <p:nvGrpSpPr>
            <p:cNvPr id="233" name="Group 232">
              <a:extLst>
                <a:ext uri="{FF2B5EF4-FFF2-40B4-BE49-F238E27FC236}">
                  <a16:creationId xmlns:a16="http://schemas.microsoft.com/office/drawing/2014/main" id="{FA1FB855-35EF-4457-98F5-6EA1D176BACF}"/>
                </a:ext>
              </a:extLst>
            </p:cNvPr>
            <p:cNvGrpSpPr/>
            <p:nvPr/>
          </p:nvGrpSpPr>
          <p:grpSpPr>
            <a:xfrm>
              <a:off x="7627142" y="2130188"/>
              <a:ext cx="2275048" cy="2275044"/>
              <a:chOff x="7675552" y="2178598"/>
              <a:chExt cx="2178228" cy="2178224"/>
            </a:xfrm>
          </p:grpSpPr>
          <p:sp>
            <p:nvSpPr>
              <p:cNvPr id="235" name="Freeform 13">
                <a:extLst>
                  <a:ext uri="{FF2B5EF4-FFF2-40B4-BE49-F238E27FC236}">
                    <a16:creationId xmlns:a16="http://schemas.microsoft.com/office/drawing/2014/main" id="{C52539DD-C618-4430-9C3B-D0341126D565}"/>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856" b="0" i="0" u="none" strike="noStrike" kern="1200" cap="none" spc="0" normalizeH="0" baseline="0" noProof="0" dirty="0">
                  <a:ln>
                    <a:noFill/>
                  </a:ln>
                  <a:solidFill>
                    <a:srgbClr val="1A1A1A"/>
                  </a:solidFill>
                  <a:effectLst/>
                  <a:uLnTx/>
                  <a:uFillTx/>
                  <a:latin typeface="Segoe UI Semibold"/>
                  <a:ea typeface="+mn-ea"/>
                  <a:cs typeface="+mn-cs"/>
                </a:endParaRPr>
              </a:p>
            </p:txBody>
          </p:sp>
          <p:sp>
            <p:nvSpPr>
              <p:cNvPr id="236" name="Freeform 14">
                <a:extLst>
                  <a:ext uri="{FF2B5EF4-FFF2-40B4-BE49-F238E27FC236}">
                    <a16:creationId xmlns:a16="http://schemas.microsoft.com/office/drawing/2014/main" id="{FAC9AE7A-5A65-4B7B-8157-C86449EF427E}"/>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856" b="0" i="0" u="none" strike="noStrike" kern="1200" cap="none" spc="0" normalizeH="0" baseline="0" noProof="0" dirty="0">
                  <a:ln>
                    <a:noFill/>
                  </a:ln>
                  <a:solidFill>
                    <a:srgbClr val="1A1A1A"/>
                  </a:solidFill>
                  <a:effectLst/>
                  <a:uLnTx/>
                  <a:uFillTx/>
                  <a:latin typeface="Segoe UI Semibold"/>
                  <a:ea typeface="+mn-ea"/>
                  <a:cs typeface="+mn-cs"/>
                </a:endParaRPr>
              </a:p>
            </p:txBody>
          </p:sp>
        </p:grpSp>
        <p:sp>
          <p:nvSpPr>
            <p:cNvPr id="234" name="TextBox 233">
              <a:extLst>
                <a:ext uri="{FF2B5EF4-FFF2-40B4-BE49-F238E27FC236}">
                  <a16:creationId xmlns:a16="http://schemas.microsoft.com/office/drawing/2014/main" id="{C05CD3E0-2819-4E00-91A9-C836E411EA22}"/>
                </a:ext>
              </a:extLst>
            </p:cNvPr>
            <p:cNvSpPr txBox="1"/>
            <p:nvPr/>
          </p:nvSpPr>
          <p:spPr>
            <a:xfrm>
              <a:off x="7417830" y="3036879"/>
              <a:ext cx="2693670" cy="571935"/>
            </a:xfrm>
            <a:prstGeom prst="rect">
              <a:avLst/>
            </a:prstGeom>
            <a:noFill/>
          </p:spPr>
          <p:txBody>
            <a:bodyPr wrap="square" lIns="0" tIns="0" rIns="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rPr>
                <a:t>GPU</a:t>
              </a:r>
            </a:p>
          </p:txBody>
        </p:sp>
      </p:grpSp>
      <p:sp>
        <p:nvSpPr>
          <p:cNvPr id="253" name="TextBox 252">
            <a:extLst>
              <a:ext uri="{FF2B5EF4-FFF2-40B4-BE49-F238E27FC236}">
                <a16:creationId xmlns:a16="http://schemas.microsoft.com/office/drawing/2014/main" id="{A7B78B86-8308-46FE-9341-F83AFEFE1A5F}"/>
              </a:ext>
            </a:extLst>
          </p:cNvPr>
          <p:cNvSpPr txBox="1"/>
          <p:nvPr/>
        </p:nvSpPr>
        <p:spPr>
          <a:xfrm>
            <a:off x="10536206" y="4664141"/>
            <a:ext cx="1341821" cy="353534"/>
          </a:xfrm>
          <a:prstGeom prst="rect">
            <a:avLst/>
          </a:prstGeom>
          <a:noFill/>
        </p:spPr>
        <p:txBody>
          <a:bodyPr wrap="square" lIns="93260" tIns="46630" rIns="93260" bIns="46630" rtlCol="0" anchor="t">
            <a:spAutoFit/>
          </a:bodyPr>
          <a:lstStyle/>
          <a:p>
            <a:pPr marL="0" marR="0" lvl="0" indent="0" algn="ctr" defTabSz="913698" rtl="0" eaLnBrk="1" fontAlgn="auto" latinLnBrk="0" hangingPunct="1">
              <a:lnSpc>
                <a:spcPct val="90000"/>
              </a:lnSpc>
              <a:spcBef>
                <a:spcPts val="0"/>
              </a:spcBef>
              <a:spcAft>
                <a:spcPts val="600"/>
              </a:spcAft>
              <a:buClrTx/>
              <a:buSzTx/>
              <a:buFontTx/>
              <a:buNone/>
              <a:tabLst/>
              <a:defRPr/>
            </a:pPr>
            <a:r>
              <a:rPr kumimoji="0" lang="en-US" sz="91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a:t>
            </a:r>
            <a:br>
              <a:rPr kumimoji="0" lang="en-US" sz="91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91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VMs</a:t>
            </a:r>
          </a:p>
        </p:txBody>
      </p:sp>
      <p:pic>
        <p:nvPicPr>
          <p:cNvPr id="24" name="Picture 23">
            <a:extLst>
              <a:ext uri="{FF2B5EF4-FFF2-40B4-BE49-F238E27FC236}">
                <a16:creationId xmlns:a16="http://schemas.microsoft.com/office/drawing/2014/main" id="{A9FC829E-9B42-40C3-B032-EB03BDFEDEC8}"/>
              </a:ext>
            </a:extLst>
          </p:cNvPr>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10975127" y="4163857"/>
            <a:ext cx="463978" cy="463221"/>
          </a:xfrm>
          <a:prstGeom prst="rect">
            <a:avLst/>
          </a:prstGeom>
        </p:spPr>
      </p:pic>
      <p:sp>
        <p:nvSpPr>
          <p:cNvPr id="254" name="TextBox 253">
            <a:extLst>
              <a:ext uri="{FF2B5EF4-FFF2-40B4-BE49-F238E27FC236}">
                <a16:creationId xmlns:a16="http://schemas.microsoft.com/office/drawing/2014/main" id="{DC1F3478-7F13-4FF5-B489-EFB791E197F9}"/>
              </a:ext>
            </a:extLst>
          </p:cNvPr>
          <p:cNvSpPr txBox="1"/>
          <p:nvPr/>
        </p:nvSpPr>
        <p:spPr>
          <a:xfrm>
            <a:off x="8725756" y="2087528"/>
            <a:ext cx="1915990" cy="443618"/>
          </a:xfrm>
          <a:prstGeom prst="rect">
            <a:avLst/>
          </a:prstGeom>
          <a:noFill/>
        </p:spPr>
        <p:txBody>
          <a:bodyPr wrap="square" lIns="182776" tIns="146221" rIns="182776" bIns="146221" rtlCol="0" anchor="t">
            <a:spAutoFit/>
          </a:bodyPr>
          <a:lstStyle/>
          <a:p>
            <a:pPr marL="0" marR="0" lvl="0" indent="0" algn="ctr" defTabSz="913698" rtl="0" eaLnBrk="1" fontAlgn="auto" latinLnBrk="0" hangingPunct="1">
              <a:lnSpc>
                <a:spcPct val="90000"/>
              </a:lnSpc>
              <a:spcBef>
                <a:spcPts val="0"/>
              </a:spcBef>
              <a:spcAft>
                <a:spcPts val="600"/>
              </a:spcAft>
              <a:buClrTx/>
              <a:buSzTx/>
              <a:buFontTx/>
              <a:buNone/>
              <a:tabLst/>
              <a:defRPr/>
            </a:pPr>
            <a:r>
              <a:rPr kumimoji="0" lang="en-US" sz="1071" b="0" i="1"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Cognitive Services</a:t>
            </a:r>
          </a:p>
        </p:txBody>
      </p:sp>
      <p:grpSp>
        <p:nvGrpSpPr>
          <p:cNvPr id="48" name="Group 47">
            <a:extLst>
              <a:ext uri="{FF2B5EF4-FFF2-40B4-BE49-F238E27FC236}">
                <a16:creationId xmlns:a16="http://schemas.microsoft.com/office/drawing/2014/main" id="{86488381-C1C2-4B1C-B2F4-F34B417EE14C}"/>
              </a:ext>
            </a:extLst>
          </p:cNvPr>
          <p:cNvGrpSpPr/>
          <p:nvPr/>
        </p:nvGrpSpPr>
        <p:grpSpPr>
          <a:xfrm>
            <a:off x="10655778" y="5534693"/>
            <a:ext cx="838287" cy="700545"/>
            <a:chOff x="7417830" y="2130188"/>
            <a:chExt cx="2693670" cy="2275044"/>
          </a:xfrm>
        </p:grpSpPr>
        <p:grpSp>
          <p:nvGrpSpPr>
            <p:cNvPr id="49" name="Group 48">
              <a:extLst>
                <a:ext uri="{FF2B5EF4-FFF2-40B4-BE49-F238E27FC236}">
                  <a16:creationId xmlns:a16="http://schemas.microsoft.com/office/drawing/2014/main" id="{37456AA6-796F-4FF1-B22B-3078C4612C07}"/>
                </a:ext>
              </a:extLst>
            </p:cNvPr>
            <p:cNvGrpSpPr/>
            <p:nvPr/>
          </p:nvGrpSpPr>
          <p:grpSpPr>
            <a:xfrm>
              <a:off x="7627142" y="2130188"/>
              <a:ext cx="2275048" cy="2275044"/>
              <a:chOff x="7675552" y="2178598"/>
              <a:chExt cx="2178228" cy="2178224"/>
            </a:xfrm>
          </p:grpSpPr>
          <p:sp>
            <p:nvSpPr>
              <p:cNvPr id="52" name="Freeform 13">
                <a:extLst>
                  <a:ext uri="{FF2B5EF4-FFF2-40B4-BE49-F238E27FC236}">
                    <a16:creationId xmlns:a16="http://schemas.microsoft.com/office/drawing/2014/main" id="{A727841B-62ED-4D01-8EB3-71344A669962}"/>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856" b="0" i="0" u="none" strike="noStrike" kern="1200" cap="none" spc="0" normalizeH="0" baseline="0" noProof="0" dirty="0">
                  <a:ln>
                    <a:noFill/>
                  </a:ln>
                  <a:solidFill>
                    <a:srgbClr val="1A1A1A"/>
                  </a:solidFill>
                  <a:effectLst/>
                  <a:uLnTx/>
                  <a:uFillTx/>
                  <a:latin typeface="Segoe UI Semibold"/>
                  <a:ea typeface="+mn-ea"/>
                  <a:cs typeface="+mn-cs"/>
                </a:endParaRPr>
              </a:p>
            </p:txBody>
          </p:sp>
          <p:sp>
            <p:nvSpPr>
              <p:cNvPr id="53" name="Freeform 14">
                <a:extLst>
                  <a:ext uri="{FF2B5EF4-FFF2-40B4-BE49-F238E27FC236}">
                    <a16:creationId xmlns:a16="http://schemas.microsoft.com/office/drawing/2014/main" id="{77554711-795A-4383-B5DE-3F3B9A34A9C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856" b="0" i="0" u="none" strike="noStrike" kern="1200" cap="none" spc="0" normalizeH="0" baseline="0" noProof="0" dirty="0">
                  <a:ln>
                    <a:noFill/>
                  </a:ln>
                  <a:solidFill>
                    <a:srgbClr val="1A1A1A"/>
                  </a:solidFill>
                  <a:effectLst/>
                  <a:uLnTx/>
                  <a:uFillTx/>
                  <a:latin typeface="Segoe UI Semibold"/>
                  <a:ea typeface="+mn-ea"/>
                  <a:cs typeface="+mn-cs"/>
                </a:endParaRPr>
              </a:p>
            </p:txBody>
          </p:sp>
        </p:grpSp>
        <p:sp>
          <p:nvSpPr>
            <p:cNvPr id="51" name="TextBox 50">
              <a:extLst>
                <a:ext uri="{FF2B5EF4-FFF2-40B4-BE49-F238E27FC236}">
                  <a16:creationId xmlns:a16="http://schemas.microsoft.com/office/drawing/2014/main" id="{97535330-F15A-4F0A-8065-7A3BAB0F9D0C}"/>
                </a:ext>
              </a:extLst>
            </p:cNvPr>
            <p:cNvSpPr txBox="1"/>
            <p:nvPr/>
          </p:nvSpPr>
          <p:spPr>
            <a:xfrm>
              <a:off x="7417830" y="3036879"/>
              <a:ext cx="2693670" cy="571935"/>
            </a:xfrm>
            <a:prstGeom prst="rect">
              <a:avLst/>
            </a:prstGeom>
            <a:noFill/>
          </p:spPr>
          <p:txBody>
            <a:bodyPr wrap="square" lIns="0" tIns="0" rIns="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rPr>
                <a:t>FPGA</a:t>
              </a:r>
            </a:p>
          </p:txBody>
        </p:sp>
      </p:grpSp>
      <p:sp>
        <p:nvSpPr>
          <p:cNvPr id="72" name="Rectangle 71">
            <a:extLst>
              <a:ext uri="{FF2B5EF4-FFF2-40B4-BE49-F238E27FC236}">
                <a16:creationId xmlns:a16="http://schemas.microsoft.com/office/drawing/2014/main" id="{6A4FAE2B-9588-4A28-94BB-5B3EFB5A0DE7}"/>
              </a:ext>
            </a:extLst>
          </p:cNvPr>
          <p:cNvSpPr/>
          <p:nvPr/>
        </p:nvSpPr>
        <p:spPr bwMode="auto">
          <a:xfrm>
            <a:off x="599302" y="2636384"/>
            <a:ext cx="6551092" cy="114703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836" b="1" i="0" u="none" strike="noStrike" kern="1200" cap="none" spc="0" normalizeH="0" baseline="0" noProof="0" dirty="0">
                <a:ln>
                  <a:noFill/>
                </a:ln>
                <a:solidFill>
                  <a:schemeClr val="accent3"/>
                </a:solidFill>
                <a:effectLst/>
                <a:uLnTx/>
                <a:uFillTx/>
                <a:latin typeface="Segoe UI Semibold"/>
                <a:ea typeface="Segoe UI" pitchFamily="34" charset="0"/>
                <a:cs typeface="Segoe UI" pitchFamily="34" charset="0"/>
              </a:rPr>
              <a:t>Popular frameworks</a:t>
            </a:r>
          </a:p>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428" b="0" i="0" u="none" strike="noStrike" kern="1200" cap="none" spc="0" normalizeH="0" baseline="0" noProof="0" dirty="0">
                <a:ln>
                  <a:noFill/>
                </a:ln>
                <a:solidFill>
                  <a:schemeClr val="accent3"/>
                </a:solidFill>
                <a:effectLst/>
                <a:uLnTx/>
                <a:uFillTx/>
                <a:latin typeface="Segoe UI"/>
                <a:ea typeface="+mn-ea"/>
                <a:cs typeface="Segoe UI" pitchFamily="34" charset="0"/>
              </a:rPr>
              <a:t>Build sophisticated deep learning solutions </a:t>
            </a:r>
          </a:p>
        </p:txBody>
      </p:sp>
      <p:sp>
        <p:nvSpPr>
          <p:cNvPr id="73" name="Rectangle 72">
            <a:extLst>
              <a:ext uri="{FF2B5EF4-FFF2-40B4-BE49-F238E27FC236}">
                <a16:creationId xmlns:a16="http://schemas.microsoft.com/office/drawing/2014/main" id="{9E2836CD-6137-4902-A3C6-37B55EF19549}"/>
              </a:ext>
            </a:extLst>
          </p:cNvPr>
          <p:cNvSpPr/>
          <p:nvPr/>
        </p:nvSpPr>
        <p:spPr bwMode="auto">
          <a:xfrm>
            <a:off x="7150393" y="2636384"/>
            <a:ext cx="4842796" cy="114703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TextBox 80">
            <a:extLst>
              <a:ext uri="{FF2B5EF4-FFF2-40B4-BE49-F238E27FC236}">
                <a16:creationId xmlns:a16="http://schemas.microsoft.com/office/drawing/2014/main" id="{829532FF-D564-4661-A740-554FC7F02803}"/>
              </a:ext>
            </a:extLst>
          </p:cNvPr>
          <p:cNvSpPr txBox="1"/>
          <p:nvPr/>
        </p:nvSpPr>
        <p:spPr>
          <a:xfrm>
            <a:off x="8461768" y="3344029"/>
            <a:ext cx="1097482" cy="223853"/>
          </a:xfrm>
          <a:prstGeom prst="rect">
            <a:avLst/>
          </a:prstGeom>
          <a:noFill/>
        </p:spPr>
        <p:txBody>
          <a:bodyPr wrap="square" lIns="93260" tIns="46630" rIns="93260" bIns="46630" rtlCol="0" anchor="t">
            <a:spAutoFit/>
          </a:bodyPr>
          <a:lstStyle/>
          <a:p>
            <a:pPr marL="0" marR="0" lvl="0" indent="0" algn="ctr" defTabSz="913698" rtl="0" eaLnBrk="1" fontAlgn="auto" latinLnBrk="0" hangingPunct="1">
              <a:lnSpc>
                <a:spcPct val="90000"/>
              </a:lnSpc>
              <a:spcBef>
                <a:spcPts val="0"/>
              </a:spcBef>
              <a:spcAft>
                <a:spcPts val="600"/>
              </a:spcAft>
              <a:buClrTx/>
              <a:buSzTx/>
              <a:buFontTx/>
              <a:buNone/>
              <a:tabLst/>
              <a:defRPr/>
            </a:pPr>
            <a:r>
              <a:rPr kumimoji="0" lang="en-US" sz="91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TensorFlow</a:t>
            </a:r>
          </a:p>
        </p:txBody>
      </p:sp>
      <p:pic>
        <p:nvPicPr>
          <p:cNvPr id="85" name="Picture 28" descr="https://azurecomcdn.azureedge.net/cvt-ac80aa5765a8bbc401f8575a9a4ab433859699f4b8e1d0d7159ec4bfaa892f91/images/page/overview/ai-platform/pytorch.png">
            <a:extLst>
              <a:ext uri="{FF2B5EF4-FFF2-40B4-BE49-F238E27FC236}">
                <a16:creationId xmlns:a16="http://schemas.microsoft.com/office/drawing/2014/main" id="{7D5780A7-E4CD-4368-845A-4BCB6FADE829}"/>
              </a:ext>
            </a:extLst>
          </p:cNvPr>
          <p:cNvPicPr>
            <a:picLocks noChangeAspect="1" noChangeArrowheads="1"/>
          </p:cNvPicPr>
          <p:nvPr/>
        </p:nvPicPr>
        <p:blipFill>
          <a:blip r:embed="rId4" cstate="email">
            <a:duotone>
              <a:schemeClr val="bg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7711990" y="2987744"/>
            <a:ext cx="319116" cy="299122"/>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32">
            <a:extLst>
              <a:ext uri="{FF2B5EF4-FFF2-40B4-BE49-F238E27FC236}">
                <a16:creationId xmlns:a16="http://schemas.microsoft.com/office/drawing/2014/main" id="{DA789442-F58A-4BEC-A990-21E0FA3559D0}"/>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bwMode="auto">
          <a:xfrm>
            <a:off x="11100668" y="2956313"/>
            <a:ext cx="375531" cy="366518"/>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89">
            <a:extLst>
              <a:ext uri="{FF2B5EF4-FFF2-40B4-BE49-F238E27FC236}">
                <a16:creationId xmlns:a16="http://schemas.microsoft.com/office/drawing/2014/main" id="{D37E0079-D766-439D-9682-77312560303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9996432" y="2987744"/>
            <a:ext cx="306078" cy="299122"/>
          </a:xfrm>
          <a:prstGeom prst="rect">
            <a:avLst/>
          </a:prstGeom>
        </p:spPr>
      </p:pic>
      <p:pic>
        <p:nvPicPr>
          <p:cNvPr id="93" name="Picture 92">
            <a:extLst>
              <a:ext uri="{FF2B5EF4-FFF2-40B4-BE49-F238E27FC236}">
                <a16:creationId xmlns:a16="http://schemas.microsoft.com/office/drawing/2014/main" id="{42D80C43-A18E-474B-9563-806388E9A319}"/>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Lst>
          </a:blip>
          <a:stretch>
            <a:fillRect/>
          </a:stretch>
        </p:blipFill>
        <p:spPr>
          <a:xfrm>
            <a:off x="8867483" y="2969196"/>
            <a:ext cx="286054" cy="306078"/>
          </a:xfrm>
          <a:prstGeom prst="rect">
            <a:avLst/>
          </a:prstGeom>
        </p:spPr>
      </p:pic>
      <p:sp>
        <p:nvSpPr>
          <p:cNvPr id="95" name="TextBox 94">
            <a:extLst>
              <a:ext uri="{FF2B5EF4-FFF2-40B4-BE49-F238E27FC236}">
                <a16:creationId xmlns:a16="http://schemas.microsoft.com/office/drawing/2014/main" id="{9C59FE23-7B09-4F3A-BED8-33859174D527}"/>
              </a:ext>
            </a:extLst>
          </p:cNvPr>
          <p:cNvSpPr txBox="1"/>
          <p:nvPr/>
        </p:nvSpPr>
        <p:spPr>
          <a:xfrm>
            <a:off x="9600730" y="3344029"/>
            <a:ext cx="1097482" cy="223853"/>
          </a:xfrm>
          <a:prstGeom prst="rect">
            <a:avLst/>
          </a:prstGeom>
          <a:noFill/>
        </p:spPr>
        <p:txBody>
          <a:bodyPr wrap="square" lIns="93260" tIns="46630" rIns="93260" bIns="46630" rtlCol="0" anchor="t">
            <a:spAutoFit/>
          </a:bodyPr>
          <a:lstStyle/>
          <a:p>
            <a:pPr marL="0" marR="0" lvl="0" indent="0" algn="ctr" defTabSz="913698" rtl="0" eaLnBrk="1" fontAlgn="auto" latinLnBrk="0" hangingPunct="1">
              <a:lnSpc>
                <a:spcPct val="90000"/>
              </a:lnSpc>
              <a:spcBef>
                <a:spcPts val="0"/>
              </a:spcBef>
              <a:spcAft>
                <a:spcPts val="600"/>
              </a:spcAft>
              <a:buClrTx/>
              <a:buSzTx/>
              <a:buFontTx/>
              <a:buNone/>
              <a:tabLst/>
              <a:defRPr/>
            </a:pPr>
            <a:r>
              <a:rPr kumimoji="0" lang="en-US" sz="91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Keras</a:t>
            </a:r>
          </a:p>
        </p:txBody>
      </p:sp>
      <p:sp>
        <p:nvSpPr>
          <p:cNvPr id="96" name="TextBox 95">
            <a:extLst>
              <a:ext uri="{FF2B5EF4-FFF2-40B4-BE49-F238E27FC236}">
                <a16:creationId xmlns:a16="http://schemas.microsoft.com/office/drawing/2014/main" id="{D760949C-48DC-48D1-AF14-93D0EA255EAF}"/>
              </a:ext>
            </a:extLst>
          </p:cNvPr>
          <p:cNvSpPr txBox="1"/>
          <p:nvPr/>
        </p:nvSpPr>
        <p:spPr>
          <a:xfrm>
            <a:off x="7322806" y="3344029"/>
            <a:ext cx="1097482" cy="223853"/>
          </a:xfrm>
          <a:prstGeom prst="rect">
            <a:avLst/>
          </a:prstGeom>
          <a:noFill/>
        </p:spPr>
        <p:txBody>
          <a:bodyPr wrap="square" lIns="93260" tIns="46630" rIns="93260" bIns="46630" rtlCol="0" anchor="t">
            <a:spAutoFit/>
          </a:bodyPr>
          <a:lstStyle/>
          <a:p>
            <a:pPr marL="0" marR="0" lvl="0" indent="0" algn="ctr" defTabSz="913698" rtl="0" eaLnBrk="1" fontAlgn="auto" latinLnBrk="0" hangingPunct="1">
              <a:lnSpc>
                <a:spcPct val="90000"/>
              </a:lnSpc>
              <a:spcBef>
                <a:spcPts val="0"/>
              </a:spcBef>
              <a:spcAft>
                <a:spcPts val="600"/>
              </a:spcAft>
              <a:buClrTx/>
              <a:buSzTx/>
              <a:buFontTx/>
              <a:buNone/>
              <a:tabLst/>
              <a:defRPr/>
            </a:pPr>
            <a:r>
              <a:rPr kumimoji="0" lang="en-US" sz="91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Pytorch</a:t>
            </a:r>
          </a:p>
        </p:txBody>
      </p:sp>
      <p:sp>
        <p:nvSpPr>
          <p:cNvPr id="97" name="TextBox 96">
            <a:extLst>
              <a:ext uri="{FF2B5EF4-FFF2-40B4-BE49-F238E27FC236}">
                <a16:creationId xmlns:a16="http://schemas.microsoft.com/office/drawing/2014/main" id="{C9175F7C-129D-4100-9EC8-A0CD13DD5241}"/>
              </a:ext>
            </a:extLst>
          </p:cNvPr>
          <p:cNvSpPr txBox="1"/>
          <p:nvPr/>
        </p:nvSpPr>
        <p:spPr>
          <a:xfrm>
            <a:off x="10739691" y="3344029"/>
            <a:ext cx="1097482" cy="223853"/>
          </a:xfrm>
          <a:prstGeom prst="rect">
            <a:avLst/>
          </a:prstGeom>
          <a:noFill/>
        </p:spPr>
        <p:txBody>
          <a:bodyPr wrap="square" lIns="93260" tIns="46630" rIns="93260" bIns="46630" rtlCol="0" anchor="t">
            <a:spAutoFit/>
          </a:bodyPr>
          <a:lstStyle/>
          <a:p>
            <a:pPr marL="0" marR="0" lvl="0" indent="0" algn="ctr" defTabSz="913698" rtl="0" eaLnBrk="1" fontAlgn="auto" latinLnBrk="0" hangingPunct="1">
              <a:lnSpc>
                <a:spcPct val="90000"/>
              </a:lnSpc>
              <a:spcBef>
                <a:spcPts val="0"/>
              </a:spcBef>
              <a:spcAft>
                <a:spcPts val="600"/>
              </a:spcAft>
              <a:buClrTx/>
              <a:buSzTx/>
              <a:buFontTx/>
              <a:buNone/>
              <a:tabLst/>
              <a:defRPr/>
            </a:pPr>
            <a:r>
              <a:rPr kumimoji="0" lang="en-US" sz="91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Onnx</a:t>
            </a:r>
          </a:p>
        </p:txBody>
      </p:sp>
      <p:pic>
        <p:nvPicPr>
          <p:cNvPr id="58" name="Picture 57">
            <a:extLst>
              <a:ext uri="{FF2B5EF4-FFF2-40B4-BE49-F238E27FC236}">
                <a16:creationId xmlns:a16="http://schemas.microsoft.com/office/drawing/2014/main" id="{9458EFC7-F94F-4CAE-93AB-AFDC26BFA5C7}"/>
              </a:ext>
            </a:extLst>
          </p:cNvPr>
          <p:cNvPicPr>
            <a:picLocks noChangeAspect="1"/>
          </p:cNvPicPr>
          <p:nvPr/>
        </p:nvPicPr>
        <p:blipFill>
          <a:blip r:embed="rId12">
            <a:lum bright="70000" contrast="-70000"/>
            <a:extLst>
              <a:ext uri="{BEBA8EAE-BF5A-486C-A8C5-ECC9F3942E4B}">
                <a14:imgProps xmlns:a14="http://schemas.microsoft.com/office/drawing/2010/main">
                  <a14:imgLayer r:embed="rId13">
                    <a14:imgEffect>
                      <a14:saturation sat="0"/>
                    </a14:imgEffect>
                  </a14:imgLayer>
                </a14:imgProps>
              </a:ext>
            </a:extLst>
          </a:blip>
          <a:stretch>
            <a:fillRect/>
          </a:stretch>
        </p:blipFill>
        <p:spPr>
          <a:xfrm>
            <a:off x="9418941" y="4206429"/>
            <a:ext cx="394900" cy="394900"/>
          </a:xfrm>
          <a:prstGeom prst="rect">
            <a:avLst/>
          </a:prstGeom>
        </p:spPr>
      </p:pic>
      <p:sp>
        <p:nvSpPr>
          <p:cNvPr id="59" name="Graphic 569">
            <a:extLst>
              <a:ext uri="{FF2B5EF4-FFF2-40B4-BE49-F238E27FC236}">
                <a16:creationId xmlns:a16="http://schemas.microsoft.com/office/drawing/2014/main" id="{AE669B2A-80A3-4F2E-B3A5-3DD09ABACC84}"/>
              </a:ext>
            </a:extLst>
          </p:cNvPr>
          <p:cNvSpPr/>
          <p:nvPr/>
        </p:nvSpPr>
        <p:spPr>
          <a:xfrm>
            <a:off x="10052153" y="1574082"/>
            <a:ext cx="320148" cy="288133"/>
          </a:xfrm>
          <a:custGeom>
            <a:avLst/>
            <a:gdLst>
              <a:gd name="connsiteX0" fmla="*/ 5886 w 313899"/>
              <a:gd name="connsiteY0" fmla="*/ 177745 h 282508"/>
              <a:gd name="connsiteX1" fmla="*/ 73374 w 313899"/>
              <a:gd name="connsiteY1" fmla="*/ 5886 h 282508"/>
              <a:gd name="connsiteX2" fmla="*/ 134192 w 313899"/>
              <a:gd name="connsiteY2" fmla="*/ 177745 h 282508"/>
              <a:gd name="connsiteX3" fmla="*/ 27859 w 313899"/>
              <a:gd name="connsiteY3" fmla="*/ 121636 h 282508"/>
              <a:gd name="connsiteX4" fmla="*/ 114181 w 313899"/>
              <a:gd name="connsiteY4" fmla="*/ 121636 h 282508"/>
              <a:gd name="connsiteX5" fmla="*/ 247980 w 313899"/>
              <a:gd name="connsiteY5" fmla="*/ 276623 h 282508"/>
              <a:gd name="connsiteX6" fmla="*/ 311153 w 313899"/>
              <a:gd name="connsiteY6" fmla="*/ 218160 h 282508"/>
              <a:gd name="connsiteX7" fmla="*/ 196187 w 313899"/>
              <a:gd name="connsiteY7" fmla="*/ 195794 h 282508"/>
              <a:gd name="connsiteX8" fmla="*/ 205996 w 313899"/>
              <a:gd name="connsiteY8" fmla="*/ 258574 h 282508"/>
              <a:gd name="connsiteX9" fmla="*/ 272308 w 313899"/>
              <a:gd name="connsiteY9" fmla="*/ 164012 h 282508"/>
              <a:gd name="connsiteX10" fmla="*/ 219729 w 313899"/>
              <a:gd name="connsiteY10" fmla="*/ 92992 h 282508"/>
              <a:gd name="connsiteX11" fmla="*/ 228754 w 313899"/>
              <a:gd name="connsiteY11" fmla="*/ 249942 h 282508"/>
              <a:gd name="connsiteX12" fmla="*/ 164405 w 313899"/>
              <a:gd name="connsiteY12" fmla="*/ 131837 h 282508"/>
              <a:gd name="connsiteX13" fmla="*/ 301736 w 313899"/>
              <a:gd name="connsiteY13" fmla="*/ 125559 h 28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99" h="282508">
                <a:moveTo>
                  <a:pt x="5886" y="177745"/>
                </a:moveTo>
                <a:lnTo>
                  <a:pt x="73374" y="5886"/>
                </a:lnTo>
                <a:lnTo>
                  <a:pt x="134192" y="177745"/>
                </a:lnTo>
                <a:moveTo>
                  <a:pt x="27859" y="121636"/>
                </a:moveTo>
                <a:lnTo>
                  <a:pt x="114181" y="121636"/>
                </a:lnTo>
                <a:moveTo>
                  <a:pt x="247980" y="276623"/>
                </a:moveTo>
                <a:cubicBezTo>
                  <a:pt x="276231" y="275054"/>
                  <a:pt x="314684" y="258182"/>
                  <a:pt x="311153" y="218160"/>
                </a:cubicBezTo>
                <a:cubicBezTo>
                  <a:pt x="308406" y="185200"/>
                  <a:pt x="238563" y="176568"/>
                  <a:pt x="196187" y="195794"/>
                </a:cubicBezTo>
                <a:cubicBezTo>
                  <a:pt x="156165" y="213843"/>
                  <a:pt x="153026" y="269953"/>
                  <a:pt x="205996" y="258574"/>
                </a:cubicBezTo>
                <a:cubicBezTo>
                  <a:pt x="271915" y="244449"/>
                  <a:pt x="272308" y="164012"/>
                  <a:pt x="272308" y="164012"/>
                </a:cubicBezTo>
                <a:moveTo>
                  <a:pt x="219729" y="92992"/>
                </a:moveTo>
                <a:cubicBezTo>
                  <a:pt x="219729" y="92992"/>
                  <a:pt x="207958" y="216198"/>
                  <a:pt x="228754" y="249942"/>
                </a:cubicBezTo>
                <a:moveTo>
                  <a:pt x="164405" y="131837"/>
                </a:moveTo>
                <a:cubicBezTo>
                  <a:pt x="164405" y="131837"/>
                  <a:pt x="237386" y="140862"/>
                  <a:pt x="301736" y="125559"/>
                </a:cubicBezTo>
              </a:path>
            </a:pathLst>
          </a:custGeom>
          <a:noFill/>
          <a:ln w="19050" cap="flat">
            <a:solidFill>
              <a:schemeClr val="bg1"/>
            </a:solid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60" name="Rounded Rectangular Callout 243">
            <a:extLst>
              <a:ext uri="{FF2B5EF4-FFF2-40B4-BE49-F238E27FC236}">
                <a16:creationId xmlns:a16="http://schemas.microsoft.com/office/drawing/2014/main" id="{733AFFBE-7C56-4EAC-BB7E-1FA8304FF36A}"/>
              </a:ext>
            </a:extLst>
          </p:cNvPr>
          <p:cNvSpPr/>
          <p:nvPr/>
        </p:nvSpPr>
        <p:spPr bwMode="auto">
          <a:xfrm>
            <a:off x="8810238" y="1633625"/>
            <a:ext cx="252307" cy="169046"/>
          </a:xfrm>
          <a:prstGeom prst="wedgeRoundRectCallout">
            <a:avLst>
              <a:gd name="adj1" fmla="val 30853"/>
              <a:gd name="adj2" fmla="val 79643"/>
              <a:gd name="adj3" fmla="val 16667"/>
            </a:avLst>
          </a:prstGeom>
          <a:solidFill>
            <a:schemeClr val="bg1"/>
          </a:solid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428" b="0" i="0" u="none" strike="noStrike" kern="0" cap="none" spc="0" normalizeH="0" baseline="0" noProof="0" dirty="0">
                <a:ln>
                  <a:noFill/>
                </a:ln>
                <a:solidFill>
                  <a:srgbClr val="0078D4"/>
                </a:solidFill>
                <a:effectLst/>
                <a:uLnTx/>
                <a:uFillTx/>
                <a:latin typeface="Segoe UI"/>
                <a:ea typeface="Segoe UI" pitchFamily="34" charset="0"/>
                <a:cs typeface="Segoe UI" pitchFamily="34" charset="0"/>
              </a:rPr>
              <a:t>…</a:t>
            </a:r>
          </a:p>
        </p:txBody>
      </p:sp>
      <p:sp>
        <p:nvSpPr>
          <p:cNvPr id="63" name="Freeform: Shape 62">
            <a:extLst>
              <a:ext uri="{FF2B5EF4-FFF2-40B4-BE49-F238E27FC236}">
                <a16:creationId xmlns:a16="http://schemas.microsoft.com/office/drawing/2014/main" id="{666E9C48-3D94-4966-8794-7ACD3B75DEDC}"/>
              </a:ext>
            </a:extLst>
          </p:cNvPr>
          <p:cNvSpPr/>
          <p:nvPr/>
        </p:nvSpPr>
        <p:spPr>
          <a:xfrm flipH="1">
            <a:off x="11304245" y="1574847"/>
            <a:ext cx="286602" cy="286602"/>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chemeClr val="bg1"/>
          </a:solidFill>
          <a:ln w="9525" cap="flat">
            <a:noFill/>
            <a:prstDash val="solid"/>
            <a:miter/>
          </a:ln>
        </p:spPr>
        <p:txBody>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8" name="eye_2">
            <a:extLst>
              <a:ext uri="{FF2B5EF4-FFF2-40B4-BE49-F238E27FC236}">
                <a16:creationId xmlns:a16="http://schemas.microsoft.com/office/drawing/2014/main" id="{EB5A1F6A-F69D-4C59-95BD-0DA533C3E667}"/>
              </a:ext>
            </a:extLst>
          </p:cNvPr>
          <p:cNvSpPr>
            <a:spLocks noChangeAspect="1" noEditPoints="1"/>
          </p:cNvSpPr>
          <p:nvPr/>
        </p:nvSpPr>
        <p:spPr bwMode="auto">
          <a:xfrm>
            <a:off x="7498525" y="1621537"/>
            <a:ext cx="348239" cy="193221"/>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2700" cap="flat">
            <a:no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234988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1000"/>
                                        <p:tgtEl>
                                          <p:spTgt spid="103"/>
                                        </p:tgtEl>
                                      </p:cBhvr>
                                    </p:animEffect>
                                    <p:anim calcmode="lin" valueType="num">
                                      <p:cBhvr>
                                        <p:cTn id="8" dur="1000" fill="hold"/>
                                        <p:tgtEl>
                                          <p:spTgt spid="103"/>
                                        </p:tgtEl>
                                        <p:attrNameLst>
                                          <p:attrName>ppt_x</p:attrName>
                                        </p:attrNameLst>
                                      </p:cBhvr>
                                      <p:tavLst>
                                        <p:tav tm="0">
                                          <p:val>
                                            <p:strVal val="#ppt_x"/>
                                          </p:val>
                                        </p:tav>
                                        <p:tav tm="100000">
                                          <p:val>
                                            <p:strVal val="#ppt_x"/>
                                          </p:val>
                                        </p:tav>
                                      </p:tavLst>
                                    </p:anim>
                                    <p:anim calcmode="lin" valueType="num">
                                      <p:cBhvr>
                                        <p:cTn id="9" dur="1000" fill="hold"/>
                                        <p:tgtEl>
                                          <p:spTgt spid="10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8"/>
                                        </p:tgtEl>
                                        <p:attrNameLst>
                                          <p:attrName>style.visibility</p:attrName>
                                        </p:attrNameLst>
                                      </p:cBhvr>
                                      <p:to>
                                        <p:strVal val="visible"/>
                                      </p:to>
                                    </p:set>
                                    <p:animEffect transition="in" filter="fade">
                                      <p:cBhvr>
                                        <p:cTn id="12" dur="1000"/>
                                        <p:tgtEl>
                                          <p:spTgt spid="108"/>
                                        </p:tgtEl>
                                      </p:cBhvr>
                                    </p:animEffect>
                                    <p:anim calcmode="lin" valueType="num">
                                      <p:cBhvr>
                                        <p:cTn id="13" dur="1000" fill="hold"/>
                                        <p:tgtEl>
                                          <p:spTgt spid="108"/>
                                        </p:tgtEl>
                                        <p:attrNameLst>
                                          <p:attrName>ppt_x</p:attrName>
                                        </p:attrNameLst>
                                      </p:cBhvr>
                                      <p:tavLst>
                                        <p:tav tm="0">
                                          <p:val>
                                            <p:strVal val="#ppt_x"/>
                                          </p:val>
                                        </p:tav>
                                        <p:tav tm="100000">
                                          <p:val>
                                            <p:strVal val="#ppt_x"/>
                                          </p:val>
                                        </p:tav>
                                      </p:tavLst>
                                    </p:anim>
                                    <p:anim calcmode="lin" valueType="num">
                                      <p:cBhvr>
                                        <p:cTn id="14" dur="1000" fill="hold"/>
                                        <p:tgtEl>
                                          <p:spTgt spid="10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1000"/>
                                        <p:tgtEl>
                                          <p:spTgt spid="109"/>
                                        </p:tgtEl>
                                      </p:cBhvr>
                                    </p:animEffect>
                                    <p:anim calcmode="lin" valueType="num">
                                      <p:cBhvr>
                                        <p:cTn id="18" dur="1000" fill="hold"/>
                                        <p:tgtEl>
                                          <p:spTgt spid="109"/>
                                        </p:tgtEl>
                                        <p:attrNameLst>
                                          <p:attrName>ppt_x</p:attrName>
                                        </p:attrNameLst>
                                      </p:cBhvr>
                                      <p:tavLst>
                                        <p:tav tm="0">
                                          <p:val>
                                            <p:strVal val="#ppt_x"/>
                                          </p:val>
                                        </p:tav>
                                        <p:tav tm="100000">
                                          <p:val>
                                            <p:strVal val="#ppt_x"/>
                                          </p:val>
                                        </p:tav>
                                      </p:tavLst>
                                    </p:anim>
                                    <p:anim calcmode="lin" valueType="num">
                                      <p:cBhvr>
                                        <p:cTn id="19" dur="1000" fill="hold"/>
                                        <p:tgtEl>
                                          <p:spTgt spid="10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0"/>
                                        </p:tgtEl>
                                        <p:attrNameLst>
                                          <p:attrName>style.visibility</p:attrName>
                                        </p:attrNameLst>
                                      </p:cBhvr>
                                      <p:to>
                                        <p:strVal val="visible"/>
                                      </p:to>
                                    </p:set>
                                    <p:animEffect transition="in" filter="fade">
                                      <p:cBhvr>
                                        <p:cTn id="22" dur="1000"/>
                                        <p:tgtEl>
                                          <p:spTgt spid="110"/>
                                        </p:tgtEl>
                                      </p:cBhvr>
                                    </p:animEffect>
                                    <p:anim calcmode="lin" valueType="num">
                                      <p:cBhvr>
                                        <p:cTn id="23" dur="1000" fill="hold"/>
                                        <p:tgtEl>
                                          <p:spTgt spid="110"/>
                                        </p:tgtEl>
                                        <p:attrNameLst>
                                          <p:attrName>ppt_x</p:attrName>
                                        </p:attrNameLst>
                                      </p:cBhvr>
                                      <p:tavLst>
                                        <p:tav tm="0">
                                          <p:val>
                                            <p:strVal val="#ppt_x"/>
                                          </p:val>
                                        </p:tav>
                                        <p:tav tm="100000">
                                          <p:val>
                                            <p:strVal val="#ppt_x"/>
                                          </p:val>
                                        </p:tav>
                                      </p:tavLst>
                                    </p:anim>
                                    <p:anim calcmode="lin" valueType="num">
                                      <p:cBhvr>
                                        <p:cTn id="24" dur="1000" fill="hold"/>
                                        <p:tgtEl>
                                          <p:spTgt spid="11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12"/>
                                        </p:tgtEl>
                                        <p:attrNameLst>
                                          <p:attrName>style.visibility</p:attrName>
                                        </p:attrNameLst>
                                      </p:cBhvr>
                                      <p:to>
                                        <p:strVal val="visible"/>
                                      </p:to>
                                    </p:set>
                                    <p:animEffect transition="in" filter="fade">
                                      <p:cBhvr>
                                        <p:cTn id="27" dur="1000"/>
                                        <p:tgtEl>
                                          <p:spTgt spid="112"/>
                                        </p:tgtEl>
                                      </p:cBhvr>
                                    </p:animEffect>
                                    <p:anim calcmode="lin" valueType="num">
                                      <p:cBhvr>
                                        <p:cTn id="28" dur="1000" fill="hold"/>
                                        <p:tgtEl>
                                          <p:spTgt spid="112"/>
                                        </p:tgtEl>
                                        <p:attrNameLst>
                                          <p:attrName>ppt_x</p:attrName>
                                        </p:attrNameLst>
                                      </p:cBhvr>
                                      <p:tavLst>
                                        <p:tav tm="0">
                                          <p:val>
                                            <p:strVal val="#ppt_x"/>
                                          </p:val>
                                        </p:tav>
                                        <p:tav tm="100000">
                                          <p:val>
                                            <p:strVal val="#ppt_x"/>
                                          </p:val>
                                        </p:tav>
                                      </p:tavLst>
                                    </p:anim>
                                    <p:anim calcmode="lin" valueType="num">
                                      <p:cBhvr>
                                        <p:cTn id="29" dur="1000" fill="hold"/>
                                        <p:tgtEl>
                                          <p:spTgt spid="11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13"/>
                                        </p:tgtEl>
                                        <p:attrNameLst>
                                          <p:attrName>style.visibility</p:attrName>
                                        </p:attrNameLst>
                                      </p:cBhvr>
                                      <p:to>
                                        <p:strVal val="visible"/>
                                      </p:to>
                                    </p:set>
                                    <p:animEffect transition="in" filter="fade">
                                      <p:cBhvr>
                                        <p:cTn id="32" dur="1000"/>
                                        <p:tgtEl>
                                          <p:spTgt spid="113"/>
                                        </p:tgtEl>
                                      </p:cBhvr>
                                    </p:animEffect>
                                    <p:anim calcmode="lin" valueType="num">
                                      <p:cBhvr>
                                        <p:cTn id="33" dur="1000" fill="hold"/>
                                        <p:tgtEl>
                                          <p:spTgt spid="113"/>
                                        </p:tgtEl>
                                        <p:attrNameLst>
                                          <p:attrName>ppt_x</p:attrName>
                                        </p:attrNameLst>
                                      </p:cBhvr>
                                      <p:tavLst>
                                        <p:tav tm="0">
                                          <p:val>
                                            <p:strVal val="#ppt_x"/>
                                          </p:val>
                                        </p:tav>
                                        <p:tav tm="100000">
                                          <p:val>
                                            <p:strVal val="#ppt_x"/>
                                          </p:val>
                                        </p:tav>
                                      </p:tavLst>
                                    </p:anim>
                                    <p:anim calcmode="lin" valueType="num">
                                      <p:cBhvr>
                                        <p:cTn id="34" dur="1000" fill="hold"/>
                                        <p:tgtEl>
                                          <p:spTgt spid="11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18"/>
                                        </p:tgtEl>
                                        <p:attrNameLst>
                                          <p:attrName>style.visibility</p:attrName>
                                        </p:attrNameLst>
                                      </p:cBhvr>
                                      <p:to>
                                        <p:strVal val="visible"/>
                                      </p:to>
                                    </p:set>
                                    <p:animEffect transition="in" filter="fade">
                                      <p:cBhvr>
                                        <p:cTn id="37" dur="1000"/>
                                        <p:tgtEl>
                                          <p:spTgt spid="118"/>
                                        </p:tgtEl>
                                      </p:cBhvr>
                                    </p:animEffect>
                                    <p:anim calcmode="lin" valueType="num">
                                      <p:cBhvr>
                                        <p:cTn id="38" dur="1000" fill="hold"/>
                                        <p:tgtEl>
                                          <p:spTgt spid="118"/>
                                        </p:tgtEl>
                                        <p:attrNameLst>
                                          <p:attrName>ppt_x</p:attrName>
                                        </p:attrNameLst>
                                      </p:cBhvr>
                                      <p:tavLst>
                                        <p:tav tm="0">
                                          <p:val>
                                            <p:strVal val="#ppt_x"/>
                                          </p:val>
                                        </p:tav>
                                        <p:tav tm="100000">
                                          <p:val>
                                            <p:strVal val="#ppt_x"/>
                                          </p:val>
                                        </p:tav>
                                      </p:tavLst>
                                    </p:anim>
                                    <p:anim calcmode="lin" valueType="num">
                                      <p:cBhvr>
                                        <p:cTn id="39" dur="1000" fill="hold"/>
                                        <p:tgtEl>
                                          <p:spTgt spid="11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75"/>
                                        </p:tgtEl>
                                        <p:attrNameLst>
                                          <p:attrName>style.visibility</p:attrName>
                                        </p:attrNameLst>
                                      </p:cBhvr>
                                      <p:to>
                                        <p:strVal val="visible"/>
                                      </p:to>
                                    </p:set>
                                    <p:animEffect transition="in" filter="fade">
                                      <p:cBhvr>
                                        <p:cTn id="42" dur="1000"/>
                                        <p:tgtEl>
                                          <p:spTgt spid="175"/>
                                        </p:tgtEl>
                                      </p:cBhvr>
                                    </p:animEffect>
                                    <p:anim calcmode="lin" valueType="num">
                                      <p:cBhvr>
                                        <p:cTn id="43" dur="1000" fill="hold"/>
                                        <p:tgtEl>
                                          <p:spTgt spid="175"/>
                                        </p:tgtEl>
                                        <p:attrNameLst>
                                          <p:attrName>ppt_x</p:attrName>
                                        </p:attrNameLst>
                                      </p:cBhvr>
                                      <p:tavLst>
                                        <p:tav tm="0">
                                          <p:val>
                                            <p:strVal val="#ppt_x"/>
                                          </p:val>
                                        </p:tav>
                                        <p:tav tm="100000">
                                          <p:val>
                                            <p:strVal val="#ppt_x"/>
                                          </p:val>
                                        </p:tav>
                                      </p:tavLst>
                                    </p:anim>
                                    <p:anim calcmode="lin" valueType="num">
                                      <p:cBhvr>
                                        <p:cTn id="44" dur="1000" fill="hold"/>
                                        <p:tgtEl>
                                          <p:spTgt spid="175"/>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76"/>
                                        </p:tgtEl>
                                        <p:attrNameLst>
                                          <p:attrName>style.visibility</p:attrName>
                                        </p:attrNameLst>
                                      </p:cBhvr>
                                      <p:to>
                                        <p:strVal val="visible"/>
                                      </p:to>
                                    </p:set>
                                    <p:animEffect transition="in" filter="fade">
                                      <p:cBhvr>
                                        <p:cTn id="47" dur="1000"/>
                                        <p:tgtEl>
                                          <p:spTgt spid="176"/>
                                        </p:tgtEl>
                                      </p:cBhvr>
                                    </p:animEffect>
                                    <p:anim calcmode="lin" valueType="num">
                                      <p:cBhvr>
                                        <p:cTn id="48" dur="1000" fill="hold"/>
                                        <p:tgtEl>
                                          <p:spTgt spid="176"/>
                                        </p:tgtEl>
                                        <p:attrNameLst>
                                          <p:attrName>ppt_x</p:attrName>
                                        </p:attrNameLst>
                                      </p:cBhvr>
                                      <p:tavLst>
                                        <p:tav tm="0">
                                          <p:val>
                                            <p:strVal val="#ppt_x"/>
                                          </p:val>
                                        </p:tav>
                                        <p:tav tm="100000">
                                          <p:val>
                                            <p:strVal val="#ppt_x"/>
                                          </p:val>
                                        </p:tav>
                                      </p:tavLst>
                                    </p:anim>
                                    <p:anim calcmode="lin" valueType="num">
                                      <p:cBhvr>
                                        <p:cTn id="49" dur="1000" fill="hold"/>
                                        <p:tgtEl>
                                          <p:spTgt spid="176"/>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78"/>
                                        </p:tgtEl>
                                        <p:attrNameLst>
                                          <p:attrName>style.visibility</p:attrName>
                                        </p:attrNameLst>
                                      </p:cBhvr>
                                      <p:to>
                                        <p:strVal val="visible"/>
                                      </p:to>
                                    </p:set>
                                    <p:animEffect transition="in" filter="fade">
                                      <p:cBhvr>
                                        <p:cTn id="52" dur="1000"/>
                                        <p:tgtEl>
                                          <p:spTgt spid="178"/>
                                        </p:tgtEl>
                                      </p:cBhvr>
                                    </p:animEffect>
                                    <p:anim calcmode="lin" valueType="num">
                                      <p:cBhvr>
                                        <p:cTn id="53" dur="1000" fill="hold"/>
                                        <p:tgtEl>
                                          <p:spTgt spid="178"/>
                                        </p:tgtEl>
                                        <p:attrNameLst>
                                          <p:attrName>ppt_x</p:attrName>
                                        </p:attrNameLst>
                                      </p:cBhvr>
                                      <p:tavLst>
                                        <p:tav tm="0">
                                          <p:val>
                                            <p:strVal val="#ppt_x"/>
                                          </p:val>
                                        </p:tav>
                                        <p:tav tm="100000">
                                          <p:val>
                                            <p:strVal val="#ppt_x"/>
                                          </p:val>
                                        </p:tav>
                                      </p:tavLst>
                                    </p:anim>
                                    <p:anim calcmode="lin" valueType="num">
                                      <p:cBhvr>
                                        <p:cTn id="54" dur="1000" fill="hold"/>
                                        <p:tgtEl>
                                          <p:spTgt spid="178"/>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208"/>
                                        </p:tgtEl>
                                        <p:attrNameLst>
                                          <p:attrName>style.visibility</p:attrName>
                                        </p:attrNameLst>
                                      </p:cBhvr>
                                      <p:to>
                                        <p:strVal val="visible"/>
                                      </p:to>
                                    </p:set>
                                    <p:animEffect transition="in" filter="fade">
                                      <p:cBhvr>
                                        <p:cTn id="57" dur="1000"/>
                                        <p:tgtEl>
                                          <p:spTgt spid="208"/>
                                        </p:tgtEl>
                                      </p:cBhvr>
                                    </p:animEffect>
                                    <p:anim calcmode="lin" valueType="num">
                                      <p:cBhvr>
                                        <p:cTn id="58" dur="1000" fill="hold"/>
                                        <p:tgtEl>
                                          <p:spTgt spid="208"/>
                                        </p:tgtEl>
                                        <p:attrNameLst>
                                          <p:attrName>ppt_x</p:attrName>
                                        </p:attrNameLst>
                                      </p:cBhvr>
                                      <p:tavLst>
                                        <p:tav tm="0">
                                          <p:val>
                                            <p:strVal val="#ppt_x"/>
                                          </p:val>
                                        </p:tav>
                                        <p:tav tm="100000">
                                          <p:val>
                                            <p:strVal val="#ppt_x"/>
                                          </p:val>
                                        </p:tav>
                                      </p:tavLst>
                                    </p:anim>
                                    <p:anim calcmode="lin" valueType="num">
                                      <p:cBhvr>
                                        <p:cTn id="59" dur="1000" fill="hold"/>
                                        <p:tgtEl>
                                          <p:spTgt spid="208"/>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18"/>
                                        </p:tgtEl>
                                        <p:attrNameLst>
                                          <p:attrName>style.visibility</p:attrName>
                                        </p:attrNameLst>
                                      </p:cBhvr>
                                      <p:to>
                                        <p:strVal val="visible"/>
                                      </p:to>
                                    </p:set>
                                    <p:animEffect transition="in" filter="fade">
                                      <p:cBhvr>
                                        <p:cTn id="62" dur="1000"/>
                                        <p:tgtEl>
                                          <p:spTgt spid="218"/>
                                        </p:tgtEl>
                                      </p:cBhvr>
                                    </p:animEffect>
                                    <p:anim calcmode="lin" valueType="num">
                                      <p:cBhvr>
                                        <p:cTn id="63" dur="1000" fill="hold"/>
                                        <p:tgtEl>
                                          <p:spTgt spid="218"/>
                                        </p:tgtEl>
                                        <p:attrNameLst>
                                          <p:attrName>ppt_x</p:attrName>
                                        </p:attrNameLst>
                                      </p:cBhvr>
                                      <p:tavLst>
                                        <p:tav tm="0">
                                          <p:val>
                                            <p:strVal val="#ppt_x"/>
                                          </p:val>
                                        </p:tav>
                                        <p:tav tm="100000">
                                          <p:val>
                                            <p:strVal val="#ppt_x"/>
                                          </p:val>
                                        </p:tav>
                                      </p:tavLst>
                                    </p:anim>
                                    <p:anim calcmode="lin" valueType="num">
                                      <p:cBhvr>
                                        <p:cTn id="64" dur="1000" fill="hold"/>
                                        <p:tgtEl>
                                          <p:spTgt spid="218"/>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19"/>
                                        </p:tgtEl>
                                        <p:attrNameLst>
                                          <p:attrName>style.visibility</p:attrName>
                                        </p:attrNameLst>
                                      </p:cBhvr>
                                      <p:to>
                                        <p:strVal val="visible"/>
                                      </p:to>
                                    </p:set>
                                    <p:animEffect transition="in" filter="fade">
                                      <p:cBhvr>
                                        <p:cTn id="67" dur="1000"/>
                                        <p:tgtEl>
                                          <p:spTgt spid="219"/>
                                        </p:tgtEl>
                                      </p:cBhvr>
                                    </p:animEffect>
                                    <p:anim calcmode="lin" valueType="num">
                                      <p:cBhvr>
                                        <p:cTn id="68" dur="1000" fill="hold"/>
                                        <p:tgtEl>
                                          <p:spTgt spid="219"/>
                                        </p:tgtEl>
                                        <p:attrNameLst>
                                          <p:attrName>ppt_x</p:attrName>
                                        </p:attrNameLst>
                                      </p:cBhvr>
                                      <p:tavLst>
                                        <p:tav tm="0">
                                          <p:val>
                                            <p:strVal val="#ppt_x"/>
                                          </p:val>
                                        </p:tav>
                                        <p:tav tm="100000">
                                          <p:val>
                                            <p:strVal val="#ppt_x"/>
                                          </p:val>
                                        </p:tav>
                                      </p:tavLst>
                                    </p:anim>
                                    <p:anim calcmode="lin" valueType="num">
                                      <p:cBhvr>
                                        <p:cTn id="69" dur="1000" fill="hold"/>
                                        <p:tgtEl>
                                          <p:spTgt spid="219"/>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227"/>
                                        </p:tgtEl>
                                        <p:attrNameLst>
                                          <p:attrName>style.visibility</p:attrName>
                                        </p:attrNameLst>
                                      </p:cBhvr>
                                      <p:to>
                                        <p:strVal val="visible"/>
                                      </p:to>
                                    </p:set>
                                    <p:animEffect transition="in" filter="fade">
                                      <p:cBhvr>
                                        <p:cTn id="72" dur="1000"/>
                                        <p:tgtEl>
                                          <p:spTgt spid="227"/>
                                        </p:tgtEl>
                                      </p:cBhvr>
                                    </p:animEffect>
                                    <p:anim calcmode="lin" valueType="num">
                                      <p:cBhvr>
                                        <p:cTn id="73" dur="1000" fill="hold"/>
                                        <p:tgtEl>
                                          <p:spTgt spid="227"/>
                                        </p:tgtEl>
                                        <p:attrNameLst>
                                          <p:attrName>ppt_x</p:attrName>
                                        </p:attrNameLst>
                                      </p:cBhvr>
                                      <p:tavLst>
                                        <p:tav tm="0">
                                          <p:val>
                                            <p:strVal val="#ppt_x"/>
                                          </p:val>
                                        </p:tav>
                                        <p:tav tm="100000">
                                          <p:val>
                                            <p:strVal val="#ppt_x"/>
                                          </p:val>
                                        </p:tav>
                                      </p:tavLst>
                                    </p:anim>
                                    <p:anim calcmode="lin" valueType="num">
                                      <p:cBhvr>
                                        <p:cTn id="74" dur="1000" fill="hold"/>
                                        <p:tgtEl>
                                          <p:spTgt spid="227"/>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232"/>
                                        </p:tgtEl>
                                        <p:attrNameLst>
                                          <p:attrName>style.visibility</p:attrName>
                                        </p:attrNameLst>
                                      </p:cBhvr>
                                      <p:to>
                                        <p:strVal val="visible"/>
                                      </p:to>
                                    </p:set>
                                    <p:animEffect transition="in" filter="fade">
                                      <p:cBhvr>
                                        <p:cTn id="77" dur="1000"/>
                                        <p:tgtEl>
                                          <p:spTgt spid="232"/>
                                        </p:tgtEl>
                                      </p:cBhvr>
                                    </p:animEffect>
                                    <p:anim calcmode="lin" valueType="num">
                                      <p:cBhvr>
                                        <p:cTn id="78" dur="1000" fill="hold"/>
                                        <p:tgtEl>
                                          <p:spTgt spid="232"/>
                                        </p:tgtEl>
                                        <p:attrNameLst>
                                          <p:attrName>ppt_x</p:attrName>
                                        </p:attrNameLst>
                                      </p:cBhvr>
                                      <p:tavLst>
                                        <p:tav tm="0">
                                          <p:val>
                                            <p:strVal val="#ppt_x"/>
                                          </p:val>
                                        </p:tav>
                                        <p:tav tm="100000">
                                          <p:val>
                                            <p:strVal val="#ppt_x"/>
                                          </p:val>
                                        </p:tav>
                                      </p:tavLst>
                                    </p:anim>
                                    <p:anim calcmode="lin" valueType="num">
                                      <p:cBhvr>
                                        <p:cTn id="79" dur="1000" fill="hold"/>
                                        <p:tgtEl>
                                          <p:spTgt spid="232"/>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253"/>
                                        </p:tgtEl>
                                        <p:attrNameLst>
                                          <p:attrName>style.visibility</p:attrName>
                                        </p:attrNameLst>
                                      </p:cBhvr>
                                      <p:to>
                                        <p:strVal val="visible"/>
                                      </p:to>
                                    </p:set>
                                    <p:animEffect transition="in" filter="fade">
                                      <p:cBhvr>
                                        <p:cTn id="82" dur="1000"/>
                                        <p:tgtEl>
                                          <p:spTgt spid="253"/>
                                        </p:tgtEl>
                                      </p:cBhvr>
                                    </p:animEffect>
                                    <p:anim calcmode="lin" valueType="num">
                                      <p:cBhvr>
                                        <p:cTn id="83" dur="1000" fill="hold"/>
                                        <p:tgtEl>
                                          <p:spTgt spid="253"/>
                                        </p:tgtEl>
                                        <p:attrNameLst>
                                          <p:attrName>ppt_x</p:attrName>
                                        </p:attrNameLst>
                                      </p:cBhvr>
                                      <p:tavLst>
                                        <p:tav tm="0">
                                          <p:val>
                                            <p:strVal val="#ppt_x"/>
                                          </p:val>
                                        </p:tav>
                                        <p:tav tm="100000">
                                          <p:val>
                                            <p:strVal val="#ppt_x"/>
                                          </p:val>
                                        </p:tav>
                                      </p:tavLst>
                                    </p:anim>
                                    <p:anim calcmode="lin" valueType="num">
                                      <p:cBhvr>
                                        <p:cTn id="84" dur="1000" fill="hold"/>
                                        <p:tgtEl>
                                          <p:spTgt spid="253"/>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fade">
                                      <p:cBhvr>
                                        <p:cTn id="87" dur="1000"/>
                                        <p:tgtEl>
                                          <p:spTgt spid="24"/>
                                        </p:tgtEl>
                                      </p:cBhvr>
                                    </p:animEffect>
                                    <p:anim calcmode="lin" valueType="num">
                                      <p:cBhvr>
                                        <p:cTn id="88" dur="1000" fill="hold"/>
                                        <p:tgtEl>
                                          <p:spTgt spid="24"/>
                                        </p:tgtEl>
                                        <p:attrNameLst>
                                          <p:attrName>ppt_x</p:attrName>
                                        </p:attrNameLst>
                                      </p:cBhvr>
                                      <p:tavLst>
                                        <p:tav tm="0">
                                          <p:val>
                                            <p:strVal val="#ppt_x"/>
                                          </p:val>
                                        </p:tav>
                                        <p:tav tm="100000">
                                          <p:val>
                                            <p:strVal val="#ppt_x"/>
                                          </p:val>
                                        </p:tav>
                                      </p:tavLst>
                                    </p:anim>
                                    <p:anim calcmode="lin" valueType="num">
                                      <p:cBhvr>
                                        <p:cTn id="89" dur="1000" fill="hold"/>
                                        <p:tgtEl>
                                          <p:spTgt spid="24"/>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254"/>
                                        </p:tgtEl>
                                        <p:attrNameLst>
                                          <p:attrName>style.visibility</p:attrName>
                                        </p:attrNameLst>
                                      </p:cBhvr>
                                      <p:to>
                                        <p:strVal val="visible"/>
                                      </p:to>
                                    </p:set>
                                    <p:animEffect transition="in" filter="fade">
                                      <p:cBhvr>
                                        <p:cTn id="92" dur="1000"/>
                                        <p:tgtEl>
                                          <p:spTgt spid="254"/>
                                        </p:tgtEl>
                                      </p:cBhvr>
                                    </p:animEffect>
                                    <p:anim calcmode="lin" valueType="num">
                                      <p:cBhvr>
                                        <p:cTn id="93" dur="1000" fill="hold"/>
                                        <p:tgtEl>
                                          <p:spTgt spid="254"/>
                                        </p:tgtEl>
                                        <p:attrNameLst>
                                          <p:attrName>ppt_x</p:attrName>
                                        </p:attrNameLst>
                                      </p:cBhvr>
                                      <p:tavLst>
                                        <p:tav tm="0">
                                          <p:val>
                                            <p:strVal val="#ppt_x"/>
                                          </p:val>
                                        </p:tav>
                                        <p:tav tm="100000">
                                          <p:val>
                                            <p:strVal val="#ppt_x"/>
                                          </p:val>
                                        </p:tav>
                                      </p:tavLst>
                                    </p:anim>
                                    <p:anim calcmode="lin" valueType="num">
                                      <p:cBhvr>
                                        <p:cTn id="94" dur="1000" fill="hold"/>
                                        <p:tgtEl>
                                          <p:spTgt spid="254"/>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58"/>
                                        </p:tgtEl>
                                        <p:attrNameLst>
                                          <p:attrName>style.visibility</p:attrName>
                                        </p:attrNameLst>
                                      </p:cBhvr>
                                      <p:to>
                                        <p:strVal val="visible"/>
                                      </p:to>
                                    </p:set>
                                    <p:animEffect transition="in" filter="fade">
                                      <p:cBhvr>
                                        <p:cTn id="97" dur="1000"/>
                                        <p:tgtEl>
                                          <p:spTgt spid="58"/>
                                        </p:tgtEl>
                                      </p:cBhvr>
                                    </p:animEffect>
                                    <p:anim calcmode="lin" valueType="num">
                                      <p:cBhvr>
                                        <p:cTn id="98" dur="1000" fill="hold"/>
                                        <p:tgtEl>
                                          <p:spTgt spid="58"/>
                                        </p:tgtEl>
                                        <p:attrNameLst>
                                          <p:attrName>ppt_x</p:attrName>
                                        </p:attrNameLst>
                                      </p:cBhvr>
                                      <p:tavLst>
                                        <p:tav tm="0">
                                          <p:val>
                                            <p:strVal val="#ppt_x"/>
                                          </p:val>
                                        </p:tav>
                                        <p:tav tm="100000">
                                          <p:val>
                                            <p:strVal val="#ppt_x"/>
                                          </p:val>
                                        </p:tav>
                                      </p:tavLst>
                                    </p:anim>
                                    <p:anim calcmode="lin" valueType="num">
                                      <p:cBhvr>
                                        <p:cTn id="99" dur="1000" fill="hold"/>
                                        <p:tgtEl>
                                          <p:spTgt spid="58"/>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48"/>
                                        </p:tgtEl>
                                        <p:attrNameLst>
                                          <p:attrName>style.visibility</p:attrName>
                                        </p:attrNameLst>
                                      </p:cBhvr>
                                      <p:to>
                                        <p:strVal val="visible"/>
                                      </p:to>
                                    </p:set>
                                    <p:animEffect transition="in" filter="fade">
                                      <p:cBhvr>
                                        <p:cTn id="102" dur="1000"/>
                                        <p:tgtEl>
                                          <p:spTgt spid="48"/>
                                        </p:tgtEl>
                                      </p:cBhvr>
                                    </p:animEffect>
                                    <p:anim calcmode="lin" valueType="num">
                                      <p:cBhvr>
                                        <p:cTn id="103" dur="1000" fill="hold"/>
                                        <p:tgtEl>
                                          <p:spTgt spid="48"/>
                                        </p:tgtEl>
                                        <p:attrNameLst>
                                          <p:attrName>ppt_x</p:attrName>
                                        </p:attrNameLst>
                                      </p:cBhvr>
                                      <p:tavLst>
                                        <p:tav tm="0">
                                          <p:val>
                                            <p:strVal val="#ppt_x"/>
                                          </p:val>
                                        </p:tav>
                                        <p:tav tm="100000">
                                          <p:val>
                                            <p:strVal val="#ppt_x"/>
                                          </p:val>
                                        </p:tav>
                                      </p:tavLst>
                                    </p:anim>
                                    <p:anim calcmode="lin" valueType="num">
                                      <p:cBhvr>
                                        <p:cTn id="104" dur="1000" fill="hold"/>
                                        <p:tgtEl>
                                          <p:spTgt spid="48"/>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72"/>
                                        </p:tgtEl>
                                        <p:attrNameLst>
                                          <p:attrName>style.visibility</p:attrName>
                                        </p:attrNameLst>
                                      </p:cBhvr>
                                      <p:to>
                                        <p:strVal val="visible"/>
                                      </p:to>
                                    </p:set>
                                    <p:animEffect transition="in" filter="fade">
                                      <p:cBhvr>
                                        <p:cTn id="107" dur="1000"/>
                                        <p:tgtEl>
                                          <p:spTgt spid="72"/>
                                        </p:tgtEl>
                                      </p:cBhvr>
                                    </p:animEffect>
                                    <p:anim calcmode="lin" valueType="num">
                                      <p:cBhvr>
                                        <p:cTn id="108" dur="1000" fill="hold"/>
                                        <p:tgtEl>
                                          <p:spTgt spid="72"/>
                                        </p:tgtEl>
                                        <p:attrNameLst>
                                          <p:attrName>ppt_x</p:attrName>
                                        </p:attrNameLst>
                                      </p:cBhvr>
                                      <p:tavLst>
                                        <p:tav tm="0">
                                          <p:val>
                                            <p:strVal val="#ppt_x"/>
                                          </p:val>
                                        </p:tav>
                                        <p:tav tm="100000">
                                          <p:val>
                                            <p:strVal val="#ppt_x"/>
                                          </p:val>
                                        </p:tav>
                                      </p:tavLst>
                                    </p:anim>
                                    <p:anim calcmode="lin" valueType="num">
                                      <p:cBhvr>
                                        <p:cTn id="109" dur="1000" fill="hold"/>
                                        <p:tgtEl>
                                          <p:spTgt spid="72"/>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73"/>
                                        </p:tgtEl>
                                        <p:attrNameLst>
                                          <p:attrName>style.visibility</p:attrName>
                                        </p:attrNameLst>
                                      </p:cBhvr>
                                      <p:to>
                                        <p:strVal val="visible"/>
                                      </p:to>
                                    </p:set>
                                    <p:animEffect transition="in" filter="fade">
                                      <p:cBhvr>
                                        <p:cTn id="112" dur="1000"/>
                                        <p:tgtEl>
                                          <p:spTgt spid="73"/>
                                        </p:tgtEl>
                                      </p:cBhvr>
                                    </p:animEffect>
                                    <p:anim calcmode="lin" valueType="num">
                                      <p:cBhvr>
                                        <p:cTn id="113" dur="1000" fill="hold"/>
                                        <p:tgtEl>
                                          <p:spTgt spid="73"/>
                                        </p:tgtEl>
                                        <p:attrNameLst>
                                          <p:attrName>ppt_x</p:attrName>
                                        </p:attrNameLst>
                                      </p:cBhvr>
                                      <p:tavLst>
                                        <p:tav tm="0">
                                          <p:val>
                                            <p:strVal val="#ppt_x"/>
                                          </p:val>
                                        </p:tav>
                                        <p:tav tm="100000">
                                          <p:val>
                                            <p:strVal val="#ppt_x"/>
                                          </p:val>
                                        </p:tav>
                                      </p:tavLst>
                                    </p:anim>
                                    <p:anim calcmode="lin" valueType="num">
                                      <p:cBhvr>
                                        <p:cTn id="114" dur="1000" fill="hold"/>
                                        <p:tgtEl>
                                          <p:spTgt spid="73"/>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81"/>
                                        </p:tgtEl>
                                        <p:attrNameLst>
                                          <p:attrName>style.visibility</p:attrName>
                                        </p:attrNameLst>
                                      </p:cBhvr>
                                      <p:to>
                                        <p:strVal val="visible"/>
                                      </p:to>
                                    </p:set>
                                    <p:animEffect transition="in" filter="fade">
                                      <p:cBhvr>
                                        <p:cTn id="117" dur="1000"/>
                                        <p:tgtEl>
                                          <p:spTgt spid="81"/>
                                        </p:tgtEl>
                                      </p:cBhvr>
                                    </p:animEffect>
                                    <p:anim calcmode="lin" valueType="num">
                                      <p:cBhvr>
                                        <p:cTn id="118" dur="1000" fill="hold"/>
                                        <p:tgtEl>
                                          <p:spTgt spid="81"/>
                                        </p:tgtEl>
                                        <p:attrNameLst>
                                          <p:attrName>ppt_x</p:attrName>
                                        </p:attrNameLst>
                                      </p:cBhvr>
                                      <p:tavLst>
                                        <p:tav tm="0">
                                          <p:val>
                                            <p:strVal val="#ppt_x"/>
                                          </p:val>
                                        </p:tav>
                                        <p:tav tm="100000">
                                          <p:val>
                                            <p:strVal val="#ppt_x"/>
                                          </p:val>
                                        </p:tav>
                                      </p:tavLst>
                                    </p:anim>
                                    <p:anim calcmode="lin" valueType="num">
                                      <p:cBhvr>
                                        <p:cTn id="119" dur="1000" fill="hold"/>
                                        <p:tgtEl>
                                          <p:spTgt spid="81"/>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0"/>
                                  </p:stCondLst>
                                  <p:childTnLst>
                                    <p:set>
                                      <p:cBhvr>
                                        <p:cTn id="121" dur="1" fill="hold">
                                          <p:stCondLst>
                                            <p:cond delay="0"/>
                                          </p:stCondLst>
                                        </p:cTn>
                                        <p:tgtEl>
                                          <p:spTgt spid="85"/>
                                        </p:tgtEl>
                                        <p:attrNameLst>
                                          <p:attrName>style.visibility</p:attrName>
                                        </p:attrNameLst>
                                      </p:cBhvr>
                                      <p:to>
                                        <p:strVal val="visible"/>
                                      </p:to>
                                    </p:set>
                                    <p:animEffect transition="in" filter="fade">
                                      <p:cBhvr>
                                        <p:cTn id="122" dur="1000"/>
                                        <p:tgtEl>
                                          <p:spTgt spid="85"/>
                                        </p:tgtEl>
                                      </p:cBhvr>
                                    </p:animEffect>
                                    <p:anim calcmode="lin" valueType="num">
                                      <p:cBhvr>
                                        <p:cTn id="123" dur="1000" fill="hold"/>
                                        <p:tgtEl>
                                          <p:spTgt spid="85"/>
                                        </p:tgtEl>
                                        <p:attrNameLst>
                                          <p:attrName>ppt_x</p:attrName>
                                        </p:attrNameLst>
                                      </p:cBhvr>
                                      <p:tavLst>
                                        <p:tav tm="0">
                                          <p:val>
                                            <p:strVal val="#ppt_x"/>
                                          </p:val>
                                        </p:tav>
                                        <p:tav tm="100000">
                                          <p:val>
                                            <p:strVal val="#ppt_x"/>
                                          </p:val>
                                        </p:tav>
                                      </p:tavLst>
                                    </p:anim>
                                    <p:anim calcmode="lin" valueType="num">
                                      <p:cBhvr>
                                        <p:cTn id="124" dur="1000" fill="hold"/>
                                        <p:tgtEl>
                                          <p:spTgt spid="85"/>
                                        </p:tgtEl>
                                        <p:attrNameLst>
                                          <p:attrName>ppt_y</p:attrName>
                                        </p:attrNameLst>
                                      </p:cBhvr>
                                      <p:tavLst>
                                        <p:tav tm="0">
                                          <p:val>
                                            <p:strVal val="#ppt_y+.1"/>
                                          </p:val>
                                        </p:tav>
                                        <p:tav tm="100000">
                                          <p:val>
                                            <p:strVal val="#ppt_y"/>
                                          </p:val>
                                        </p:tav>
                                      </p:tavLst>
                                    </p:anim>
                                  </p:childTnLst>
                                </p:cTn>
                              </p:par>
                              <p:par>
                                <p:cTn id="125" presetID="42" presetClass="entr" presetSubtype="0" fill="hold" nodeType="withEffect">
                                  <p:stCondLst>
                                    <p:cond delay="0"/>
                                  </p:stCondLst>
                                  <p:childTnLst>
                                    <p:set>
                                      <p:cBhvr>
                                        <p:cTn id="126" dur="1" fill="hold">
                                          <p:stCondLst>
                                            <p:cond delay="0"/>
                                          </p:stCondLst>
                                        </p:cTn>
                                        <p:tgtEl>
                                          <p:spTgt spid="86"/>
                                        </p:tgtEl>
                                        <p:attrNameLst>
                                          <p:attrName>style.visibility</p:attrName>
                                        </p:attrNameLst>
                                      </p:cBhvr>
                                      <p:to>
                                        <p:strVal val="visible"/>
                                      </p:to>
                                    </p:set>
                                    <p:animEffect transition="in" filter="fade">
                                      <p:cBhvr>
                                        <p:cTn id="127" dur="1000"/>
                                        <p:tgtEl>
                                          <p:spTgt spid="86"/>
                                        </p:tgtEl>
                                      </p:cBhvr>
                                    </p:animEffect>
                                    <p:anim calcmode="lin" valueType="num">
                                      <p:cBhvr>
                                        <p:cTn id="128" dur="1000" fill="hold"/>
                                        <p:tgtEl>
                                          <p:spTgt spid="86"/>
                                        </p:tgtEl>
                                        <p:attrNameLst>
                                          <p:attrName>ppt_x</p:attrName>
                                        </p:attrNameLst>
                                      </p:cBhvr>
                                      <p:tavLst>
                                        <p:tav tm="0">
                                          <p:val>
                                            <p:strVal val="#ppt_x"/>
                                          </p:val>
                                        </p:tav>
                                        <p:tav tm="100000">
                                          <p:val>
                                            <p:strVal val="#ppt_x"/>
                                          </p:val>
                                        </p:tav>
                                      </p:tavLst>
                                    </p:anim>
                                    <p:anim calcmode="lin" valueType="num">
                                      <p:cBhvr>
                                        <p:cTn id="129" dur="1000" fill="hold"/>
                                        <p:tgtEl>
                                          <p:spTgt spid="86"/>
                                        </p:tgtEl>
                                        <p:attrNameLst>
                                          <p:attrName>ppt_y</p:attrName>
                                        </p:attrNameLst>
                                      </p:cBhvr>
                                      <p:tavLst>
                                        <p:tav tm="0">
                                          <p:val>
                                            <p:strVal val="#ppt_y+.1"/>
                                          </p:val>
                                        </p:tav>
                                        <p:tav tm="100000">
                                          <p:val>
                                            <p:strVal val="#ppt_y"/>
                                          </p:val>
                                        </p:tav>
                                      </p:tavLst>
                                    </p:anim>
                                  </p:childTnLst>
                                </p:cTn>
                              </p:par>
                              <p:par>
                                <p:cTn id="130" presetID="42" presetClass="entr" presetSubtype="0" fill="hold" nodeType="withEffect">
                                  <p:stCondLst>
                                    <p:cond delay="0"/>
                                  </p:stCondLst>
                                  <p:childTnLst>
                                    <p:set>
                                      <p:cBhvr>
                                        <p:cTn id="131" dur="1" fill="hold">
                                          <p:stCondLst>
                                            <p:cond delay="0"/>
                                          </p:stCondLst>
                                        </p:cTn>
                                        <p:tgtEl>
                                          <p:spTgt spid="90"/>
                                        </p:tgtEl>
                                        <p:attrNameLst>
                                          <p:attrName>style.visibility</p:attrName>
                                        </p:attrNameLst>
                                      </p:cBhvr>
                                      <p:to>
                                        <p:strVal val="visible"/>
                                      </p:to>
                                    </p:set>
                                    <p:animEffect transition="in" filter="fade">
                                      <p:cBhvr>
                                        <p:cTn id="132" dur="1000"/>
                                        <p:tgtEl>
                                          <p:spTgt spid="90"/>
                                        </p:tgtEl>
                                      </p:cBhvr>
                                    </p:animEffect>
                                    <p:anim calcmode="lin" valueType="num">
                                      <p:cBhvr>
                                        <p:cTn id="133" dur="1000" fill="hold"/>
                                        <p:tgtEl>
                                          <p:spTgt spid="90"/>
                                        </p:tgtEl>
                                        <p:attrNameLst>
                                          <p:attrName>ppt_x</p:attrName>
                                        </p:attrNameLst>
                                      </p:cBhvr>
                                      <p:tavLst>
                                        <p:tav tm="0">
                                          <p:val>
                                            <p:strVal val="#ppt_x"/>
                                          </p:val>
                                        </p:tav>
                                        <p:tav tm="100000">
                                          <p:val>
                                            <p:strVal val="#ppt_x"/>
                                          </p:val>
                                        </p:tav>
                                      </p:tavLst>
                                    </p:anim>
                                    <p:anim calcmode="lin" valueType="num">
                                      <p:cBhvr>
                                        <p:cTn id="134" dur="1000" fill="hold"/>
                                        <p:tgtEl>
                                          <p:spTgt spid="90"/>
                                        </p:tgtEl>
                                        <p:attrNameLst>
                                          <p:attrName>ppt_y</p:attrName>
                                        </p:attrNameLst>
                                      </p:cBhvr>
                                      <p:tavLst>
                                        <p:tav tm="0">
                                          <p:val>
                                            <p:strVal val="#ppt_y+.1"/>
                                          </p:val>
                                        </p:tav>
                                        <p:tav tm="100000">
                                          <p:val>
                                            <p:strVal val="#ppt_y"/>
                                          </p:val>
                                        </p:tav>
                                      </p:tavLst>
                                    </p:anim>
                                  </p:childTnLst>
                                </p:cTn>
                              </p:par>
                              <p:par>
                                <p:cTn id="135" presetID="42" presetClass="entr" presetSubtype="0" fill="hold" nodeType="withEffect">
                                  <p:stCondLst>
                                    <p:cond delay="0"/>
                                  </p:stCondLst>
                                  <p:childTnLst>
                                    <p:set>
                                      <p:cBhvr>
                                        <p:cTn id="136" dur="1" fill="hold">
                                          <p:stCondLst>
                                            <p:cond delay="0"/>
                                          </p:stCondLst>
                                        </p:cTn>
                                        <p:tgtEl>
                                          <p:spTgt spid="93"/>
                                        </p:tgtEl>
                                        <p:attrNameLst>
                                          <p:attrName>style.visibility</p:attrName>
                                        </p:attrNameLst>
                                      </p:cBhvr>
                                      <p:to>
                                        <p:strVal val="visible"/>
                                      </p:to>
                                    </p:set>
                                    <p:animEffect transition="in" filter="fade">
                                      <p:cBhvr>
                                        <p:cTn id="137" dur="1000"/>
                                        <p:tgtEl>
                                          <p:spTgt spid="93"/>
                                        </p:tgtEl>
                                      </p:cBhvr>
                                    </p:animEffect>
                                    <p:anim calcmode="lin" valueType="num">
                                      <p:cBhvr>
                                        <p:cTn id="138" dur="1000" fill="hold"/>
                                        <p:tgtEl>
                                          <p:spTgt spid="93"/>
                                        </p:tgtEl>
                                        <p:attrNameLst>
                                          <p:attrName>ppt_x</p:attrName>
                                        </p:attrNameLst>
                                      </p:cBhvr>
                                      <p:tavLst>
                                        <p:tav tm="0">
                                          <p:val>
                                            <p:strVal val="#ppt_x"/>
                                          </p:val>
                                        </p:tav>
                                        <p:tav tm="100000">
                                          <p:val>
                                            <p:strVal val="#ppt_x"/>
                                          </p:val>
                                        </p:tav>
                                      </p:tavLst>
                                    </p:anim>
                                    <p:anim calcmode="lin" valueType="num">
                                      <p:cBhvr>
                                        <p:cTn id="139" dur="1000" fill="hold"/>
                                        <p:tgtEl>
                                          <p:spTgt spid="93"/>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95"/>
                                        </p:tgtEl>
                                        <p:attrNameLst>
                                          <p:attrName>style.visibility</p:attrName>
                                        </p:attrNameLst>
                                      </p:cBhvr>
                                      <p:to>
                                        <p:strVal val="visible"/>
                                      </p:to>
                                    </p:set>
                                    <p:animEffect transition="in" filter="fade">
                                      <p:cBhvr>
                                        <p:cTn id="142" dur="1000"/>
                                        <p:tgtEl>
                                          <p:spTgt spid="95"/>
                                        </p:tgtEl>
                                      </p:cBhvr>
                                    </p:animEffect>
                                    <p:anim calcmode="lin" valueType="num">
                                      <p:cBhvr>
                                        <p:cTn id="143" dur="1000" fill="hold"/>
                                        <p:tgtEl>
                                          <p:spTgt spid="95"/>
                                        </p:tgtEl>
                                        <p:attrNameLst>
                                          <p:attrName>ppt_x</p:attrName>
                                        </p:attrNameLst>
                                      </p:cBhvr>
                                      <p:tavLst>
                                        <p:tav tm="0">
                                          <p:val>
                                            <p:strVal val="#ppt_x"/>
                                          </p:val>
                                        </p:tav>
                                        <p:tav tm="100000">
                                          <p:val>
                                            <p:strVal val="#ppt_x"/>
                                          </p:val>
                                        </p:tav>
                                      </p:tavLst>
                                    </p:anim>
                                    <p:anim calcmode="lin" valueType="num">
                                      <p:cBhvr>
                                        <p:cTn id="144" dur="1000" fill="hold"/>
                                        <p:tgtEl>
                                          <p:spTgt spid="95"/>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96"/>
                                        </p:tgtEl>
                                        <p:attrNameLst>
                                          <p:attrName>style.visibility</p:attrName>
                                        </p:attrNameLst>
                                      </p:cBhvr>
                                      <p:to>
                                        <p:strVal val="visible"/>
                                      </p:to>
                                    </p:set>
                                    <p:animEffect transition="in" filter="fade">
                                      <p:cBhvr>
                                        <p:cTn id="147" dur="1000"/>
                                        <p:tgtEl>
                                          <p:spTgt spid="96"/>
                                        </p:tgtEl>
                                      </p:cBhvr>
                                    </p:animEffect>
                                    <p:anim calcmode="lin" valueType="num">
                                      <p:cBhvr>
                                        <p:cTn id="148" dur="1000" fill="hold"/>
                                        <p:tgtEl>
                                          <p:spTgt spid="96"/>
                                        </p:tgtEl>
                                        <p:attrNameLst>
                                          <p:attrName>ppt_x</p:attrName>
                                        </p:attrNameLst>
                                      </p:cBhvr>
                                      <p:tavLst>
                                        <p:tav tm="0">
                                          <p:val>
                                            <p:strVal val="#ppt_x"/>
                                          </p:val>
                                        </p:tav>
                                        <p:tav tm="100000">
                                          <p:val>
                                            <p:strVal val="#ppt_x"/>
                                          </p:val>
                                        </p:tav>
                                      </p:tavLst>
                                    </p:anim>
                                    <p:anim calcmode="lin" valueType="num">
                                      <p:cBhvr>
                                        <p:cTn id="149" dur="1000" fill="hold"/>
                                        <p:tgtEl>
                                          <p:spTgt spid="96"/>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97"/>
                                        </p:tgtEl>
                                        <p:attrNameLst>
                                          <p:attrName>style.visibility</p:attrName>
                                        </p:attrNameLst>
                                      </p:cBhvr>
                                      <p:to>
                                        <p:strVal val="visible"/>
                                      </p:to>
                                    </p:set>
                                    <p:animEffect transition="in" filter="fade">
                                      <p:cBhvr>
                                        <p:cTn id="152" dur="1000"/>
                                        <p:tgtEl>
                                          <p:spTgt spid="97"/>
                                        </p:tgtEl>
                                      </p:cBhvr>
                                    </p:animEffect>
                                    <p:anim calcmode="lin" valueType="num">
                                      <p:cBhvr>
                                        <p:cTn id="153" dur="1000" fill="hold"/>
                                        <p:tgtEl>
                                          <p:spTgt spid="97"/>
                                        </p:tgtEl>
                                        <p:attrNameLst>
                                          <p:attrName>ppt_x</p:attrName>
                                        </p:attrNameLst>
                                      </p:cBhvr>
                                      <p:tavLst>
                                        <p:tav tm="0">
                                          <p:val>
                                            <p:strVal val="#ppt_x"/>
                                          </p:val>
                                        </p:tav>
                                        <p:tav tm="100000">
                                          <p:val>
                                            <p:strVal val="#ppt_x"/>
                                          </p:val>
                                        </p:tav>
                                      </p:tavLst>
                                    </p:anim>
                                    <p:anim calcmode="lin" valueType="num">
                                      <p:cBhvr>
                                        <p:cTn id="154" dur="1000" fill="hold"/>
                                        <p:tgtEl>
                                          <p:spTgt spid="97"/>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68"/>
                                        </p:tgtEl>
                                        <p:attrNameLst>
                                          <p:attrName>style.visibility</p:attrName>
                                        </p:attrNameLst>
                                      </p:cBhvr>
                                      <p:to>
                                        <p:strVal val="visible"/>
                                      </p:to>
                                    </p:set>
                                    <p:animEffect transition="in" filter="fade">
                                      <p:cBhvr>
                                        <p:cTn id="157" dur="1000"/>
                                        <p:tgtEl>
                                          <p:spTgt spid="68"/>
                                        </p:tgtEl>
                                      </p:cBhvr>
                                    </p:animEffect>
                                    <p:anim calcmode="lin" valueType="num">
                                      <p:cBhvr>
                                        <p:cTn id="158" dur="1000" fill="hold"/>
                                        <p:tgtEl>
                                          <p:spTgt spid="68"/>
                                        </p:tgtEl>
                                        <p:attrNameLst>
                                          <p:attrName>ppt_x</p:attrName>
                                        </p:attrNameLst>
                                      </p:cBhvr>
                                      <p:tavLst>
                                        <p:tav tm="0">
                                          <p:val>
                                            <p:strVal val="#ppt_x"/>
                                          </p:val>
                                        </p:tav>
                                        <p:tav tm="100000">
                                          <p:val>
                                            <p:strVal val="#ppt_x"/>
                                          </p:val>
                                        </p:tav>
                                      </p:tavLst>
                                    </p:anim>
                                    <p:anim calcmode="lin" valueType="num">
                                      <p:cBhvr>
                                        <p:cTn id="159" dur="1000" fill="hold"/>
                                        <p:tgtEl>
                                          <p:spTgt spid="68"/>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0"/>
                                  </p:stCondLst>
                                  <p:childTnLst>
                                    <p:set>
                                      <p:cBhvr>
                                        <p:cTn id="161" dur="1" fill="hold">
                                          <p:stCondLst>
                                            <p:cond delay="0"/>
                                          </p:stCondLst>
                                        </p:cTn>
                                        <p:tgtEl>
                                          <p:spTgt spid="60"/>
                                        </p:tgtEl>
                                        <p:attrNameLst>
                                          <p:attrName>style.visibility</p:attrName>
                                        </p:attrNameLst>
                                      </p:cBhvr>
                                      <p:to>
                                        <p:strVal val="visible"/>
                                      </p:to>
                                    </p:set>
                                    <p:animEffect transition="in" filter="fade">
                                      <p:cBhvr>
                                        <p:cTn id="162" dur="1000"/>
                                        <p:tgtEl>
                                          <p:spTgt spid="60"/>
                                        </p:tgtEl>
                                      </p:cBhvr>
                                    </p:animEffect>
                                    <p:anim calcmode="lin" valueType="num">
                                      <p:cBhvr>
                                        <p:cTn id="163" dur="1000" fill="hold"/>
                                        <p:tgtEl>
                                          <p:spTgt spid="60"/>
                                        </p:tgtEl>
                                        <p:attrNameLst>
                                          <p:attrName>ppt_x</p:attrName>
                                        </p:attrNameLst>
                                      </p:cBhvr>
                                      <p:tavLst>
                                        <p:tav tm="0">
                                          <p:val>
                                            <p:strVal val="#ppt_x"/>
                                          </p:val>
                                        </p:tav>
                                        <p:tav tm="100000">
                                          <p:val>
                                            <p:strVal val="#ppt_x"/>
                                          </p:val>
                                        </p:tav>
                                      </p:tavLst>
                                    </p:anim>
                                    <p:anim calcmode="lin" valueType="num">
                                      <p:cBhvr>
                                        <p:cTn id="164" dur="1000" fill="hold"/>
                                        <p:tgtEl>
                                          <p:spTgt spid="60"/>
                                        </p:tgtEl>
                                        <p:attrNameLst>
                                          <p:attrName>ppt_y</p:attrName>
                                        </p:attrNameLst>
                                      </p:cBhvr>
                                      <p:tavLst>
                                        <p:tav tm="0">
                                          <p:val>
                                            <p:strVal val="#ppt_y+.1"/>
                                          </p:val>
                                        </p:tav>
                                        <p:tav tm="100000">
                                          <p:val>
                                            <p:strVal val="#ppt_y"/>
                                          </p:val>
                                        </p:tav>
                                      </p:tavLst>
                                    </p:anim>
                                  </p:childTnLst>
                                </p:cTn>
                              </p:par>
                              <p:par>
                                <p:cTn id="165" presetID="42" presetClass="entr" presetSubtype="0" fill="hold" grpId="0" nodeType="withEffect">
                                  <p:stCondLst>
                                    <p:cond delay="0"/>
                                  </p:stCondLst>
                                  <p:childTnLst>
                                    <p:set>
                                      <p:cBhvr>
                                        <p:cTn id="166" dur="1" fill="hold">
                                          <p:stCondLst>
                                            <p:cond delay="0"/>
                                          </p:stCondLst>
                                        </p:cTn>
                                        <p:tgtEl>
                                          <p:spTgt spid="59"/>
                                        </p:tgtEl>
                                        <p:attrNameLst>
                                          <p:attrName>style.visibility</p:attrName>
                                        </p:attrNameLst>
                                      </p:cBhvr>
                                      <p:to>
                                        <p:strVal val="visible"/>
                                      </p:to>
                                    </p:set>
                                    <p:animEffect transition="in" filter="fade">
                                      <p:cBhvr>
                                        <p:cTn id="167" dur="1000"/>
                                        <p:tgtEl>
                                          <p:spTgt spid="59"/>
                                        </p:tgtEl>
                                      </p:cBhvr>
                                    </p:animEffect>
                                    <p:anim calcmode="lin" valueType="num">
                                      <p:cBhvr>
                                        <p:cTn id="168" dur="1000" fill="hold"/>
                                        <p:tgtEl>
                                          <p:spTgt spid="59"/>
                                        </p:tgtEl>
                                        <p:attrNameLst>
                                          <p:attrName>ppt_x</p:attrName>
                                        </p:attrNameLst>
                                      </p:cBhvr>
                                      <p:tavLst>
                                        <p:tav tm="0">
                                          <p:val>
                                            <p:strVal val="#ppt_x"/>
                                          </p:val>
                                        </p:tav>
                                        <p:tav tm="100000">
                                          <p:val>
                                            <p:strVal val="#ppt_x"/>
                                          </p:val>
                                        </p:tav>
                                      </p:tavLst>
                                    </p:anim>
                                    <p:anim calcmode="lin" valueType="num">
                                      <p:cBhvr>
                                        <p:cTn id="169" dur="1000" fill="hold"/>
                                        <p:tgtEl>
                                          <p:spTgt spid="59"/>
                                        </p:tgtEl>
                                        <p:attrNameLst>
                                          <p:attrName>ppt_y</p:attrName>
                                        </p:attrNameLst>
                                      </p:cBhvr>
                                      <p:tavLst>
                                        <p:tav tm="0">
                                          <p:val>
                                            <p:strVal val="#ppt_y+.1"/>
                                          </p:val>
                                        </p:tav>
                                        <p:tav tm="100000">
                                          <p:val>
                                            <p:strVal val="#ppt_y"/>
                                          </p:val>
                                        </p:tav>
                                      </p:tavLst>
                                    </p:anim>
                                  </p:childTnLst>
                                </p:cTn>
                              </p:par>
                              <p:par>
                                <p:cTn id="170" presetID="42" presetClass="entr" presetSubtype="0" fill="hold" grpId="0" nodeType="withEffect">
                                  <p:stCondLst>
                                    <p:cond delay="0"/>
                                  </p:stCondLst>
                                  <p:childTnLst>
                                    <p:set>
                                      <p:cBhvr>
                                        <p:cTn id="171" dur="1" fill="hold">
                                          <p:stCondLst>
                                            <p:cond delay="0"/>
                                          </p:stCondLst>
                                        </p:cTn>
                                        <p:tgtEl>
                                          <p:spTgt spid="63"/>
                                        </p:tgtEl>
                                        <p:attrNameLst>
                                          <p:attrName>style.visibility</p:attrName>
                                        </p:attrNameLst>
                                      </p:cBhvr>
                                      <p:to>
                                        <p:strVal val="visible"/>
                                      </p:to>
                                    </p:set>
                                    <p:animEffect transition="in" filter="fade">
                                      <p:cBhvr>
                                        <p:cTn id="172" dur="1000"/>
                                        <p:tgtEl>
                                          <p:spTgt spid="63"/>
                                        </p:tgtEl>
                                      </p:cBhvr>
                                    </p:animEffect>
                                    <p:anim calcmode="lin" valueType="num">
                                      <p:cBhvr>
                                        <p:cTn id="173" dur="1000" fill="hold"/>
                                        <p:tgtEl>
                                          <p:spTgt spid="63"/>
                                        </p:tgtEl>
                                        <p:attrNameLst>
                                          <p:attrName>ppt_x</p:attrName>
                                        </p:attrNameLst>
                                      </p:cBhvr>
                                      <p:tavLst>
                                        <p:tav tm="0">
                                          <p:val>
                                            <p:strVal val="#ppt_x"/>
                                          </p:val>
                                        </p:tav>
                                        <p:tav tm="100000">
                                          <p:val>
                                            <p:strVal val="#ppt_x"/>
                                          </p:val>
                                        </p:tav>
                                      </p:tavLst>
                                    </p:anim>
                                    <p:anim calcmode="lin" valueType="num">
                                      <p:cBhvr>
                                        <p:cTn id="174"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8" grpId="0" animBg="1"/>
      <p:bldP spid="109" grpId="0" animBg="1"/>
      <p:bldP spid="110" grpId="0" animBg="1"/>
      <p:bldP spid="112" grpId="0" animBg="1"/>
      <p:bldP spid="113" grpId="0" animBg="1"/>
      <p:bldP spid="118" grpId="0"/>
      <p:bldP spid="175" grpId="0"/>
      <p:bldP spid="176" grpId="0"/>
      <p:bldP spid="178" grpId="0"/>
      <p:bldP spid="218" grpId="0"/>
      <p:bldP spid="219" grpId="0"/>
      <p:bldP spid="253" grpId="0"/>
      <p:bldP spid="254" grpId="0"/>
      <p:bldP spid="72" grpId="0" animBg="1"/>
      <p:bldP spid="73" grpId="0" animBg="1"/>
      <p:bldP spid="81" grpId="0"/>
      <p:bldP spid="95" grpId="0"/>
      <p:bldP spid="96" grpId="0"/>
      <p:bldP spid="97" grpId="0"/>
      <p:bldP spid="59" grpId="0" animBg="1"/>
      <p:bldP spid="60" grpId="0" animBg="1"/>
      <p:bldP spid="63" grpId="0" animBg="1"/>
      <p:bldP spid="6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2"/>
          <p:cNvSpPr>
            <a:spLocks noGrp="1"/>
          </p:cNvSpPr>
          <p:nvPr>
            <p:ph type="title"/>
          </p:nvPr>
        </p:nvSpPr>
        <p:spPr>
          <a:xfrm>
            <a:off x="599302" y="445780"/>
            <a:ext cx="11237870" cy="830997"/>
          </a:xfrm>
        </p:spPr>
        <p:txBody>
          <a:bodyPr vert="horz" wrap="square" lIns="0" tIns="0" rIns="0" bIns="0" rtlCol="0" anchor="t">
            <a:spAutoFit/>
          </a:bodyPr>
          <a:lstStyle/>
          <a:p>
            <a:pPr algn="ctr"/>
            <a:r>
              <a:rPr lang="en-US" sz="5400" b="0" dirty="0">
                <a:solidFill>
                  <a:schemeClr val="tx1"/>
                </a:solidFill>
                <a:latin typeface="+mn-lt"/>
              </a:rPr>
              <a:t>Popular Frameworks</a:t>
            </a:r>
          </a:p>
        </p:txBody>
      </p:sp>
      <p:sp>
        <p:nvSpPr>
          <p:cNvPr id="2" name="Rectangle 1">
            <a:extLst>
              <a:ext uri="{FF2B5EF4-FFF2-40B4-BE49-F238E27FC236}">
                <a16:creationId xmlns:a16="http://schemas.microsoft.com/office/drawing/2014/main" id="{849F8769-80BC-462E-8B6A-AB6138465279}"/>
              </a:ext>
            </a:extLst>
          </p:cNvPr>
          <p:cNvSpPr/>
          <p:nvPr/>
        </p:nvSpPr>
        <p:spPr bwMode="auto">
          <a:xfrm>
            <a:off x="458192" y="2133836"/>
            <a:ext cx="5646305" cy="426285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solidFill>
                <a:schemeClr val="accent3"/>
              </a:soli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F3B20809-258E-4D7A-90E3-523C2E67A240}"/>
              </a:ext>
            </a:extLst>
          </p:cNvPr>
          <p:cNvSpPr/>
          <p:nvPr/>
        </p:nvSpPr>
        <p:spPr bwMode="auto">
          <a:xfrm>
            <a:off x="6313657" y="2133836"/>
            <a:ext cx="5646305" cy="426285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A8FF9CCA-63FC-4BE0-B83A-21657DFE4FDF}"/>
              </a:ext>
            </a:extLst>
          </p:cNvPr>
          <p:cNvGrpSpPr/>
          <p:nvPr/>
        </p:nvGrpSpPr>
        <p:grpSpPr>
          <a:xfrm>
            <a:off x="5895334" y="4007245"/>
            <a:ext cx="576566" cy="576566"/>
            <a:chOff x="5664926" y="3703417"/>
            <a:chExt cx="565312" cy="565312"/>
          </a:xfrm>
          <a:solidFill>
            <a:schemeClr val="bg1"/>
          </a:solidFill>
        </p:grpSpPr>
        <p:sp>
          <p:nvSpPr>
            <p:cNvPr id="25" name="Oval 24">
              <a:extLst>
                <a:ext uri="{FF2B5EF4-FFF2-40B4-BE49-F238E27FC236}">
                  <a16:creationId xmlns:a16="http://schemas.microsoft.com/office/drawing/2014/main" id="{0C91F430-35BE-482F-B7B3-E1804DFC1ECF}"/>
                </a:ext>
              </a:extLst>
            </p:cNvPr>
            <p:cNvSpPr/>
            <p:nvPr/>
          </p:nvSpPr>
          <p:spPr bwMode="auto">
            <a:xfrm>
              <a:off x="5664926" y="3703417"/>
              <a:ext cx="565312" cy="565312"/>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Cross 25">
              <a:extLst>
                <a:ext uri="{FF2B5EF4-FFF2-40B4-BE49-F238E27FC236}">
                  <a16:creationId xmlns:a16="http://schemas.microsoft.com/office/drawing/2014/main" id="{6D090A39-DCDA-4842-B8A0-685BD5A4711D}"/>
                </a:ext>
              </a:extLst>
            </p:cNvPr>
            <p:cNvSpPr/>
            <p:nvPr/>
          </p:nvSpPr>
          <p:spPr bwMode="auto">
            <a:xfrm>
              <a:off x="5836999" y="3877102"/>
              <a:ext cx="217940" cy="217940"/>
            </a:xfrm>
            <a:prstGeom prst="plus">
              <a:avLst>
                <a:gd name="adj" fmla="val 38043"/>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7" name="Rectangle 26">
            <a:extLst>
              <a:ext uri="{FF2B5EF4-FFF2-40B4-BE49-F238E27FC236}">
                <a16:creationId xmlns:a16="http://schemas.microsoft.com/office/drawing/2014/main" id="{D200D14F-8272-4FB1-891A-BA038CC7D1DF}"/>
              </a:ext>
            </a:extLst>
          </p:cNvPr>
          <p:cNvSpPr/>
          <p:nvPr/>
        </p:nvSpPr>
        <p:spPr>
          <a:xfrm>
            <a:off x="487500" y="2266078"/>
            <a:ext cx="5583333" cy="414353"/>
          </a:xfrm>
          <a:prstGeom prst="rect">
            <a:avLst/>
          </a:prstGeom>
        </p:spPr>
        <p:txBody>
          <a:bodyPr wrap="square">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chemeClr val="accent3"/>
                </a:solidFill>
                <a:effectLst/>
                <a:uLnTx/>
                <a:uFillTx/>
                <a:latin typeface="Segoe UI Semibold" panose="020B0702040204020203" pitchFamily="34" charset="0"/>
                <a:ea typeface="+mn-ea"/>
                <a:cs typeface="Segoe UI" charset="0"/>
              </a:rPr>
              <a:t>Use your favorite deep learning frameworks</a:t>
            </a:r>
            <a:endParaRPr kumimoji="0" lang="en-US" sz="2040" b="0" i="0" u="none" strike="noStrike" kern="1200" cap="none" spc="0" normalizeH="0" baseline="0" noProof="0" dirty="0">
              <a:ln>
                <a:noFill/>
              </a:ln>
              <a:solidFill>
                <a:schemeClr val="accent3"/>
              </a:solidFill>
              <a:effectLst/>
              <a:uLnTx/>
              <a:uFillTx/>
              <a:latin typeface="Segoe UI"/>
              <a:ea typeface="+mn-ea"/>
            </a:endParaRPr>
          </a:p>
        </p:txBody>
      </p:sp>
      <p:pic>
        <p:nvPicPr>
          <p:cNvPr id="28" name="Picture 24">
            <a:extLst>
              <a:ext uri="{FF2B5EF4-FFF2-40B4-BE49-F238E27FC236}">
                <a16:creationId xmlns:a16="http://schemas.microsoft.com/office/drawing/2014/main" id="{9DA0EBAF-EA4A-4AF3-B5E7-4C76D0BB7DBE}"/>
              </a:ext>
            </a:extLst>
          </p:cNvPr>
          <p:cNvPicPr>
            <a:picLocks noChangeAspect="1" noChangeArrowheads="1"/>
          </p:cNvPicPr>
          <p:nvPr/>
        </p:nvPicPr>
        <p:blipFill>
          <a:blip r:embed="rId3">
            <a:duotone>
              <a:schemeClr val="accent3">
                <a:shade val="45000"/>
                <a:satMod val="135000"/>
              </a:schemeClr>
              <a:prstClr val="white"/>
            </a:duotone>
          </a:blip>
          <a:stretch>
            <a:fillRect/>
          </a:stretch>
        </p:blipFill>
        <p:spPr bwMode="auto">
          <a:xfrm>
            <a:off x="1491526" y="3531561"/>
            <a:ext cx="297848" cy="31869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66C27449-9B38-46A4-A81C-17FF56D843E9}"/>
              </a:ext>
            </a:extLst>
          </p:cNvPr>
          <p:cNvPicPr>
            <a:picLocks noChangeAspect="1" noChangeArrowheads="1"/>
          </p:cNvPicPr>
          <p:nvPr/>
        </p:nvPicPr>
        <p:blipFill>
          <a:blip r:embed="rId4">
            <a:duotone>
              <a:schemeClr val="accent3">
                <a:shade val="45000"/>
                <a:satMod val="135000"/>
              </a:schemeClr>
              <a:prstClr val="white"/>
            </a:duotone>
          </a:blip>
          <a:stretch>
            <a:fillRect/>
          </a:stretch>
        </p:blipFill>
        <p:spPr bwMode="auto">
          <a:xfrm>
            <a:off x="3015399" y="3514669"/>
            <a:ext cx="267696" cy="31950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2">
            <a:extLst>
              <a:ext uri="{FF2B5EF4-FFF2-40B4-BE49-F238E27FC236}">
                <a16:creationId xmlns:a16="http://schemas.microsoft.com/office/drawing/2014/main" id="{98F0352B-1CCB-4511-8DA7-8CB9E85D70E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bwMode="auto">
          <a:xfrm>
            <a:off x="8826082" y="3379621"/>
            <a:ext cx="442338" cy="43172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6">
            <a:extLst>
              <a:ext uri="{FF2B5EF4-FFF2-40B4-BE49-F238E27FC236}">
                <a16:creationId xmlns:a16="http://schemas.microsoft.com/office/drawing/2014/main" id="{3D3A9B22-09B8-4A36-B992-D1973E9FD40C}"/>
              </a:ext>
            </a:extLst>
          </p:cNvPr>
          <p:cNvPicPr>
            <a:picLocks noChangeAspect="1" noChangeArrowheads="1"/>
          </p:cNvPicPr>
          <p:nvPr/>
        </p:nvPicPr>
        <p:blipFill>
          <a:blip r:embed="rId7">
            <a:duotone>
              <a:schemeClr val="accent3">
                <a:shade val="45000"/>
                <a:satMod val="135000"/>
              </a:schemeClr>
              <a:prstClr val="white"/>
            </a:duotone>
          </a:blip>
          <a:stretch>
            <a:fillRect/>
          </a:stretch>
        </p:blipFill>
        <p:spPr bwMode="auto">
          <a:xfrm>
            <a:off x="1390047" y="4911396"/>
            <a:ext cx="338072" cy="33807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8">
            <a:extLst>
              <a:ext uri="{FF2B5EF4-FFF2-40B4-BE49-F238E27FC236}">
                <a16:creationId xmlns:a16="http://schemas.microsoft.com/office/drawing/2014/main" id="{831E146A-5F40-40B4-A580-0C3F32C72CE0}"/>
              </a:ext>
            </a:extLst>
          </p:cNvPr>
          <p:cNvPicPr>
            <a:picLocks noChangeAspect="1" noChangeArrowheads="1"/>
          </p:cNvPicPr>
          <p:nvPr/>
        </p:nvPicPr>
        <p:blipFill>
          <a:blip r:embed="rId8">
            <a:duotone>
              <a:schemeClr val="accent3">
                <a:shade val="45000"/>
                <a:satMod val="135000"/>
              </a:schemeClr>
              <a:prstClr val="white"/>
            </a:duotone>
          </a:blip>
          <a:stretch>
            <a:fillRect/>
          </a:stretch>
        </p:blipFill>
        <p:spPr bwMode="auto">
          <a:xfrm>
            <a:off x="2978842" y="4902663"/>
            <a:ext cx="329899" cy="23046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a:extLst>
              <a:ext uri="{FF2B5EF4-FFF2-40B4-BE49-F238E27FC236}">
                <a16:creationId xmlns:a16="http://schemas.microsoft.com/office/drawing/2014/main" id="{8582E8BE-7525-4BD1-943E-1FBD08CACF39}"/>
              </a:ext>
            </a:extLst>
          </p:cNvPr>
          <p:cNvPicPr>
            <a:picLocks noChangeAspect="1" noChangeArrowheads="1"/>
          </p:cNvPicPr>
          <p:nvPr/>
        </p:nvPicPr>
        <p:blipFill>
          <a:blip r:embed="rId9">
            <a:duotone>
              <a:schemeClr val="accent3">
                <a:shade val="45000"/>
                <a:satMod val="135000"/>
              </a:schemeClr>
              <a:prstClr val="white"/>
            </a:duotone>
          </a:blip>
          <a:stretch>
            <a:fillRect/>
          </a:stretch>
        </p:blipFill>
        <p:spPr bwMode="auto">
          <a:xfrm>
            <a:off x="4494042" y="3492239"/>
            <a:ext cx="584768" cy="318699"/>
          </a:xfrm>
          <a:prstGeom prst="rect">
            <a:avLst/>
          </a:prstGeom>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4B942C39-A726-49AB-A59A-670C1B3E402C}"/>
              </a:ext>
            </a:extLst>
          </p:cNvPr>
          <p:cNvSpPr/>
          <p:nvPr/>
        </p:nvSpPr>
        <p:spPr>
          <a:xfrm>
            <a:off x="1254834" y="3947475"/>
            <a:ext cx="784628" cy="192135"/>
          </a:xfrm>
          <a:prstGeom prst="rect">
            <a:avLst/>
          </a:prstGeom>
        </p:spPr>
        <p:txBody>
          <a:bodyPr wrap="none" lIns="0" tIns="0" rIns="0" bIns="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TensorFlow</a:t>
            </a:r>
          </a:p>
        </p:txBody>
      </p:sp>
      <p:sp>
        <p:nvSpPr>
          <p:cNvPr id="38" name="Rectangle 37">
            <a:extLst>
              <a:ext uri="{FF2B5EF4-FFF2-40B4-BE49-F238E27FC236}">
                <a16:creationId xmlns:a16="http://schemas.microsoft.com/office/drawing/2014/main" id="{039ED83D-5944-4032-BDA7-4C879E22DA1C}"/>
              </a:ext>
            </a:extLst>
          </p:cNvPr>
          <p:cNvSpPr/>
          <p:nvPr/>
        </p:nvSpPr>
        <p:spPr>
          <a:xfrm>
            <a:off x="2877244" y="3937751"/>
            <a:ext cx="543839" cy="192135"/>
          </a:xfrm>
          <a:prstGeom prst="rect">
            <a:avLst/>
          </a:prstGeom>
        </p:spPr>
        <p:txBody>
          <a:bodyPr wrap="none" lIns="0" tIns="0" rIns="0" bIns="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PyTorch</a:t>
            </a:r>
          </a:p>
        </p:txBody>
      </p:sp>
      <p:sp>
        <p:nvSpPr>
          <p:cNvPr id="39" name="Rectangle 38">
            <a:extLst>
              <a:ext uri="{FF2B5EF4-FFF2-40B4-BE49-F238E27FC236}">
                <a16:creationId xmlns:a16="http://schemas.microsoft.com/office/drawing/2014/main" id="{E5924846-1E5A-47E8-9F71-5C243858A932}"/>
              </a:ext>
            </a:extLst>
          </p:cNvPr>
          <p:cNvSpPr/>
          <p:nvPr/>
        </p:nvSpPr>
        <p:spPr>
          <a:xfrm>
            <a:off x="4376227" y="3908154"/>
            <a:ext cx="820400" cy="192135"/>
          </a:xfrm>
          <a:prstGeom prst="rect">
            <a:avLst/>
          </a:prstGeom>
        </p:spPr>
        <p:txBody>
          <a:bodyPr wrap="none" lIns="0" tIns="0" rIns="0" bIns="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Scikit-Learn</a:t>
            </a:r>
          </a:p>
        </p:txBody>
      </p:sp>
      <p:sp>
        <p:nvSpPr>
          <p:cNvPr id="42" name="Rectangle 41">
            <a:extLst>
              <a:ext uri="{FF2B5EF4-FFF2-40B4-BE49-F238E27FC236}">
                <a16:creationId xmlns:a16="http://schemas.microsoft.com/office/drawing/2014/main" id="{C90D8A30-64C6-416B-A854-DF284CC9D30B}"/>
              </a:ext>
            </a:extLst>
          </p:cNvPr>
          <p:cNvSpPr/>
          <p:nvPr/>
        </p:nvSpPr>
        <p:spPr>
          <a:xfrm>
            <a:off x="1311394" y="5311923"/>
            <a:ext cx="495379" cy="192135"/>
          </a:xfrm>
          <a:prstGeom prst="rect">
            <a:avLst/>
          </a:prstGeom>
        </p:spPr>
        <p:txBody>
          <a:bodyPr wrap="none" lIns="0" tIns="0" rIns="0" bIns="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MXNet</a:t>
            </a:r>
          </a:p>
        </p:txBody>
      </p:sp>
      <p:sp>
        <p:nvSpPr>
          <p:cNvPr id="43" name="Rectangle 42">
            <a:extLst>
              <a:ext uri="{FF2B5EF4-FFF2-40B4-BE49-F238E27FC236}">
                <a16:creationId xmlns:a16="http://schemas.microsoft.com/office/drawing/2014/main" id="{629B2C1E-5B39-4042-BD10-745058CFE774}"/>
              </a:ext>
            </a:extLst>
          </p:cNvPr>
          <p:cNvSpPr/>
          <p:nvPr/>
        </p:nvSpPr>
        <p:spPr>
          <a:xfrm>
            <a:off x="2880571" y="5249386"/>
            <a:ext cx="526443" cy="188385"/>
          </a:xfrm>
          <a:prstGeom prst="rect">
            <a:avLst/>
          </a:prstGeom>
        </p:spPr>
        <p:txBody>
          <a:bodyPr wrap="square" lIns="0" tIns="0" rIns="0" bIns="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Chainer</a:t>
            </a:r>
          </a:p>
        </p:txBody>
      </p:sp>
      <p:pic>
        <p:nvPicPr>
          <p:cNvPr id="45" name="Picture 44">
            <a:extLst>
              <a:ext uri="{FF2B5EF4-FFF2-40B4-BE49-F238E27FC236}">
                <a16:creationId xmlns:a16="http://schemas.microsoft.com/office/drawing/2014/main" id="{50E16951-FA89-48E8-9B77-E053FA614DBE}"/>
              </a:ext>
            </a:extLst>
          </p:cNvPr>
          <p:cNvPicPr>
            <a:picLocks noChangeAspect="1"/>
          </p:cNvPicPr>
          <p:nvPr/>
        </p:nvPicPr>
        <p:blipFill>
          <a:blip r:embed="rId10">
            <a:duotone>
              <a:schemeClr val="accent3">
                <a:shade val="45000"/>
                <a:satMod val="135000"/>
              </a:schemeClr>
              <a:prstClr val="white"/>
            </a:duotone>
          </a:blip>
          <a:stretch>
            <a:fillRect/>
          </a:stretch>
        </p:blipFill>
        <p:spPr>
          <a:xfrm>
            <a:off x="4696111" y="4829673"/>
            <a:ext cx="292558" cy="285909"/>
          </a:xfrm>
          <a:prstGeom prst="rect">
            <a:avLst/>
          </a:prstGeom>
        </p:spPr>
      </p:pic>
      <p:sp>
        <p:nvSpPr>
          <p:cNvPr id="47" name="Rectangle 46">
            <a:extLst>
              <a:ext uri="{FF2B5EF4-FFF2-40B4-BE49-F238E27FC236}">
                <a16:creationId xmlns:a16="http://schemas.microsoft.com/office/drawing/2014/main" id="{9C64A58A-D11C-4D90-9290-FB8B88BC6397}"/>
              </a:ext>
            </a:extLst>
          </p:cNvPr>
          <p:cNvSpPr/>
          <p:nvPr/>
        </p:nvSpPr>
        <p:spPr>
          <a:xfrm>
            <a:off x="4652153" y="5270165"/>
            <a:ext cx="380477" cy="192135"/>
          </a:xfrm>
          <a:prstGeom prst="rect">
            <a:avLst/>
          </a:prstGeom>
        </p:spPr>
        <p:txBody>
          <a:bodyPr wrap="none" lIns="0" tIns="0" rIns="0" bIns="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Keras</a:t>
            </a:r>
          </a:p>
        </p:txBody>
      </p:sp>
      <p:sp>
        <p:nvSpPr>
          <p:cNvPr id="49" name="Rectangle 48">
            <a:extLst>
              <a:ext uri="{FF2B5EF4-FFF2-40B4-BE49-F238E27FC236}">
                <a16:creationId xmlns:a16="http://schemas.microsoft.com/office/drawing/2014/main" id="{4EA0287C-CD60-4D88-9A13-10AF58487A0A}"/>
              </a:ext>
            </a:extLst>
          </p:cNvPr>
          <p:cNvSpPr/>
          <p:nvPr/>
        </p:nvSpPr>
        <p:spPr>
          <a:xfrm>
            <a:off x="6313656" y="2266078"/>
            <a:ext cx="5664627" cy="414353"/>
          </a:xfrm>
          <a:prstGeom prst="rect">
            <a:avLst/>
          </a:prstGeom>
        </p:spPr>
        <p:txBody>
          <a:bodyPr wrap="square">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charset="0"/>
              </a:rPr>
              <a:t>without getting locked into one framework</a:t>
            </a:r>
          </a:p>
        </p:txBody>
      </p:sp>
      <p:sp>
        <p:nvSpPr>
          <p:cNvPr id="34" name="Rectangle 33">
            <a:extLst>
              <a:ext uri="{FF2B5EF4-FFF2-40B4-BE49-F238E27FC236}">
                <a16:creationId xmlns:a16="http://schemas.microsoft.com/office/drawing/2014/main" id="{761C5292-DF14-41DF-851F-583059AF69F6}"/>
              </a:ext>
            </a:extLst>
          </p:cNvPr>
          <p:cNvSpPr/>
          <p:nvPr/>
        </p:nvSpPr>
        <p:spPr>
          <a:xfrm>
            <a:off x="8743976" y="3861312"/>
            <a:ext cx="606554" cy="256159"/>
          </a:xfrm>
          <a:prstGeom prst="rect">
            <a:avLst/>
          </a:prstGeom>
        </p:spPr>
        <p:txBody>
          <a:bodyPr wrap="none" lIns="0" tIns="0" rIns="0" bIns="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ONNX</a:t>
            </a:r>
            <a:endParaRPr kumimoji="0" lang="en-US" sz="1224"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0" name="Rectangle 39">
            <a:extLst>
              <a:ext uri="{FF2B5EF4-FFF2-40B4-BE49-F238E27FC236}">
                <a16:creationId xmlns:a16="http://schemas.microsoft.com/office/drawing/2014/main" id="{8C4282FC-9501-4BDA-B042-A06DE8404E9D}"/>
              </a:ext>
            </a:extLst>
          </p:cNvPr>
          <p:cNvSpPr/>
          <p:nvPr/>
        </p:nvSpPr>
        <p:spPr>
          <a:xfrm>
            <a:off x="6333919" y="4607035"/>
            <a:ext cx="5626043" cy="844990"/>
          </a:xfrm>
          <a:prstGeom prst="rect">
            <a:avLst/>
          </a:prstGeom>
        </p:spPr>
        <p:txBody>
          <a:bodyPr wrap="square">
            <a:spAutoFit/>
          </a:bodyPr>
          <a:lstStyle/>
          <a:p>
            <a:pPr marL="0" marR="0" lvl="0" indent="0" algn="l" defTabSz="932563"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charset="0"/>
              </a:rPr>
              <a:t>Community project created by Microsoft and Facebook</a:t>
            </a:r>
          </a:p>
          <a:p>
            <a:pPr marL="0" marR="0" lvl="0" indent="0" algn="l" defTabSz="932563"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charset="0"/>
              </a:rPr>
              <a:t>Use the best tool for the job. Train in one framework and transfer to another for inference</a:t>
            </a:r>
          </a:p>
        </p:txBody>
      </p:sp>
      <p:sp>
        <p:nvSpPr>
          <p:cNvPr id="37" name="Rectangle 36">
            <a:extLst>
              <a:ext uri="{FF2B5EF4-FFF2-40B4-BE49-F238E27FC236}">
                <a16:creationId xmlns:a16="http://schemas.microsoft.com/office/drawing/2014/main" id="{AA95D9DA-433F-4C07-A481-71FD9B26CB55}"/>
              </a:ext>
            </a:extLst>
          </p:cNvPr>
          <p:cNvSpPr/>
          <p:nvPr/>
        </p:nvSpPr>
        <p:spPr bwMode="auto">
          <a:xfrm>
            <a:off x="11837172" y="124025"/>
            <a:ext cx="512977" cy="8993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BFFADA71-6C01-4C33-BB84-07CE6CF6E4E3}"/>
              </a:ext>
            </a:extLst>
          </p:cNvPr>
          <p:cNvSpPr/>
          <p:nvPr/>
        </p:nvSpPr>
        <p:spPr bwMode="auto">
          <a:xfrm>
            <a:off x="11837172" y="243874"/>
            <a:ext cx="512977" cy="8993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FE2A2878-182E-418A-B90F-6AD591A5994E}"/>
              </a:ext>
            </a:extLst>
          </p:cNvPr>
          <p:cNvSpPr/>
          <p:nvPr/>
        </p:nvSpPr>
        <p:spPr bwMode="auto">
          <a:xfrm>
            <a:off x="11837172" y="363723"/>
            <a:ext cx="512977" cy="8993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6DD309F9-5725-454A-A582-8787BBD42279}"/>
              </a:ext>
            </a:extLst>
          </p:cNvPr>
          <p:cNvSpPr/>
          <p:nvPr/>
        </p:nvSpPr>
        <p:spPr bwMode="auto">
          <a:xfrm>
            <a:off x="11837172" y="483571"/>
            <a:ext cx="512977" cy="8993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16007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 name="Group 316">
            <a:extLst>
              <a:ext uri="{FF2B5EF4-FFF2-40B4-BE49-F238E27FC236}">
                <a16:creationId xmlns:a16="http://schemas.microsoft.com/office/drawing/2014/main" id="{6C47147B-A550-4FBD-964E-3D93CF25538A}"/>
              </a:ext>
            </a:extLst>
          </p:cNvPr>
          <p:cNvGrpSpPr/>
          <p:nvPr/>
        </p:nvGrpSpPr>
        <p:grpSpPr>
          <a:xfrm>
            <a:off x="7989701" y="4381718"/>
            <a:ext cx="679488" cy="520757"/>
            <a:chOff x="7745277" y="4501551"/>
            <a:chExt cx="931982" cy="714265"/>
          </a:xfrm>
        </p:grpSpPr>
        <p:sp>
          <p:nvSpPr>
            <p:cNvPr id="318" name="monitor">
              <a:extLst>
                <a:ext uri="{FF2B5EF4-FFF2-40B4-BE49-F238E27FC236}">
                  <a16:creationId xmlns:a16="http://schemas.microsoft.com/office/drawing/2014/main" id="{B6431B89-EDA5-42BD-9DCC-40E2749755A1}"/>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319" name="TextBox 318">
              <a:extLst>
                <a:ext uri="{FF2B5EF4-FFF2-40B4-BE49-F238E27FC236}">
                  <a16:creationId xmlns:a16="http://schemas.microsoft.com/office/drawing/2014/main" id="{680A8B30-A78B-4E9E-B4E8-22633AFCB296}"/>
                </a:ext>
              </a:extLst>
            </p:cNvPr>
            <p:cNvSpPr txBox="1"/>
            <p:nvPr/>
          </p:nvSpPr>
          <p:spPr>
            <a:xfrm>
              <a:off x="7884995" y="4645916"/>
              <a:ext cx="652550" cy="276626"/>
            </a:xfrm>
            <a:prstGeom prst="rect">
              <a:avLst/>
            </a:prstGeom>
            <a:noFill/>
          </p:spPr>
          <p:txBody>
            <a:bodyPr wrap="none" lIns="0" tIns="0" rIns="0" bIns="0"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428" b="1"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NDv2</a:t>
              </a:r>
            </a:p>
          </p:txBody>
        </p:sp>
      </p:grpSp>
      <p:sp>
        <p:nvSpPr>
          <p:cNvPr id="64" name="Title 2"/>
          <p:cNvSpPr>
            <a:spLocks noGrp="1"/>
          </p:cNvSpPr>
          <p:nvPr>
            <p:ph type="title"/>
          </p:nvPr>
        </p:nvSpPr>
        <p:spPr>
          <a:xfrm>
            <a:off x="599302" y="445780"/>
            <a:ext cx="11237870" cy="830997"/>
          </a:xfrm>
        </p:spPr>
        <p:txBody>
          <a:bodyPr vert="horz" wrap="square" lIns="0" tIns="0" rIns="0" bIns="0" rtlCol="0" anchor="t">
            <a:spAutoFit/>
          </a:bodyPr>
          <a:lstStyle/>
          <a:p>
            <a:pPr algn="ctr"/>
            <a:r>
              <a:rPr lang="en-US" sz="5400" b="0" dirty="0">
                <a:solidFill>
                  <a:schemeClr val="tx1"/>
                </a:solidFill>
                <a:latin typeface="+mn-lt"/>
              </a:rPr>
              <a:t>Azure ML/AI Infrastructure</a:t>
            </a:r>
          </a:p>
        </p:txBody>
      </p:sp>
      <p:grpSp>
        <p:nvGrpSpPr>
          <p:cNvPr id="257" name="Group 256">
            <a:extLst>
              <a:ext uri="{FF2B5EF4-FFF2-40B4-BE49-F238E27FC236}">
                <a16:creationId xmlns:a16="http://schemas.microsoft.com/office/drawing/2014/main" id="{478818D6-EF6E-4ABC-90B0-5BC02C355DA6}"/>
              </a:ext>
            </a:extLst>
          </p:cNvPr>
          <p:cNvGrpSpPr/>
          <p:nvPr/>
        </p:nvGrpSpPr>
        <p:grpSpPr>
          <a:xfrm>
            <a:off x="749931" y="3728093"/>
            <a:ext cx="679488" cy="520757"/>
            <a:chOff x="482514" y="3898203"/>
            <a:chExt cx="865582" cy="663377"/>
          </a:xfrm>
        </p:grpSpPr>
        <p:sp>
          <p:nvSpPr>
            <p:cNvPr id="258" name="monitor">
              <a:extLst>
                <a:ext uri="{FF2B5EF4-FFF2-40B4-BE49-F238E27FC236}">
                  <a16:creationId xmlns:a16="http://schemas.microsoft.com/office/drawing/2014/main" id="{4DF824E9-FA19-4BD4-8BFB-ABCF2C94315A}"/>
                </a:ext>
              </a:extLst>
            </p:cNvPr>
            <p:cNvSpPr>
              <a:spLocks noChangeAspect="1" noEditPoints="1"/>
            </p:cNvSpPr>
            <p:nvPr/>
          </p:nvSpPr>
          <p:spPr bwMode="auto">
            <a:xfrm>
              <a:off x="482514" y="3898203"/>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59" name="TextBox 258">
              <a:extLst>
                <a:ext uri="{FF2B5EF4-FFF2-40B4-BE49-F238E27FC236}">
                  <a16:creationId xmlns:a16="http://schemas.microsoft.com/office/drawing/2014/main" id="{735FF55A-FAB7-484A-AFCE-EA9CDC679E6F}"/>
                </a:ext>
              </a:extLst>
            </p:cNvPr>
            <p:cNvSpPr txBox="1"/>
            <p:nvPr/>
          </p:nvSpPr>
          <p:spPr>
            <a:xfrm>
              <a:off x="831997" y="4032282"/>
              <a:ext cx="166615" cy="256918"/>
            </a:xfrm>
            <a:prstGeom prst="rect">
              <a:avLst/>
            </a:prstGeom>
            <a:noFill/>
          </p:spPr>
          <p:txBody>
            <a:bodyPr wrap="none" lIns="0" tIns="0" rIns="0" bIns="0"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428" b="1"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G</a:t>
              </a:r>
            </a:p>
          </p:txBody>
        </p:sp>
      </p:grpSp>
      <p:grpSp>
        <p:nvGrpSpPr>
          <p:cNvPr id="260" name="Group 259">
            <a:extLst>
              <a:ext uri="{FF2B5EF4-FFF2-40B4-BE49-F238E27FC236}">
                <a16:creationId xmlns:a16="http://schemas.microsoft.com/office/drawing/2014/main" id="{C7020BD7-3065-4182-8D63-27800A5278F7}"/>
              </a:ext>
            </a:extLst>
          </p:cNvPr>
          <p:cNvGrpSpPr/>
          <p:nvPr/>
        </p:nvGrpSpPr>
        <p:grpSpPr>
          <a:xfrm>
            <a:off x="1748891" y="3728085"/>
            <a:ext cx="679503" cy="520766"/>
            <a:chOff x="1681172" y="3898203"/>
            <a:chExt cx="865603" cy="663392"/>
          </a:xfrm>
        </p:grpSpPr>
        <p:sp>
          <p:nvSpPr>
            <p:cNvPr id="261" name="monitor">
              <a:extLst>
                <a:ext uri="{FF2B5EF4-FFF2-40B4-BE49-F238E27FC236}">
                  <a16:creationId xmlns:a16="http://schemas.microsoft.com/office/drawing/2014/main" id="{7A202243-286A-4F18-A9F7-CA683BA47D83}"/>
                </a:ext>
              </a:extLst>
            </p:cNvPr>
            <p:cNvSpPr>
              <a:spLocks noChangeAspect="1" noEditPoints="1"/>
            </p:cNvSpPr>
            <p:nvPr/>
          </p:nvSpPr>
          <p:spPr bwMode="auto">
            <a:xfrm>
              <a:off x="1681172" y="3898203"/>
              <a:ext cx="865603" cy="66339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62" name="TextBox 261">
              <a:extLst>
                <a:ext uri="{FF2B5EF4-FFF2-40B4-BE49-F238E27FC236}">
                  <a16:creationId xmlns:a16="http://schemas.microsoft.com/office/drawing/2014/main" id="{3D5864C4-0EFC-4492-AF0F-A58C15486AB4}"/>
                </a:ext>
              </a:extLst>
            </p:cNvPr>
            <p:cNvSpPr txBox="1"/>
            <p:nvPr/>
          </p:nvSpPr>
          <p:spPr>
            <a:xfrm>
              <a:off x="1919288" y="4032282"/>
              <a:ext cx="374884" cy="256919"/>
            </a:xfrm>
            <a:prstGeom prst="rect">
              <a:avLst/>
            </a:prstGeom>
            <a:noFill/>
          </p:spPr>
          <p:txBody>
            <a:bodyPr wrap="none" lIns="0" tIns="0" rIns="0" bIns="0"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428" b="1"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Ev3</a:t>
              </a:r>
            </a:p>
          </p:txBody>
        </p:sp>
      </p:grpSp>
      <p:grpSp>
        <p:nvGrpSpPr>
          <p:cNvPr id="263" name="Group 262">
            <a:extLst>
              <a:ext uri="{FF2B5EF4-FFF2-40B4-BE49-F238E27FC236}">
                <a16:creationId xmlns:a16="http://schemas.microsoft.com/office/drawing/2014/main" id="{2791F45C-CBE3-467F-82BE-785FB26DBB46}"/>
              </a:ext>
            </a:extLst>
          </p:cNvPr>
          <p:cNvGrpSpPr/>
          <p:nvPr/>
        </p:nvGrpSpPr>
        <p:grpSpPr>
          <a:xfrm>
            <a:off x="2747864" y="3728085"/>
            <a:ext cx="679503" cy="520766"/>
            <a:chOff x="2901150" y="3898203"/>
            <a:chExt cx="865603" cy="663392"/>
          </a:xfrm>
        </p:grpSpPr>
        <p:sp>
          <p:nvSpPr>
            <p:cNvPr id="264" name="monitor">
              <a:extLst>
                <a:ext uri="{FF2B5EF4-FFF2-40B4-BE49-F238E27FC236}">
                  <a16:creationId xmlns:a16="http://schemas.microsoft.com/office/drawing/2014/main" id="{BD505D0A-4D9A-4D92-8C56-FE11E6B8B3CC}"/>
                </a:ext>
              </a:extLst>
            </p:cNvPr>
            <p:cNvSpPr>
              <a:spLocks noChangeAspect="1" noEditPoints="1"/>
            </p:cNvSpPr>
            <p:nvPr/>
          </p:nvSpPr>
          <p:spPr bwMode="auto">
            <a:xfrm>
              <a:off x="2901150" y="3898203"/>
              <a:ext cx="865603" cy="66339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65" name="TextBox 264">
              <a:extLst>
                <a:ext uri="{FF2B5EF4-FFF2-40B4-BE49-F238E27FC236}">
                  <a16:creationId xmlns:a16="http://schemas.microsoft.com/office/drawing/2014/main" id="{FEBD52B4-0AAB-4359-A4E7-0A918066361F}"/>
                </a:ext>
              </a:extLst>
            </p:cNvPr>
            <p:cNvSpPr txBox="1"/>
            <p:nvPr/>
          </p:nvSpPr>
          <p:spPr>
            <a:xfrm>
              <a:off x="3223570" y="4032282"/>
              <a:ext cx="220764" cy="256919"/>
            </a:xfrm>
            <a:prstGeom prst="rect">
              <a:avLst/>
            </a:prstGeom>
            <a:noFill/>
          </p:spPr>
          <p:txBody>
            <a:bodyPr wrap="none" lIns="0" tIns="0" rIns="0" bIns="0"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428" b="1"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a:t>
              </a:r>
            </a:p>
          </p:txBody>
        </p:sp>
      </p:grpSp>
      <p:pic>
        <p:nvPicPr>
          <p:cNvPr id="266" name="Picture 265">
            <a:extLst>
              <a:ext uri="{FF2B5EF4-FFF2-40B4-BE49-F238E27FC236}">
                <a16:creationId xmlns:a16="http://schemas.microsoft.com/office/drawing/2014/main" id="{5EAF85A0-D877-4694-9AE3-5AFA68F4A7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63087" y="3581988"/>
            <a:ext cx="416256" cy="416256"/>
          </a:xfrm>
          <a:prstGeom prst="rect">
            <a:avLst/>
          </a:prstGeom>
        </p:spPr>
      </p:pic>
      <p:sp>
        <p:nvSpPr>
          <p:cNvPr id="267" name="Rectangle 266">
            <a:extLst>
              <a:ext uri="{FF2B5EF4-FFF2-40B4-BE49-F238E27FC236}">
                <a16:creationId xmlns:a16="http://schemas.microsoft.com/office/drawing/2014/main" id="{DC01CD0D-38EE-409B-99CA-9B27316602D4}"/>
              </a:ext>
            </a:extLst>
          </p:cNvPr>
          <p:cNvSpPr/>
          <p:nvPr/>
        </p:nvSpPr>
        <p:spPr bwMode="auto">
          <a:xfrm>
            <a:off x="461854" y="3382283"/>
            <a:ext cx="3175603" cy="977591"/>
          </a:xfrm>
          <a:prstGeom prst="rect">
            <a:avLst/>
          </a:prstGeom>
          <a:noFill/>
          <a:ln w="9525"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68" name="Picture 267">
            <a:extLst>
              <a:ext uri="{FF2B5EF4-FFF2-40B4-BE49-F238E27FC236}">
                <a16:creationId xmlns:a16="http://schemas.microsoft.com/office/drawing/2014/main" id="{0654CDB0-7D18-4BE0-A19F-B8EC6163C13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73539" y="3581988"/>
            <a:ext cx="416256" cy="416256"/>
          </a:xfrm>
          <a:prstGeom prst="rect">
            <a:avLst/>
          </a:prstGeom>
        </p:spPr>
      </p:pic>
      <p:grpSp>
        <p:nvGrpSpPr>
          <p:cNvPr id="269" name="Group 268">
            <a:extLst>
              <a:ext uri="{FF2B5EF4-FFF2-40B4-BE49-F238E27FC236}">
                <a16:creationId xmlns:a16="http://schemas.microsoft.com/office/drawing/2014/main" id="{9300E2AA-CB67-424E-A7FC-7F92E929D164}"/>
              </a:ext>
            </a:extLst>
          </p:cNvPr>
          <p:cNvGrpSpPr/>
          <p:nvPr/>
        </p:nvGrpSpPr>
        <p:grpSpPr>
          <a:xfrm>
            <a:off x="9827857" y="3123911"/>
            <a:ext cx="1798223" cy="1221542"/>
            <a:chOff x="10191825" y="4362276"/>
            <a:chExt cx="1798478" cy="1221715"/>
          </a:xfrm>
        </p:grpSpPr>
        <p:grpSp>
          <p:nvGrpSpPr>
            <p:cNvPr id="270" name="Group 269">
              <a:extLst>
                <a:ext uri="{FF2B5EF4-FFF2-40B4-BE49-F238E27FC236}">
                  <a16:creationId xmlns:a16="http://schemas.microsoft.com/office/drawing/2014/main" id="{D3712CD7-D5EB-409A-95A7-24FA9A2F677C}"/>
                </a:ext>
              </a:extLst>
            </p:cNvPr>
            <p:cNvGrpSpPr/>
            <p:nvPr/>
          </p:nvGrpSpPr>
          <p:grpSpPr>
            <a:xfrm>
              <a:off x="10820931" y="4945353"/>
              <a:ext cx="679584" cy="520830"/>
              <a:chOff x="5869960" y="5545901"/>
              <a:chExt cx="679584" cy="520830"/>
            </a:xfrm>
          </p:grpSpPr>
          <p:sp>
            <p:nvSpPr>
              <p:cNvPr id="276" name="monitor">
                <a:extLst>
                  <a:ext uri="{FF2B5EF4-FFF2-40B4-BE49-F238E27FC236}">
                    <a16:creationId xmlns:a16="http://schemas.microsoft.com/office/drawing/2014/main" id="{24D8D36B-FB3A-4A91-A1F5-CCD62E997F90}"/>
                  </a:ext>
                </a:extLst>
              </p:cNvPr>
              <p:cNvSpPr>
                <a:spLocks noChangeAspect="1" noEditPoints="1"/>
              </p:cNvSpPr>
              <p:nvPr/>
            </p:nvSpPr>
            <p:spPr bwMode="auto">
              <a:xfrm>
                <a:off x="5869960" y="5545901"/>
                <a:ext cx="679584" cy="52083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599" b="0" i="0" u="none" strike="noStrike" kern="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77" name="TextBox 276">
                <a:extLst>
                  <a:ext uri="{FF2B5EF4-FFF2-40B4-BE49-F238E27FC236}">
                    <a16:creationId xmlns:a16="http://schemas.microsoft.com/office/drawing/2014/main" id="{D493ACE1-D00E-4E95-AAC9-C4BEBA96B4ED}"/>
                  </a:ext>
                </a:extLst>
              </p:cNvPr>
              <p:cNvSpPr txBox="1"/>
              <p:nvPr/>
            </p:nvSpPr>
            <p:spPr>
              <a:xfrm>
                <a:off x="5970304" y="5677251"/>
                <a:ext cx="490025" cy="201711"/>
              </a:xfrm>
              <a:prstGeom prst="rect">
                <a:avLst/>
              </a:prstGeom>
              <a:noFill/>
            </p:spPr>
            <p:txBody>
              <a:bodyPr wrap="square" lIns="0" tIns="0" rIns="0" bIns="0"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428" b="1"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FPGA</a:t>
                </a:r>
              </a:p>
            </p:txBody>
          </p:sp>
        </p:grpSp>
        <p:sp>
          <p:nvSpPr>
            <p:cNvPr id="271" name="Rectangle 270">
              <a:extLst>
                <a:ext uri="{FF2B5EF4-FFF2-40B4-BE49-F238E27FC236}">
                  <a16:creationId xmlns:a16="http://schemas.microsoft.com/office/drawing/2014/main" id="{0927FA83-7D7D-4FB5-8DF0-5F2F3FB3623B}"/>
                </a:ext>
              </a:extLst>
            </p:cNvPr>
            <p:cNvSpPr/>
            <p:nvPr/>
          </p:nvSpPr>
          <p:spPr bwMode="auto">
            <a:xfrm>
              <a:off x="10331144" y="4606261"/>
              <a:ext cx="1659159" cy="977730"/>
            </a:xfrm>
            <a:prstGeom prst="rect">
              <a:avLst/>
            </a:prstGeom>
            <a:noFill/>
            <a:ln w="9525"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2" name="Rectangle 271">
              <a:extLst>
                <a:ext uri="{FF2B5EF4-FFF2-40B4-BE49-F238E27FC236}">
                  <a16:creationId xmlns:a16="http://schemas.microsoft.com/office/drawing/2014/main" id="{3CD7829B-93AF-4C0F-960D-231AF13E86D4}"/>
                </a:ext>
              </a:extLst>
            </p:cNvPr>
            <p:cNvSpPr/>
            <p:nvPr/>
          </p:nvSpPr>
          <p:spPr bwMode="auto">
            <a:xfrm>
              <a:off x="10531416" y="4362276"/>
              <a:ext cx="792755" cy="516817"/>
            </a:xfrm>
            <a:prstGeom prst="rect">
              <a:avLst/>
            </a:prstGeom>
            <a:solidFill>
              <a:schemeClr val="bg1"/>
            </a:solidFill>
            <a:ln w="15875" cap="flat" cmpd="sng" algn="ctr">
              <a:noFill/>
              <a:prstDash val="solid"/>
            </a:ln>
            <a:effectLst/>
          </p:spPr>
          <p:txBody>
            <a:bodyPr rot="0" spcFirstLastPara="0" vertOverflow="overflow" horzOverflow="overflow" vert="horz" wrap="square" lIns="182854" tIns="0" rIns="0"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dirty="0">
                  <a:ln>
                    <a:noFill/>
                  </a:ln>
                  <a:solidFill>
                    <a:schemeClr val="accent3"/>
                  </a:solidFill>
                  <a:effectLst/>
                  <a:uLnTx/>
                  <a:uFillTx/>
                  <a:latin typeface="Segoe UI Semibold" panose="020B0702040204020203" pitchFamily="34" charset="0"/>
                  <a:ea typeface="+mn-ea"/>
                  <a:cs typeface="Segoe UI Semibold" panose="020B0702040204020203" pitchFamily="34" charset="0"/>
                </a:rPr>
                <a:t>FPGAs</a:t>
              </a:r>
            </a:p>
          </p:txBody>
        </p:sp>
        <p:grpSp>
          <p:nvGrpSpPr>
            <p:cNvPr id="273" name="Group 272">
              <a:extLst>
                <a:ext uri="{FF2B5EF4-FFF2-40B4-BE49-F238E27FC236}">
                  <a16:creationId xmlns:a16="http://schemas.microsoft.com/office/drawing/2014/main" id="{06E3FCE5-C10B-43B5-8A77-3267A308E2CA}"/>
                </a:ext>
              </a:extLst>
            </p:cNvPr>
            <p:cNvGrpSpPr/>
            <p:nvPr/>
          </p:nvGrpSpPr>
          <p:grpSpPr>
            <a:xfrm>
              <a:off x="10191825" y="4423280"/>
              <a:ext cx="448056" cy="448056"/>
              <a:chOff x="5303955" y="5210715"/>
              <a:chExt cx="365962" cy="365962"/>
            </a:xfrm>
          </p:grpSpPr>
          <p:sp>
            <p:nvSpPr>
              <p:cNvPr id="274" name="Oval 273">
                <a:extLst>
                  <a:ext uri="{FF2B5EF4-FFF2-40B4-BE49-F238E27FC236}">
                    <a16:creationId xmlns:a16="http://schemas.microsoft.com/office/drawing/2014/main" id="{70DA28B7-1800-46A6-A9B8-DD7C2C5457EF}"/>
                  </a:ext>
                </a:extLst>
              </p:cNvPr>
              <p:cNvSpPr/>
              <p:nvPr/>
            </p:nvSpPr>
            <p:spPr bwMode="auto">
              <a:xfrm>
                <a:off x="5303955" y="5210715"/>
                <a:ext cx="365962" cy="365962"/>
              </a:xfrm>
              <a:prstGeom prst="ellipse">
                <a:avLst/>
              </a:prstGeom>
              <a:solidFill>
                <a:schemeClr val="bg1"/>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5" name="Browser_4">
                <a:extLst>
                  <a:ext uri="{FF2B5EF4-FFF2-40B4-BE49-F238E27FC236}">
                    <a16:creationId xmlns:a16="http://schemas.microsoft.com/office/drawing/2014/main" id="{466C398A-917D-41F5-9889-45F984335F15}"/>
                  </a:ext>
                </a:extLst>
              </p:cNvPr>
              <p:cNvSpPr>
                <a:spLocks noChangeAspect="1" noEditPoints="1"/>
              </p:cNvSpPr>
              <p:nvPr/>
            </p:nvSpPr>
            <p:spPr bwMode="auto">
              <a:xfrm>
                <a:off x="5374611" y="5317724"/>
                <a:ext cx="206714" cy="152982"/>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grpSp>
      <p:sp>
        <p:nvSpPr>
          <p:cNvPr id="285" name="Rectangle 284">
            <a:extLst>
              <a:ext uri="{FF2B5EF4-FFF2-40B4-BE49-F238E27FC236}">
                <a16:creationId xmlns:a16="http://schemas.microsoft.com/office/drawing/2014/main" id="{1DE8574C-3672-4EBC-A512-B9277E4564E0}"/>
              </a:ext>
            </a:extLst>
          </p:cNvPr>
          <p:cNvSpPr/>
          <p:nvPr/>
        </p:nvSpPr>
        <p:spPr bwMode="auto">
          <a:xfrm>
            <a:off x="810395" y="3232544"/>
            <a:ext cx="679488" cy="337263"/>
          </a:xfrm>
          <a:prstGeom prst="rect">
            <a:avLst/>
          </a:prstGeom>
          <a:solidFill>
            <a:schemeClr val="bg1"/>
          </a:solid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dirty="0">
                <a:ln>
                  <a:noFill/>
                </a:ln>
                <a:solidFill>
                  <a:schemeClr val="accent3"/>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CPUs</a:t>
            </a:r>
          </a:p>
        </p:txBody>
      </p:sp>
      <p:grpSp>
        <p:nvGrpSpPr>
          <p:cNvPr id="286" name="Group 285">
            <a:extLst>
              <a:ext uri="{FF2B5EF4-FFF2-40B4-BE49-F238E27FC236}">
                <a16:creationId xmlns:a16="http://schemas.microsoft.com/office/drawing/2014/main" id="{42849953-4FF0-4EA0-B1D4-F76A79A3C35F}"/>
              </a:ext>
            </a:extLst>
          </p:cNvPr>
          <p:cNvGrpSpPr/>
          <p:nvPr/>
        </p:nvGrpSpPr>
        <p:grpSpPr>
          <a:xfrm>
            <a:off x="365966" y="3215458"/>
            <a:ext cx="447992" cy="447992"/>
            <a:chOff x="282369" y="3629439"/>
            <a:chExt cx="365962" cy="365962"/>
          </a:xfrm>
          <a:solidFill>
            <a:srgbClr val="FFFFFF">
              <a:lumMod val="95000"/>
            </a:srgbClr>
          </a:solidFill>
        </p:grpSpPr>
        <p:sp>
          <p:nvSpPr>
            <p:cNvPr id="287" name="Oval 286">
              <a:extLst>
                <a:ext uri="{FF2B5EF4-FFF2-40B4-BE49-F238E27FC236}">
                  <a16:creationId xmlns:a16="http://schemas.microsoft.com/office/drawing/2014/main" id="{81F5EAE9-AB56-4C6C-A206-D874B6374FDA}"/>
                </a:ext>
              </a:extLst>
            </p:cNvPr>
            <p:cNvSpPr/>
            <p:nvPr/>
          </p:nvSpPr>
          <p:spPr bwMode="auto">
            <a:xfrm>
              <a:off x="282369" y="3629439"/>
              <a:ext cx="365962" cy="365962"/>
            </a:xfrm>
            <a:prstGeom prst="ellipse">
              <a:avLst/>
            </a:prstGeom>
            <a:solidFill>
              <a:schemeClr val="bg1"/>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88" name="chip">
              <a:extLst>
                <a:ext uri="{FF2B5EF4-FFF2-40B4-BE49-F238E27FC236}">
                  <a16:creationId xmlns:a16="http://schemas.microsoft.com/office/drawing/2014/main" id="{2D9E8A72-7E20-489D-B7DE-CFA6C4B449AB}"/>
                </a:ext>
              </a:extLst>
            </p:cNvPr>
            <p:cNvSpPr>
              <a:spLocks noChangeAspect="1" noEditPoints="1"/>
            </p:cNvSpPr>
            <p:nvPr/>
          </p:nvSpPr>
          <p:spPr bwMode="auto">
            <a:xfrm>
              <a:off x="375762" y="3720981"/>
              <a:ext cx="179177" cy="18287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3"/>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grpSp>
        <p:nvGrpSpPr>
          <p:cNvPr id="289" name="Group 288">
            <a:extLst>
              <a:ext uri="{FF2B5EF4-FFF2-40B4-BE49-F238E27FC236}">
                <a16:creationId xmlns:a16="http://schemas.microsoft.com/office/drawing/2014/main" id="{D18FDC88-05A0-41D4-AE96-CBA14666E2DF}"/>
              </a:ext>
            </a:extLst>
          </p:cNvPr>
          <p:cNvGrpSpPr/>
          <p:nvPr/>
        </p:nvGrpSpPr>
        <p:grpSpPr>
          <a:xfrm>
            <a:off x="5013502" y="3738512"/>
            <a:ext cx="679488" cy="520757"/>
            <a:chOff x="6142928" y="4501551"/>
            <a:chExt cx="931982" cy="714265"/>
          </a:xfrm>
        </p:grpSpPr>
        <p:sp>
          <p:nvSpPr>
            <p:cNvPr id="290" name="monitor">
              <a:extLst>
                <a:ext uri="{FF2B5EF4-FFF2-40B4-BE49-F238E27FC236}">
                  <a16:creationId xmlns:a16="http://schemas.microsoft.com/office/drawing/2014/main" id="{3178255C-E530-4BC7-AF67-D178B7F53AD6}"/>
                </a:ext>
              </a:extLst>
            </p:cNvPr>
            <p:cNvSpPr>
              <a:spLocks noChangeAspect="1" noEditPoints="1"/>
            </p:cNvSpPr>
            <p:nvPr/>
          </p:nvSpPr>
          <p:spPr bwMode="auto">
            <a:xfrm>
              <a:off x="6142928"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91" name="TextBox 290">
              <a:extLst>
                <a:ext uri="{FF2B5EF4-FFF2-40B4-BE49-F238E27FC236}">
                  <a16:creationId xmlns:a16="http://schemas.microsoft.com/office/drawing/2014/main" id="{A4FF1087-609E-47E5-AD4F-B5CC89D6F700}"/>
                </a:ext>
              </a:extLst>
            </p:cNvPr>
            <p:cNvSpPr txBox="1"/>
            <p:nvPr/>
          </p:nvSpPr>
          <p:spPr>
            <a:xfrm>
              <a:off x="6430643" y="4645916"/>
              <a:ext cx="356549" cy="276626"/>
            </a:xfrm>
            <a:prstGeom prst="rect">
              <a:avLst/>
            </a:prstGeom>
            <a:noFill/>
          </p:spPr>
          <p:txBody>
            <a:bodyPr wrap="none" lIns="0" tIns="0" rIns="0" bIns="0"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428" b="1"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a:t>
              </a:r>
            </a:p>
          </p:txBody>
        </p:sp>
      </p:grpSp>
      <p:grpSp>
        <p:nvGrpSpPr>
          <p:cNvPr id="292" name="Group 291">
            <a:extLst>
              <a:ext uri="{FF2B5EF4-FFF2-40B4-BE49-F238E27FC236}">
                <a16:creationId xmlns:a16="http://schemas.microsoft.com/office/drawing/2014/main" id="{698FCC22-82F0-4EA8-AE59-08377364679F}"/>
              </a:ext>
            </a:extLst>
          </p:cNvPr>
          <p:cNvGrpSpPr/>
          <p:nvPr/>
        </p:nvGrpSpPr>
        <p:grpSpPr>
          <a:xfrm>
            <a:off x="7057261" y="3742665"/>
            <a:ext cx="679488" cy="520757"/>
            <a:chOff x="7745277" y="4501551"/>
            <a:chExt cx="931982" cy="714265"/>
          </a:xfrm>
        </p:grpSpPr>
        <p:sp>
          <p:nvSpPr>
            <p:cNvPr id="293" name="monitor">
              <a:extLst>
                <a:ext uri="{FF2B5EF4-FFF2-40B4-BE49-F238E27FC236}">
                  <a16:creationId xmlns:a16="http://schemas.microsoft.com/office/drawing/2014/main" id="{2AE36D1C-52B1-498C-9AF0-9C620EEAA76A}"/>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94" name="TextBox 293">
              <a:extLst>
                <a:ext uri="{FF2B5EF4-FFF2-40B4-BE49-F238E27FC236}">
                  <a16:creationId xmlns:a16="http://schemas.microsoft.com/office/drawing/2014/main" id="{E6A44CC9-42FC-4387-9354-5BBE64D2C951}"/>
                </a:ext>
              </a:extLst>
            </p:cNvPr>
            <p:cNvSpPr txBox="1"/>
            <p:nvPr/>
          </p:nvSpPr>
          <p:spPr>
            <a:xfrm>
              <a:off x="8030750" y="4645916"/>
              <a:ext cx="361034" cy="276626"/>
            </a:xfrm>
            <a:prstGeom prst="rect">
              <a:avLst/>
            </a:prstGeom>
            <a:noFill/>
          </p:spPr>
          <p:txBody>
            <a:bodyPr wrap="none" lIns="0" tIns="0" rIns="0" bIns="0"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428" b="1"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NV</a:t>
              </a:r>
            </a:p>
          </p:txBody>
        </p:sp>
      </p:grpSp>
      <p:grpSp>
        <p:nvGrpSpPr>
          <p:cNvPr id="295" name="Group 294">
            <a:extLst>
              <a:ext uri="{FF2B5EF4-FFF2-40B4-BE49-F238E27FC236}">
                <a16:creationId xmlns:a16="http://schemas.microsoft.com/office/drawing/2014/main" id="{27B97003-5C75-4E94-A202-F9892EA3EA59}"/>
              </a:ext>
            </a:extLst>
          </p:cNvPr>
          <p:cNvGrpSpPr/>
          <p:nvPr/>
        </p:nvGrpSpPr>
        <p:grpSpPr>
          <a:xfrm>
            <a:off x="7989701" y="3738512"/>
            <a:ext cx="679488" cy="520757"/>
            <a:chOff x="7745277" y="4501551"/>
            <a:chExt cx="931982" cy="714265"/>
          </a:xfrm>
        </p:grpSpPr>
        <p:sp>
          <p:nvSpPr>
            <p:cNvPr id="296" name="monitor">
              <a:extLst>
                <a:ext uri="{FF2B5EF4-FFF2-40B4-BE49-F238E27FC236}">
                  <a16:creationId xmlns:a16="http://schemas.microsoft.com/office/drawing/2014/main" id="{4050DB84-AE17-4C5C-ABA9-6A5E674F9722}"/>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97" name="TextBox 296">
              <a:extLst>
                <a:ext uri="{FF2B5EF4-FFF2-40B4-BE49-F238E27FC236}">
                  <a16:creationId xmlns:a16="http://schemas.microsoft.com/office/drawing/2014/main" id="{99B2F6FD-B76D-424D-A41F-AE8A355207A4}"/>
                </a:ext>
              </a:extLst>
            </p:cNvPr>
            <p:cNvSpPr txBox="1"/>
            <p:nvPr/>
          </p:nvSpPr>
          <p:spPr>
            <a:xfrm>
              <a:off x="8020662" y="4645916"/>
              <a:ext cx="381217" cy="276626"/>
            </a:xfrm>
            <a:prstGeom prst="rect">
              <a:avLst/>
            </a:prstGeom>
            <a:noFill/>
          </p:spPr>
          <p:txBody>
            <a:bodyPr wrap="none" lIns="0" tIns="0" rIns="0" bIns="0"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428" b="1"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a:t>
              </a:r>
            </a:p>
          </p:txBody>
        </p:sp>
      </p:grpSp>
      <p:grpSp>
        <p:nvGrpSpPr>
          <p:cNvPr id="298" name="Group 297">
            <a:extLst>
              <a:ext uri="{FF2B5EF4-FFF2-40B4-BE49-F238E27FC236}">
                <a16:creationId xmlns:a16="http://schemas.microsoft.com/office/drawing/2014/main" id="{800A8B5D-D571-4C74-99D0-F000931280A5}"/>
              </a:ext>
            </a:extLst>
          </p:cNvPr>
          <p:cNvGrpSpPr/>
          <p:nvPr/>
        </p:nvGrpSpPr>
        <p:grpSpPr>
          <a:xfrm>
            <a:off x="6025931" y="3738512"/>
            <a:ext cx="679488" cy="520757"/>
            <a:chOff x="7745277" y="4501551"/>
            <a:chExt cx="931982" cy="714265"/>
          </a:xfrm>
        </p:grpSpPr>
        <p:sp>
          <p:nvSpPr>
            <p:cNvPr id="299" name="monitor">
              <a:extLst>
                <a:ext uri="{FF2B5EF4-FFF2-40B4-BE49-F238E27FC236}">
                  <a16:creationId xmlns:a16="http://schemas.microsoft.com/office/drawing/2014/main" id="{ADD51037-16D3-4D8C-AABA-A31C53DE755C}"/>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300" name="TextBox 299">
              <a:extLst>
                <a:ext uri="{FF2B5EF4-FFF2-40B4-BE49-F238E27FC236}">
                  <a16:creationId xmlns:a16="http://schemas.microsoft.com/office/drawing/2014/main" id="{86205FE7-6C9D-4202-8369-C4BD23B9F9B9}"/>
                </a:ext>
              </a:extLst>
            </p:cNvPr>
            <p:cNvSpPr txBox="1"/>
            <p:nvPr/>
          </p:nvSpPr>
          <p:spPr>
            <a:xfrm>
              <a:off x="7897328" y="4645916"/>
              <a:ext cx="627885" cy="276626"/>
            </a:xfrm>
            <a:prstGeom prst="rect">
              <a:avLst/>
            </a:prstGeom>
            <a:noFill/>
          </p:spPr>
          <p:txBody>
            <a:bodyPr wrap="none" lIns="0" tIns="0" rIns="0" bIns="0"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428" b="1"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NCv2</a:t>
              </a:r>
            </a:p>
          </p:txBody>
        </p:sp>
      </p:grpSp>
      <p:sp>
        <p:nvSpPr>
          <p:cNvPr id="301" name="Rectangle 300">
            <a:extLst>
              <a:ext uri="{FF2B5EF4-FFF2-40B4-BE49-F238E27FC236}">
                <a16:creationId xmlns:a16="http://schemas.microsoft.com/office/drawing/2014/main" id="{E89B54B3-87D4-45DC-B306-CF2FC919D86D}"/>
              </a:ext>
            </a:extLst>
          </p:cNvPr>
          <p:cNvSpPr/>
          <p:nvPr/>
        </p:nvSpPr>
        <p:spPr bwMode="auto">
          <a:xfrm>
            <a:off x="4890271" y="3382283"/>
            <a:ext cx="4034917" cy="1754585"/>
          </a:xfrm>
          <a:prstGeom prst="rect">
            <a:avLst/>
          </a:prstGeom>
          <a:noFill/>
          <a:ln w="9525"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2" name="Rectangle 301">
            <a:extLst>
              <a:ext uri="{FF2B5EF4-FFF2-40B4-BE49-F238E27FC236}">
                <a16:creationId xmlns:a16="http://schemas.microsoft.com/office/drawing/2014/main" id="{F7D10496-BBFD-4E49-9D06-AF5E4C0C70AA}"/>
              </a:ext>
            </a:extLst>
          </p:cNvPr>
          <p:cNvSpPr/>
          <p:nvPr/>
        </p:nvSpPr>
        <p:spPr bwMode="auto">
          <a:xfrm>
            <a:off x="5109767" y="3234681"/>
            <a:ext cx="808571" cy="337263"/>
          </a:xfrm>
          <a:prstGeom prst="rect">
            <a:avLst/>
          </a:prstGeom>
          <a:solidFill>
            <a:schemeClr val="bg1"/>
          </a:solid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dirty="0">
                <a:ln>
                  <a:noFill/>
                </a:ln>
                <a:solidFill>
                  <a:schemeClr val="accent3"/>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GPUs</a:t>
            </a:r>
          </a:p>
        </p:txBody>
      </p:sp>
      <p:grpSp>
        <p:nvGrpSpPr>
          <p:cNvPr id="303" name="Group 302">
            <a:extLst>
              <a:ext uri="{FF2B5EF4-FFF2-40B4-BE49-F238E27FC236}">
                <a16:creationId xmlns:a16="http://schemas.microsoft.com/office/drawing/2014/main" id="{9B3A7111-0F95-4785-AC08-57D5E4AA36E9}"/>
              </a:ext>
            </a:extLst>
          </p:cNvPr>
          <p:cNvGrpSpPr/>
          <p:nvPr/>
        </p:nvGrpSpPr>
        <p:grpSpPr>
          <a:xfrm>
            <a:off x="4662632" y="3210777"/>
            <a:ext cx="447992" cy="447992"/>
            <a:chOff x="6171198" y="3604950"/>
            <a:chExt cx="365962" cy="365962"/>
          </a:xfrm>
        </p:grpSpPr>
        <p:sp>
          <p:nvSpPr>
            <p:cNvPr id="304" name="Oval 303">
              <a:extLst>
                <a:ext uri="{FF2B5EF4-FFF2-40B4-BE49-F238E27FC236}">
                  <a16:creationId xmlns:a16="http://schemas.microsoft.com/office/drawing/2014/main" id="{E7A7AB44-D4B9-4BCC-9174-81024892DBDD}"/>
                </a:ext>
              </a:extLst>
            </p:cNvPr>
            <p:cNvSpPr/>
            <p:nvPr/>
          </p:nvSpPr>
          <p:spPr bwMode="auto">
            <a:xfrm>
              <a:off x="6171198" y="3604950"/>
              <a:ext cx="365962" cy="365962"/>
            </a:xfrm>
            <a:prstGeom prst="ellipse">
              <a:avLst/>
            </a:prstGeom>
            <a:solidFill>
              <a:schemeClr val="bg1"/>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5" name="PhotoCollection_E7AA">
              <a:extLst>
                <a:ext uri="{FF2B5EF4-FFF2-40B4-BE49-F238E27FC236}">
                  <a16:creationId xmlns:a16="http://schemas.microsoft.com/office/drawing/2014/main" id="{7B610DE4-1F3A-47FF-A79E-7DE276CF4AF5}"/>
                </a:ext>
              </a:extLst>
            </p:cNvPr>
            <p:cNvSpPr>
              <a:spLocks noChangeAspect="1" noEditPoints="1"/>
            </p:cNvSpPr>
            <p:nvPr/>
          </p:nvSpPr>
          <p:spPr bwMode="auto">
            <a:xfrm>
              <a:off x="6248767" y="3707389"/>
              <a:ext cx="210824" cy="161085"/>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grpSp>
        <p:nvGrpSpPr>
          <p:cNvPr id="314" name="Group 313">
            <a:extLst>
              <a:ext uri="{FF2B5EF4-FFF2-40B4-BE49-F238E27FC236}">
                <a16:creationId xmlns:a16="http://schemas.microsoft.com/office/drawing/2014/main" id="{01C0B900-E388-4825-BBB6-7CF7CDCD87DE}"/>
              </a:ext>
            </a:extLst>
          </p:cNvPr>
          <p:cNvGrpSpPr/>
          <p:nvPr/>
        </p:nvGrpSpPr>
        <p:grpSpPr>
          <a:xfrm>
            <a:off x="6025931" y="4396507"/>
            <a:ext cx="679488" cy="520757"/>
            <a:chOff x="7745277" y="4501551"/>
            <a:chExt cx="931982" cy="714265"/>
          </a:xfrm>
        </p:grpSpPr>
        <p:sp>
          <p:nvSpPr>
            <p:cNvPr id="315" name="monitor">
              <a:extLst>
                <a:ext uri="{FF2B5EF4-FFF2-40B4-BE49-F238E27FC236}">
                  <a16:creationId xmlns:a16="http://schemas.microsoft.com/office/drawing/2014/main" id="{CAB78034-37A4-40C8-A226-A434266DF970}"/>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316" name="TextBox 315">
              <a:extLst>
                <a:ext uri="{FF2B5EF4-FFF2-40B4-BE49-F238E27FC236}">
                  <a16:creationId xmlns:a16="http://schemas.microsoft.com/office/drawing/2014/main" id="{12994AA1-75C8-4894-BF93-99723BDF7BD8}"/>
                </a:ext>
              </a:extLst>
            </p:cNvPr>
            <p:cNvSpPr txBox="1"/>
            <p:nvPr/>
          </p:nvSpPr>
          <p:spPr>
            <a:xfrm>
              <a:off x="7897328" y="4645916"/>
              <a:ext cx="627885" cy="276626"/>
            </a:xfrm>
            <a:prstGeom prst="rect">
              <a:avLst/>
            </a:prstGeom>
            <a:noFill/>
          </p:spPr>
          <p:txBody>
            <a:bodyPr wrap="none" lIns="0" tIns="0" rIns="0" bIns="0"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428" b="1"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NCv3</a:t>
              </a:r>
            </a:p>
          </p:txBody>
        </p:sp>
      </p:grpSp>
      <p:sp>
        <p:nvSpPr>
          <p:cNvPr id="320" name="TextBox 319">
            <a:extLst>
              <a:ext uri="{FF2B5EF4-FFF2-40B4-BE49-F238E27FC236}">
                <a16:creationId xmlns:a16="http://schemas.microsoft.com/office/drawing/2014/main" id="{6122410E-E975-41FD-B93A-9D8EE4354442}"/>
              </a:ext>
            </a:extLst>
          </p:cNvPr>
          <p:cNvSpPr txBox="1"/>
          <p:nvPr/>
        </p:nvSpPr>
        <p:spPr>
          <a:xfrm>
            <a:off x="7892922" y="4913104"/>
            <a:ext cx="873046" cy="144069"/>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02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(coming soon)</a:t>
            </a:r>
          </a:p>
        </p:txBody>
      </p:sp>
      <p:grpSp>
        <p:nvGrpSpPr>
          <p:cNvPr id="321" name="Group 320">
            <a:extLst>
              <a:ext uri="{FF2B5EF4-FFF2-40B4-BE49-F238E27FC236}">
                <a16:creationId xmlns:a16="http://schemas.microsoft.com/office/drawing/2014/main" id="{46D89BD5-2EF1-4DA0-B2F3-1E8BA986E0CD}"/>
              </a:ext>
            </a:extLst>
          </p:cNvPr>
          <p:cNvGrpSpPr/>
          <p:nvPr/>
        </p:nvGrpSpPr>
        <p:grpSpPr>
          <a:xfrm>
            <a:off x="7057261" y="4373995"/>
            <a:ext cx="679488" cy="520757"/>
            <a:chOff x="7745277" y="4501551"/>
            <a:chExt cx="931982" cy="714265"/>
          </a:xfrm>
        </p:grpSpPr>
        <p:sp>
          <p:nvSpPr>
            <p:cNvPr id="322" name="monitor">
              <a:extLst>
                <a:ext uri="{FF2B5EF4-FFF2-40B4-BE49-F238E27FC236}">
                  <a16:creationId xmlns:a16="http://schemas.microsoft.com/office/drawing/2014/main" id="{B55CB9EE-D631-4EE0-A617-7FB590B3C49A}"/>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323" name="TextBox 322">
              <a:extLst>
                <a:ext uri="{FF2B5EF4-FFF2-40B4-BE49-F238E27FC236}">
                  <a16:creationId xmlns:a16="http://schemas.microsoft.com/office/drawing/2014/main" id="{71C6E00D-2C40-4575-9601-E70BB22FBCC6}"/>
                </a:ext>
              </a:extLst>
            </p:cNvPr>
            <p:cNvSpPr txBox="1"/>
            <p:nvPr/>
          </p:nvSpPr>
          <p:spPr>
            <a:xfrm>
              <a:off x="7895082" y="4645916"/>
              <a:ext cx="632370" cy="276626"/>
            </a:xfrm>
            <a:prstGeom prst="rect">
              <a:avLst/>
            </a:prstGeom>
            <a:noFill/>
          </p:spPr>
          <p:txBody>
            <a:bodyPr wrap="none" lIns="0" tIns="0" rIns="0" bIns="0"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428" b="1"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NVv2</a:t>
              </a:r>
            </a:p>
          </p:txBody>
        </p:sp>
      </p:grpSp>
      <p:sp>
        <p:nvSpPr>
          <p:cNvPr id="324" name="TextBox 323">
            <a:extLst>
              <a:ext uri="{FF2B5EF4-FFF2-40B4-BE49-F238E27FC236}">
                <a16:creationId xmlns:a16="http://schemas.microsoft.com/office/drawing/2014/main" id="{8C72AFED-2403-47A6-8C14-E7F0751508EC}"/>
              </a:ext>
            </a:extLst>
          </p:cNvPr>
          <p:cNvSpPr txBox="1"/>
          <p:nvPr/>
        </p:nvSpPr>
        <p:spPr>
          <a:xfrm>
            <a:off x="6960482" y="4913104"/>
            <a:ext cx="873046" cy="144069"/>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02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(coming soon)</a:t>
            </a:r>
          </a:p>
        </p:txBody>
      </p:sp>
      <p:sp>
        <p:nvSpPr>
          <p:cNvPr id="77" name="Rectangle 76">
            <a:extLst>
              <a:ext uri="{FF2B5EF4-FFF2-40B4-BE49-F238E27FC236}">
                <a16:creationId xmlns:a16="http://schemas.microsoft.com/office/drawing/2014/main" id="{5FB83636-763D-474A-A0DF-9BC74BBE4A47}"/>
              </a:ext>
            </a:extLst>
          </p:cNvPr>
          <p:cNvSpPr/>
          <p:nvPr/>
        </p:nvSpPr>
        <p:spPr bwMode="auto">
          <a:xfrm>
            <a:off x="11837172" y="124025"/>
            <a:ext cx="512977" cy="8993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6C33F6BD-B626-4146-B07C-BD8056E2E415}"/>
              </a:ext>
            </a:extLst>
          </p:cNvPr>
          <p:cNvSpPr/>
          <p:nvPr/>
        </p:nvSpPr>
        <p:spPr bwMode="auto">
          <a:xfrm>
            <a:off x="11837172" y="243874"/>
            <a:ext cx="512977" cy="89935"/>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Rectangle 78">
            <a:extLst>
              <a:ext uri="{FF2B5EF4-FFF2-40B4-BE49-F238E27FC236}">
                <a16:creationId xmlns:a16="http://schemas.microsoft.com/office/drawing/2014/main" id="{80CE67E9-8C55-4460-B7E9-CF2B8EDF8861}"/>
              </a:ext>
            </a:extLst>
          </p:cNvPr>
          <p:cNvSpPr/>
          <p:nvPr/>
        </p:nvSpPr>
        <p:spPr bwMode="auto">
          <a:xfrm>
            <a:off x="11837172" y="363723"/>
            <a:ext cx="512977" cy="89935"/>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835AF297-4416-42A3-B7A0-DF678E159EEB}"/>
              </a:ext>
            </a:extLst>
          </p:cNvPr>
          <p:cNvSpPr/>
          <p:nvPr/>
        </p:nvSpPr>
        <p:spPr bwMode="auto">
          <a:xfrm>
            <a:off x="11837172" y="483571"/>
            <a:ext cx="512977" cy="8993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570073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7"/>
                                        </p:tgtEl>
                                        <p:attrNameLst>
                                          <p:attrName>style.visibility</p:attrName>
                                        </p:attrNameLst>
                                      </p:cBhvr>
                                      <p:to>
                                        <p:strVal val="visible"/>
                                      </p:to>
                                    </p:set>
                                    <p:animEffect transition="in" filter="fade">
                                      <p:cBhvr>
                                        <p:cTn id="7" dur="500"/>
                                        <p:tgtEl>
                                          <p:spTgt spid="257"/>
                                        </p:tgtEl>
                                      </p:cBhvr>
                                    </p:animEffect>
                                  </p:childTnLst>
                                </p:cTn>
                              </p:par>
                              <p:par>
                                <p:cTn id="8" presetID="10" presetClass="entr" presetSubtype="0" fill="hold" nodeType="withEffect">
                                  <p:stCondLst>
                                    <p:cond delay="0"/>
                                  </p:stCondLst>
                                  <p:childTnLst>
                                    <p:set>
                                      <p:cBhvr>
                                        <p:cTn id="9" dur="1" fill="hold">
                                          <p:stCondLst>
                                            <p:cond delay="0"/>
                                          </p:stCondLst>
                                        </p:cTn>
                                        <p:tgtEl>
                                          <p:spTgt spid="260"/>
                                        </p:tgtEl>
                                        <p:attrNameLst>
                                          <p:attrName>style.visibility</p:attrName>
                                        </p:attrNameLst>
                                      </p:cBhvr>
                                      <p:to>
                                        <p:strVal val="visible"/>
                                      </p:to>
                                    </p:set>
                                    <p:animEffect transition="in" filter="fade">
                                      <p:cBhvr>
                                        <p:cTn id="10" dur="500"/>
                                        <p:tgtEl>
                                          <p:spTgt spid="260"/>
                                        </p:tgtEl>
                                      </p:cBhvr>
                                    </p:animEffect>
                                  </p:childTnLst>
                                </p:cTn>
                              </p:par>
                              <p:par>
                                <p:cTn id="11" presetID="10" presetClass="entr" presetSubtype="0" fill="hold" nodeType="withEffect">
                                  <p:stCondLst>
                                    <p:cond delay="0"/>
                                  </p:stCondLst>
                                  <p:childTnLst>
                                    <p:set>
                                      <p:cBhvr>
                                        <p:cTn id="12" dur="1" fill="hold">
                                          <p:stCondLst>
                                            <p:cond delay="0"/>
                                          </p:stCondLst>
                                        </p:cTn>
                                        <p:tgtEl>
                                          <p:spTgt spid="263"/>
                                        </p:tgtEl>
                                        <p:attrNameLst>
                                          <p:attrName>style.visibility</p:attrName>
                                        </p:attrNameLst>
                                      </p:cBhvr>
                                      <p:to>
                                        <p:strVal val="visible"/>
                                      </p:to>
                                    </p:set>
                                    <p:animEffect transition="in" filter="fade">
                                      <p:cBhvr>
                                        <p:cTn id="13" dur="500"/>
                                        <p:tgtEl>
                                          <p:spTgt spid="263"/>
                                        </p:tgtEl>
                                      </p:cBhvr>
                                    </p:animEffect>
                                  </p:childTnLst>
                                </p:cTn>
                              </p:par>
                              <p:par>
                                <p:cTn id="14" presetID="10" presetClass="entr" presetSubtype="0" fill="hold" nodeType="withEffect">
                                  <p:stCondLst>
                                    <p:cond delay="0"/>
                                  </p:stCondLst>
                                  <p:childTnLst>
                                    <p:set>
                                      <p:cBhvr>
                                        <p:cTn id="15" dur="1" fill="hold">
                                          <p:stCondLst>
                                            <p:cond delay="0"/>
                                          </p:stCondLst>
                                        </p:cTn>
                                        <p:tgtEl>
                                          <p:spTgt spid="266"/>
                                        </p:tgtEl>
                                        <p:attrNameLst>
                                          <p:attrName>style.visibility</p:attrName>
                                        </p:attrNameLst>
                                      </p:cBhvr>
                                      <p:to>
                                        <p:strVal val="visible"/>
                                      </p:to>
                                    </p:set>
                                    <p:animEffect transition="in" filter="fade">
                                      <p:cBhvr>
                                        <p:cTn id="16" dur="500"/>
                                        <p:tgtEl>
                                          <p:spTgt spid="26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7"/>
                                        </p:tgtEl>
                                        <p:attrNameLst>
                                          <p:attrName>style.visibility</p:attrName>
                                        </p:attrNameLst>
                                      </p:cBhvr>
                                      <p:to>
                                        <p:strVal val="visible"/>
                                      </p:to>
                                    </p:set>
                                    <p:animEffect transition="in" filter="fade">
                                      <p:cBhvr>
                                        <p:cTn id="19" dur="500"/>
                                        <p:tgtEl>
                                          <p:spTgt spid="267"/>
                                        </p:tgtEl>
                                      </p:cBhvr>
                                    </p:animEffect>
                                  </p:childTnLst>
                                </p:cTn>
                              </p:par>
                              <p:par>
                                <p:cTn id="20" presetID="10" presetClass="entr" presetSubtype="0" fill="hold" nodeType="withEffect">
                                  <p:stCondLst>
                                    <p:cond delay="0"/>
                                  </p:stCondLst>
                                  <p:childTnLst>
                                    <p:set>
                                      <p:cBhvr>
                                        <p:cTn id="21" dur="1" fill="hold">
                                          <p:stCondLst>
                                            <p:cond delay="0"/>
                                          </p:stCondLst>
                                        </p:cTn>
                                        <p:tgtEl>
                                          <p:spTgt spid="286"/>
                                        </p:tgtEl>
                                        <p:attrNameLst>
                                          <p:attrName>style.visibility</p:attrName>
                                        </p:attrNameLst>
                                      </p:cBhvr>
                                      <p:to>
                                        <p:strVal val="visible"/>
                                      </p:to>
                                    </p:set>
                                    <p:animEffect transition="in" filter="fade">
                                      <p:cBhvr>
                                        <p:cTn id="22" dur="500"/>
                                        <p:tgtEl>
                                          <p:spTgt spid="286"/>
                                        </p:tgtEl>
                                      </p:cBhvr>
                                    </p:animEffect>
                                  </p:childTnLst>
                                </p:cTn>
                              </p:par>
                              <p:par>
                                <p:cTn id="23" presetID="10" presetClass="entr" presetSubtype="0" fill="hold" nodeType="withEffect">
                                  <p:stCondLst>
                                    <p:cond delay="0"/>
                                  </p:stCondLst>
                                  <p:childTnLst>
                                    <p:set>
                                      <p:cBhvr>
                                        <p:cTn id="24" dur="1" fill="hold">
                                          <p:stCondLst>
                                            <p:cond delay="0"/>
                                          </p:stCondLst>
                                        </p:cTn>
                                        <p:tgtEl>
                                          <p:spTgt spid="268"/>
                                        </p:tgtEl>
                                        <p:attrNameLst>
                                          <p:attrName>style.visibility</p:attrName>
                                        </p:attrNameLst>
                                      </p:cBhvr>
                                      <p:to>
                                        <p:strVal val="visible"/>
                                      </p:to>
                                    </p:set>
                                    <p:animEffect transition="in" filter="fade">
                                      <p:cBhvr>
                                        <p:cTn id="25" dur="500"/>
                                        <p:tgtEl>
                                          <p:spTgt spid="268"/>
                                        </p:tgtEl>
                                      </p:cBhvr>
                                    </p:animEffect>
                                  </p:childTnLst>
                                </p:cTn>
                              </p:par>
                              <p:par>
                                <p:cTn id="26" presetID="10" presetClass="entr" presetSubtype="0" fill="hold" nodeType="withEffect">
                                  <p:stCondLst>
                                    <p:cond delay="0"/>
                                  </p:stCondLst>
                                  <p:childTnLst>
                                    <p:set>
                                      <p:cBhvr>
                                        <p:cTn id="27" dur="1" fill="hold">
                                          <p:stCondLst>
                                            <p:cond delay="0"/>
                                          </p:stCondLst>
                                        </p:cTn>
                                        <p:tgtEl>
                                          <p:spTgt spid="269"/>
                                        </p:tgtEl>
                                        <p:attrNameLst>
                                          <p:attrName>style.visibility</p:attrName>
                                        </p:attrNameLst>
                                      </p:cBhvr>
                                      <p:to>
                                        <p:strVal val="visible"/>
                                      </p:to>
                                    </p:set>
                                    <p:animEffect transition="in" filter="fade">
                                      <p:cBhvr>
                                        <p:cTn id="28" dur="500"/>
                                        <p:tgtEl>
                                          <p:spTgt spid="26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85"/>
                                        </p:tgtEl>
                                        <p:attrNameLst>
                                          <p:attrName>style.visibility</p:attrName>
                                        </p:attrNameLst>
                                      </p:cBhvr>
                                      <p:to>
                                        <p:strVal val="visible"/>
                                      </p:to>
                                    </p:set>
                                    <p:animEffect transition="in" filter="fade">
                                      <p:cBhvr>
                                        <p:cTn id="31" dur="500"/>
                                        <p:tgtEl>
                                          <p:spTgt spid="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 grpId="0" animBg="1"/>
      <p:bldP spid="28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www.jamesserra.com/wp-content/uploads/2017/11/DataBricks1.png">
            <a:extLst>
              <a:ext uri="{FF2B5EF4-FFF2-40B4-BE49-F238E27FC236}">
                <a16:creationId xmlns:a16="http://schemas.microsoft.com/office/drawing/2014/main" id="{04C4C636-6E5C-4142-9114-8EB33F594404}"/>
              </a:ext>
            </a:extLst>
          </p:cNvPr>
          <p:cNvPicPr>
            <a:picLocks noChangeAspect="1" noChangeArrowheads="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86222" y="0"/>
            <a:ext cx="12663534" cy="699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30458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031C2A-371C-48AA-A972-49E3C5CDC5DB}"/>
              </a:ext>
            </a:extLst>
          </p:cNvPr>
          <p:cNvSpPr/>
          <p:nvPr/>
        </p:nvSpPr>
        <p:spPr bwMode="auto">
          <a:xfrm>
            <a:off x="3416172" y="2757507"/>
            <a:ext cx="5561498" cy="2876242"/>
          </a:xfrm>
          <a:prstGeom prst="rect">
            <a:avLst/>
          </a:prstGeom>
          <a:noFill/>
          <a:ln w="12700">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8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 name="Straight Connector 2">
            <a:extLst>
              <a:ext uri="{FF2B5EF4-FFF2-40B4-BE49-F238E27FC236}">
                <a16:creationId xmlns:a16="http://schemas.microsoft.com/office/drawing/2014/main" id="{D858F36F-537E-4C15-A8C6-1D8EC29C25E3}"/>
              </a:ext>
            </a:extLst>
          </p:cNvPr>
          <p:cNvCxnSpPr>
            <a:cxnSpLocks/>
          </p:cNvCxnSpPr>
          <p:nvPr/>
        </p:nvCxnSpPr>
        <p:spPr>
          <a:xfrm flipH="1">
            <a:off x="3608081" y="2757507"/>
            <a:ext cx="489530"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9296B1F-7C5B-49FA-B28C-68CF178EAEC3}"/>
              </a:ext>
            </a:extLst>
          </p:cNvPr>
          <p:cNvCxnSpPr/>
          <p:nvPr/>
        </p:nvCxnSpPr>
        <p:spPr>
          <a:xfrm>
            <a:off x="3416172" y="2684888"/>
            <a:ext cx="0" cy="364599"/>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3D7AAE9F-5002-4356-8F3D-9AC68FD0E84E}"/>
              </a:ext>
            </a:extLst>
          </p:cNvPr>
          <p:cNvCxnSpPr/>
          <p:nvPr/>
        </p:nvCxnSpPr>
        <p:spPr>
          <a:xfrm>
            <a:off x="8989909" y="2684888"/>
            <a:ext cx="0" cy="364599"/>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3AF9FA63-1659-409A-B8A5-05752C42D3C0}"/>
              </a:ext>
            </a:extLst>
          </p:cNvPr>
          <p:cNvCxnSpPr>
            <a:cxnSpLocks/>
          </p:cNvCxnSpPr>
          <p:nvPr/>
        </p:nvCxnSpPr>
        <p:spPr>
          <a:xfrm flipH="1">
            <a:off x="3291989" y="5633749"/>
            <a:ext cx="319733"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3345DFD0-7683-4F51-B75D-173E208B321C}"/>
              </a:ext>
            </a:extLst>
          </p:cNvPr>
          <p:cNvCxnSpPr>
            <a:cxnSpLocks/>
          </p:cNvCxnSpPr>
          <p:nvPr/>
        </p:nvCxnSpPr>
        <p:spPr>
          <a:xfrm flipH="1">
            <a:off x="3291989" y="5633749"/>
            <a:ext cx="319733"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F746167-E7F9-444B-9EBE-5286EC447F26}"/>
              </a:ext>
            </a:extLst>
          </p:cNvPr>
          <p:cNvCxnSpPr>
            <a:cxnSpLocks/>
          </p:cNvCxnSpPr>
          <p:nvPr/>
        </p:nvCxnSpPr>
        <p:spPr>
          <a:xfrm flipH="1">
            <a:off x="3291989" y="5633749"/>
            <a:ext cx="319733"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AC9D1471-10A3-4E69-8E65-577E85D7EEE8}"/>
              </a:ext>
            </a:extLst>
          </p:cNvPr>
          <p:cNvCxnSpPr>
            <a:cxnSpLocks/>
          </p:cNvCxnSpPr>
          <p:nvPr/>
        </p:nvCxnSpPr>
        <p:spPr>
          <a:xfrm flipH="1">
            <a:off x="8835599" y="5633749"/>
            <a:ext cx="319733"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8D44BA-03F7-42D8-A064-225225E49E8D}"/>
              </a:ext>
            </a:extLst>
          </p:cNvPr>
          <p:cNvCxnSpPr>
            <a:cxnSpLocks/>
          </p:cNvCxnSpPr>
          <p:nvPr/>
        </p:nvCxnSpPr>
        <p:spPr>
          <a:xfrm flipH="1">
            <a:off x="8835599" y="5633749"/>
            <a:ext cx="319733"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useBgFill="1">
        <p:nvSpPr>
          <p:cNvPr id="177" name="Rectangle 176">
            <a:extLst>
              <a:ext uri="{FF2B5EF4-FFF2-40B4-BE49-F238E27FC236}">
                <a16:creationId xmlns:a16="http://schemas.microsoft.com/office/drawing/2014/main" id="{10B718C0-9319-4366-B49B-250466C6E13A}"/>
              </a:ext>
            </a:extLst>
          </p:cNvPr>
          <p:cNvSpPr/>
          <p:nvPr/>
        </p:nvSpPr>
        <p:spPr bwMode="auto">
          <a:xfrm>
            <a:off x="8755754" y="5390288"/>
            <a:ext cx="515526" cy="36427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800"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176" name="Rectangle 175">
            <a:extLst>
              <a:ext uri="{FF2B5EF4-FFF2-40B4-BE49-F238E27FC236}">
                <a16:creationId xmlns:a16="http://schemas.microsoft.com/office/drawing/2014/main" id="{CC5B8552-71CD-4930-97C2-06DDD77C4E63}"/>
              </a:ext>
            </a:extLst>
          </p:cNvPr>
          <p:cNvSpPr/>
          <p:nvPr/>
        </p:nvSpPr>
        <p:spPr bwMode="auto">
          <a:xfrm>
            <a:off x="5262052" y="5293790"/>
            <a:ext cx="426328" cy="54691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800"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174" name="Rectangle 173">
            <a:extLst>
              <a:ext uri="{FF2B5EF4-FFF2-40B4-BE49-F238E27FC236}">
                <a16:creationId xmlns:a16="http://schemas.microsoft.com/office/drawing/2014/main" id="{632386D2-E87F-49F1-8F1F-C523E8AC55B6}"/>
              </a:ext>
            </a:extLst>
          </p:cNvPr>
          <p:cNvSpPr/>
          <p:nvPr/>
        </p:nvSpPr>
        <p:spPr bwMode="auto">
          <a:xfrm>
            <a:off x="4241030" y="5349058"/>
            <a:ext cx="570126" cy="40550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800"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173" name="Rectangle 172">
            <a:extLst>
              <a:ext uri="{FF2B5EF4-FFF2-40B4-BE49-F238E27FC236}">
                <a16:creationId xmlns:a16="http://schemas.microsoft.com/office/drawing/2014/main" id="{643FBEAC-552E-4666-85C1-2656AD84811C}"/>
              </a:ext>
            </a:extLst>
          </p:cNvPr>
          <p:cNvSpPr/>
          <p:nvPr/>
        </p:nvSpPr>
        <p:spPr bwMode="auto">
          <a:xfrm>
            <a:off x="3242865" y="5293789"/>
            <a:ext cx="420151" cy="70021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8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Title 2"/>
          <p:cNvSpPr>
            <a:spLocks noGrp="1"/>
          </p:cNvSpPr>
          <p:nvPr>
            <p:ph type="title"/>
          </p:nvPr>
        </p:nvSpPr>
        <p:spPr>
          <a:xfrm>
            <a:off x="600855" y="466301"/>
            <a:ext cx="11237870" cy="1152616"/>
          </a:xfrm>
        </p:spPr>
        <p:txBody>
          <a:bodyPr/>
          <a:lstStyle/>
          <a:p>
            <a:pPr algn="ctr" defTabSz="951028" fontAlgn="base">
              <a:spcAft>
                <a:spcPct val="0"/>
              </a:spcAft>
              <a:defRPr/>
            </a:pPr>
            <a:r>
              <a:rPr lang="en-US" dirty="0">
                <a:cs typeface="Segoe UI Light" panose="020B0502040204020203" pitchFamily="34" charset="0"/>
              </a:rPr>
              <a:t>Flexible deployment</a:t>
            </a:r>
            <a:br>
              <a:rPr lang="en-US" dirty="0">
                <a:cs typeface="Segoe UI Light" panose="020B0502040204020203" pitchFamily="34" charset="0"/>
              </a:rPr>
            </a:br>
            <a:r>
              <a:rPr lang="en-US" sz="1836" b="0" spc="0" dirty="0">
                <a:ln>
                  <a:noFill/>
                </a:ln>
                <a:solidFill>
                  <a:schemeClr val="accent3"/>
                </a:solidFill>
              </a:rPr>
              <a:t>Deploy and manage models on intelligent cloud and edge</a:t>
            </a:r>
            <a:br>
              <a:rPr lang="en-US" sz="1836" dirty="0"/>
            </a:br>
            <a:endParaRPr lang="en-US" sz="1836" b="0" spc="0" dirty="0">
              <a:ln>
                <a:noFill/>
              </a:ln>
              <a:solidFill>
                <a:srgbClr val="0078D7"/>
              </a:solidFill>
              <a:latin typeface="Segoe UI"/>
            </a:endParaRPr>
          </a:p>
        </p:txBody>
      </p:sp>
      <p:sp>
        <p:nvSpPr>
          <p:cNvPr id="91" name="Rectangle 90">
            <a:extLst>
              <a:ext uri="{FF2B5EF4-FFF2-40B4-BE49-F238E27FC236}">
                <a16:creationId xmlns:a16="http://schemas.microsoft.com/office/drawing/2014/main" id="{2C6A6236-3E67-4B4C-BE93-39D3FF109FFB}"/>
              </a:ext>
            </a:extLst>
          </p:cNvPr>
          <p:cNvSpPr/>
          <p:nvPr/>
        </p:nvSpPr>
        <p:spPr bwMode="auto">
          <a:xfrm>
            <a:off x="5374645" y="5391024"/>
            <a:ext cx="196396" cy="3120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8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oup 196">
            <a:extLst>
              <a:ext uri="{FF2B5EF4-FFF2-40B4-BE49-F238E27FC236}">
                <a16:creationId xmlns:a16="http://schemas.microsoft.com/office/drawing/2014/main" id="{064A158A-07AA-4BC1-8A67-16F1A7113460}"/>
              </a:ext>
            </a:extLst>
          </p:cNvPr>
          <p:cNvGrpSpPr>
            <a:grpSpLocks noChangeAspect="1"/>
          </p:cNvGrpSpPr>
          <p:nvPr/>
        </p:nvGrpSpPr>
        <p:grpSpPr bwMode="auto">
          <a:xfrm>
            <a:off x="5363944" y="5406156"/>
            <a:ext cx="210417" cy="400952"/>
            <a:chOff x="7261" y="805"/>
            <a:chExt cx="127" cy="242"/>
          </a:xfrm>
          <a:noFill/>
        </p:grpSpPr>
        <p:sp>
          <p:nvSpPr>
            <p:cNvPr id="93" name="Freeform 197">
              <a:extLst>
                <a:ext uri="{FF2B5EF4-FFF2-40B4-BE49-F238E27FC236}">
                  <a16:creationId xmlns:a16="http://schemas.microsoft.com/office/drawing/2014/main" id="{47DE2072-1EFF-4B16-8ADC-98CA1C3139BB}"/>
                </a:ext>
              </a:extLst>
            </p:cNvPr>
            <p:cNvSpPr>
              <a:spLocks/>
            </p:cNvSpPr>
            <p:nvPr/>
          </p:nvSpPr>
          <p:spPr bwMode="auto">
            <a:xfrm>
              <a:off x="7323" y="805"/>
              <a:ext cx="65" cy="194"/>
            </a:xfrm>
            <a:custGeom>
              <a:avLst/>
              <a:gdLst>
                <a:gd name="T0" fmla="*/ 90 w 90"/>
                <a:gd name="T1" fmla="*/ 166 h 268"/>
                <a:gd name="T2" fmla="*/ 90 w 90"/>
                <a:gd name="T3" fmla="*/ 46 h 268"/>
                <a:gd name="T4" fmla="*/ 45 w 90"/>
                <a:gd name="T5" fmla="*/ 0 h 268"/>
                <a:gd name="T6" fmla="*/ 0 w 90"/>
                <a:gd name="T7" fmla="*/ 46 h 268"/>
                <a:gd name="T8" fmla="*/ 0 w 90"/>
                <a:gd name="T9" fmla="*/ 268 h 268"/>
              </a:gdLst>
              <a:ahLst/>
              <a:cxnLst>
                <a:cxn ang="0">
                  <a:pos x="T0" y="T1"/>
                </a:cxn>
                <a:cxn ang="0">
                  <a:pos x="T2" y="T3"/>
                </a:cxn>
                <a:cxn ang="0">
                  <a:pos x="T4" y="T5"/>
                </a:cxn>
                <a:cxn ang="0">
                  <a:pos x="T6" y="T7"/>
                </a:cxn>
                <a:cxn ang="0">
                  <a:pos x="T8" y="T9"/>
                </a:cxn>
              </a:cxnLst>
              <a:rect l="0" t="0" r="r" b="b"/>
              <a:pathLst>
                <a:path w="90" h="268">
                  <a:moveTo>
                    <a:pt x="90" y="166"/>
                  </a:moveTo>
                  <a:cubicBezTo>
                    <a:pt x="90" y="46"/>
                    <a:pt x="90" y="46"/>
                    <a:pt x="90" y="46"/>
                  </a:cubicBezTo>
                  <a:cubicBezTo>
                    <a:pt x="90" y="20"/>
                    <a:pt x="70" y="0"/>
                    <a:pt x="45" y="0"/>
                  </a:cubicBezTo>
                  <a:cubicBezTo>
                    <a:pt x="20" y="0"/>
                    <a:pt x="0" y="20"/>
                    <a:pt x="0" y="46"/>
                  </a:cubicBezTo>
                  <a:cubicBezTo>
                    <a:pt x="0" y="268"/>
                    <a:pt x="0" y="268"/>
                    <a:pt x="0" y="268"/>
                  </a:cubicBezTo>
                </a:path>
              </a:pathLst>
            </a:custGeom>
            <a:grpFill/>
            <a:ln w="15875" cap="rnd">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1600">
                <a:gradFill>
                  <a:gsLst>
                    <a:gs pos="0">
                      <a:srgbClr val="505050"/>
                    </a:gs>
                    <a:gs pos="100000">
                      <a:srgbClr val="505050"/>
                    </a:gs>
                  </a:gsLst>
                </a:gradFill>
                <a:latin typeface="Segoe UI Semilight"/>
              </a:endParaRPr>
            </a:p>
          </p:txBody>
        </p:sp>
        <p:sp>
          <p:nvSpPr>
            <p:cNvPr id="95" name="Freeform 198">
              <a:extLst>
                <a:ext uri="{FF2B5EF4-FFF2-40B4-BE49-F238E27FC236}">
                  <a16:creationId xmlns:a16="http://schemas.microsoft.com/office/drawing/2014/main" id="{75221B70-A0DB-49B7-AF1D-3C17C890EC37}"/>
                </a:ext>
              </a:extLst>
            </p:cNvPr>
            <p:cNvSpPr>
              <a:spLocks/>
            </p:cNvSpPr>
            <p:nvPr/>
          </p:nvSpPr>
          <p:spPr bwMode="auto">
            <a:xfrm>
              <a:off x="7261" y="805"/>
              <a:ext cx="95" cy="194"/>
            </a:xfrm>
            <a:custGeom>
              <a:avLst/>
              <a:gdLst>
                <a:gd name="T0" fmla="*/ 131 w 131"/>
                <a:gd name="T1" fmla="*/ 0 h 268"/>
                <a:gd name="T2" fmla="*/ 45 w 131"/>
                <a:gd name="T3" fmla="*/ 0 h 268"/>
                <a:gd name="T4" fmla="*/ 0 w 131"/>
                <a:gd name="T5" fmla="*/ 46 h 268"/>
                <a:gd name="T6" fmla="*/ 0 w 131"/>
                <a:gd name="T7" fmla="*/ 268 h 268"/>
              </a:gdLst>
              <a:ahLst/>
              <a:cxnLst>
                <a:cxn ang="0">
                  <a:pos x="T0" y="T1"/>
                </a:cxn>
                <a:cxn ang="0">
                  <a:pos x="T2" y="T3"/>
                </a:cxn>
                <a:cxn ang="0">
                  <a:pos x="T4" y="T5"/>
                </a:cxn>
                <a:cxn ang="0">
                  <a:pos x="T6" y="T7"/>
                </a:cxn>
              </a:cxnLst>
              <a:rect l="0" t="0" r="r" b="b"/>
              <a:pathLst>
                <a:path w="131" h="268">
                  <a:moveTo>
                    <a:pt x="131" y="0"/>
                  </a:moveTo>
                  <a:cubicBezTo>
                    <a:pt x="45" y="0"/>
                    <a:pt x="45" y="0"/>
                    <a:pt x="45" y="0"/>
                  </a:cubicBezTo>
                  <a:cubicBezTo>
                    <a:pt x="20" y="0"/>
                    <a:pt x="0" y="20"/>
                    <a:pt x="0" y="46"/>
                  </a:cubicBezTo>
                  <a:cubicBezTo>
                    <a:pt x="0" y="268"/>
                    <a:pt x="0" y="268"/>
                    <a:pt x="0" y="268"/>
                  </a:cubicBezTo>
                </a:path>
              </a:pathLst>
            </a:custGeom>
            <a:grpFill/>
            <a:ln w="15875" cap="rnd">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1600">
                <a:gradFill>
                  <a:gsLst>
                    <a:gs pos="0">
                      <a:srgbClr val="505050"/>
                    </a:gs>
                    <a:gs pos="100000">
                      <a:srgbClr val="505050"/>
                    </a:gs>
                  </a:gsLst>
                </a:gradFill>
                <a:latin typeface="Segoe UI Semilight"/>
              </a:endParaRPr>
            </a:p>
          </p:txBody>
        </p:sp>
        <p:sp>
          <p:nvSpPr>
            <p:cNvPr id="96" name="Freeform 199">
              <a:extLst>
                <a:ext uri="{FF2B5EF4-FFF2-40B4-BE49-F238E27FC236}">
                  <a16:creationId xmlns:a16="http://schemas.microsoft.com/office/drawing/2014/main" id="{BD320A31-1017-4F57-90E1-FD938C866E9C}"/>
                </a:ext>
              </a:extLst>
            </p:cNvPr>
            <p:cNvSpPr>
              <a:spLocks/>
            </p:cNvSpPr>
            <p:nvPr/>
          </p:nvSpPr>
          <p:spPr bwMode="auto">
            <a:xfrm>
              <a:off x="7322" y="992"/>
              <a:ext cx="66" cy="55"/>
            </a:xfrm>
            <a:custGeom>
              <a:avLst/>
              <a:gdLst>
                <a:gd name="T0" fmla="*/ 91 w 91"/>
                <a:gd name="T1" fmla="*/ 0 h 77"/>
                <a:gd name="T2" fmla="*/ 91 w 91"/>
                <a:gd name="T3" fmla="*/ 32 h 77"/>
                <a:gd name="T4" fmla="*/ 46 w 91"/>
                <a:gd name="T5" fmla="*/ 77 h 77"/>
                <a:gd name="T6" fmla="*/ 0 w 91"/>
                <a:gd name="T7" fmla="*/ 32 h 77"/>
                <a:gd name="T8" fmla="*/ 0 w 91"/>
                <a:gd name="T9" fmla="*/ 6 h 77"/>
              </a:gdLst>
              <a:ahLst/>
              <a:cxnLst>
                <a:cxn ang="0">
                  <a:pos x="T0" y="T1"/>
                </a:cxn>
                <a:cxn ang="0">
                  <a:pos x="T2" y="T3"/>
                </a:cxn>
                <a:cxn ang="0">
                  <a:pos x="T4" y="T5"/>
                </a:cxn>
                <a:cxn ang="0">
                  <a:pos x="T6" y="T7"/>
                </a:cxn>
                <a:cxn ang="0">
                  <a:pos x="T8" y="T9"/>
                </a:cxn>
              </a:cxnLst>
              <a:rect l="0" t="0" r="r" b="b"/>
              <a:pathLst>
                <a:path w="91" h="77">
                  <a:moveTo>
                    <a:pt x="91" y="0"/>
                  </a:moveTo>
                  <a:cubicBezTo>
                    <a:pt x="91" y="32"/>
                    <a:pt x="91" y="32"/>
                    <a:pt x="91" y="32"/>
                  </a:cubicBezTo>
                  <a:cubicBezTo>
                    <a:pt x="91" y="57"/>
                    <a:pt x="71" y="77"/>
                    <a:pt x="46" y="77"/>
                  </a:cubicBezTo>
                  <a:cubicBezTo>
                    <a:pt x="21" y="77"/>
                    <a:pt x="0" y="57"/>
                    <a:pt x="0" y="32"/>
                  </a:cubicBezTo>
                  <a:cubicBezTo>
                    <a:pt x="0" y="6"/>
                    <a:pt x="0" y="6"/>
                    <a:pt x="0" y="6"/>
                  </a:cubicBezTo>
                </a:path>
              </a:pathLst>
            </a:custGeom>
            <a:grpFill/>
            <a:ln w="15875" cap="rnd">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1600">
                <a:gradFill>
                  <a:gsLst>
                    <a:gs pos="0">
                      <a:srgbClr val="505050"/>
                    </a:gs>
                    <a:gs pos="100000">
                      <a:srgbClr val="505050"/>
                    </a:gs>
                  </a:gsLst>
                </a:gradFill>
                <a:latin typeface="Segoe UI Semilight"/>
              </a:endParaRPr>
            </a:p>
          </p:txBody>
        </p:sp>
        <p:sp>
          <p:nvSpPr>
            <p:cNvPr id="97" name="Freeform 200">
              <a:extLst>
                <a:ext uri="{FF2B5EF4-FFF2-40B4-BE49-F238E27FC236}">
                  <a16:creationId xmlns:a16="http://schemas.microsoft.com/office/drawing/2014/main" id="{D9874F76-1178-4036-926A-A125ADC0088B}"/>
                </a:ext>
              </a:extLst>
            </p:cNvPr>
            <p:cNvSpPr>
              <a:spLocks/>
            </p:cNvSpPr>
            <p:nvPr/>
          </p:nvSpPr>
          <p:spPr bwMode="auto">
            <a:xfrm>
              <a:off x="7261" y="996"/>
              <a:ext cx="95" cy="51"/>
            </a:xfrm>
            <a:custGeom>
              <a:avLst/>
              <a:gdLst>
                <a:gd name="T0" fmla="*/ 131 w 131"/>
                <a:gd name="T1" fmla="*/ 71 h 71"/>
                <a:gd name="T2" fmla="*/ 45 w 131"/>
                <a:gd name="T3" fmla="*/ 71 h 71"/>
                <a:gd name="T4" fmla="*/ 0 w 131"/>
                <a:gd name="T5" fmla="*/ 26 h 71"/>
                <a:gd name="T6" fmla="*/ 0 w 131"/>
                <a:gd name="T7" fmla="*/ 0 h 71"/>
              </a:gdLst>
              <a:ahLst/>
              <a:cxnLst>
                <a:cxn ang="0">
                  <a:pos x="T0" y="T1"/>
                </a:cxn>
                <a:cxn ang="0">
                  <a:pos x="T2" y="T3"/>
                </a:cxn>
                <a:cxn ang="0">
                  <a:pos x="T4" y="T5"/>
                </a:cxn>
                <a:cxn ang="0">
                  <a:pos x="T6" y="T7"/>
                </a:cxn>
              </a:cxnLst>
              <a:rect l="0" t="0" r="r" b="b"/>
              <a:pathLst>
                <a:path w="131" h="71">
                  <a:moveTo>
                    <a:pt x="131" y="71"/>
                  </a:moveTo>
                  <a:cubicBezTo>
                    <a:pt x="45" y="71"/>
                    <a:pt x="45" y="71"/>
                    <a:pt x="45" y="71"/>
                  </a:cubicBezTo>
                  <a:cubicBezTo>
                    <a:pt x="20" y="71"/>
                    <a:pt x="0" y="51"/>
                    <a:pt x="0" y="26"/>
                  </a:cubicBezTo>
                  <a:cubicBezTo>
                    <a:pt x="0" y="0"/>
                    <a:pt x="0" y="0"/>
                    <a:pt x="0" y="0"/>
                  </a:cubicBezTo>
                </a:path>
              </a:pathLst>
            </a:custGeom>
            <a:grpFill/>
            <a:ln w="15875" cap="rnd">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1600">
                <a:gradFill>
                  <a:gsLst>
                    <a:gs pos="0">
                      <a:srgbClr val="505050"/>
                    </a:gs>
                    <a:gs pos="100000">
                      <a:srgbClr val="505050"/>
                    </a:gs>
                  </a:gsLst>
                </a:gradFill>
                <a:latin typeface="Segoe UI Semilight"/>
              </a:endParaRPr>
            </a:p>
          </p:txBody>
        </p:sp>
        <p:sp>
          <p:nvSpPr>
            <p:cNvPr id="98" name="Oval 201">
              <a:extLst>
                <a:ext uri="{FF2B5EF4-FFF2-40B4-BE49-F238E27FC236}">
                  <a16:creationId xmlns:a16="http://schemas.microsoft.com/office/drawing/2014/main" id="{3FFA8A7E-CEDA-4488-A8B2-65BC12E744AD}"/>
                </a:ext>
              </a:extLst>
            </p:cNvPr>
            <p:cNvSpPr>
              <a:spLocks noChangeArrowheads="1"/>
            </p:cNvSpPr>
            <p:nvPr/>
          </p:nvSpPr>
          <p:spPr bwMode="auto">
            <a:xfrm>
              <a:off x="7287" y="878"/>
              <a:ext cx="9" cy="8"/>
            </a:xfrm>
            <a:prstGeom prst="ellipse">
              <a:avLst/>
            </a:prstGeom>
            <a:grpFill/>
            <a:ln w="15875" cap="rnd">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1600">
                <a:gradFill>
                  <a:gsLst>
                    <a:gs pos="0">
                      <a:srgbClr val="505050"/>
                    </a:gs>
                    <a:gs pos="100000">
                      <a:srgbClr val="505050"/>
                    </a:gs>
                  </a:gsLst>
                </a:gradFill>
                <a:latin typeface="Segoe UI Semilight"/>
              </a:endParaRPr>
            </a:p>
          </p:txBody>
        </p:sp>
        <p:sp>
          <p:nvSpPr>
            <p:cNvPr id="99" name="Oval 202">
              <a:extLst>
                <a:ext uri="{FF2B5EF4-FFF2-40B4-BE49-F238E27FC236}">
                  <a16:creationId xmlns:a16="http://schemas.microsoft.com/office/drawing/2014/main" id="{39D53719-0A04-48F0-8231-BE40B773B67C}"/>
                </a:ext>
              </a:extLst>
            </p:cNvPr>
            <p:cNvSpPr>
              <a:spLocks noChangeArrowheads="1"/>
            </p:cNvSpPr>
            <p:nvPr/>
          </p:nvSpPr>
          <p:spPr bwMode="auto">
            <a:xfrm>
              <a:off x="7287" y="923"/>
              <a:ext cx="9" cy="8"/>
            </a:xfrm>
            <a:prstGeom prst="ellipse">
              <a:avLst/>
            </a:prstGeom>
            <a:grpFill/>
            <a:ln w="15875" cap="rnd">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1600">
                <a:gradFill>
                  <a:gsLst>
                    <a:gs pos="0">
                      <a:srgbClr val="505050"/>
                    </a:gs>
                    <a:gs pos="100000">
                      <a:srgbClr val="505050"/>
                    </a:gs>
                  </a:gsLst>
                </a:gradFill>
                <a:latin typeface="Segoe UI Semilight"/>
              </a:endParaRPr>
            </a:p>
          </p:txBody>
        </p:sp>
        <p:sp>
          <p:nvSpPr>
            <p:cNvPr id="101" name="Oval 203">
              <a:extLst>
                <a:ext uri="{FF2B5EF4-FFF2-40B4-BE49-F238E27FC236}">
                  <a16:creationId xmlns:a16="http://schemas.microsoft.com/office/drawing/2014/main" id="{DE20EAB7-B881-48DA-A7C1-47644C076995}"/>
                </a:ext>
              </a:extLst>
            </p:cNvPr>
            <p:cNvSpPr>
              <a:spLocks noChangeArrowheads="1"/>
            </p:cNvSpPr>
            <p:nvPr/>
          </p:nvSpPr>
          <p:spPr bwMode="auto">
            <a:xfrm>
              <a:off x="7287" y="967"/>
              <a:ext cx="9" cy="8"/>
            </a:xfrm>
            <a:prstGeom prst="ellipse">
              <a:avLst/>
            </a:prstGeom>
            <a:grpFill/>
            <a:ln w="15875" cap="rnd">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1600">
                <a:gradFill>
                  <a:gsLst>
                    <a:gs pos="0">
                      <a:srgbClr val="505050"/>
                    </a:gs>
                    <a:gs pos="100000">
                      <a:srgbClr val="505050"/>
                    </a:gs>
                  </a:gsLst>
                </a:gradFill>
                <a:latin typeface="Segoe UI Semilight"/>
              </a:endParaRPr>
            </a:p>
          </p:txBody>
        </p:sp>
      </p:grpSp>
      <p:sp>
        <p:nvSpPr>
          <p:cNvPr id="104" name="Freeform 41">
            <a:extLst>
              <a:ext uri="{FF2B5EF4-FFF2-40B4-BE49-F238E27FC236}">
                <a16:creationId xmlns:a16="http://schemas.microsoft.com/office/drawing/2014/main" id="{1642E5DA-53B1-4CDC-B413-E2983663A94F}"/>
              </a:ext>
            </a:extLst>
          </p:cNvPr>
          <p:cNvSpPr>
            <a:spLocks noEditPoints="1"/>
          </p:cNvSpPr>
          <p:nvPr/>
        </p:nvSpPr>
        <p:spPr bwMode="auto">
          <a:xfrm>
            <a:off x="4285410" y="5432911"/>
            <a:ext cx="452914" cy="283072"/>
          </a:xfrm>
          <a:custGeom>
            <a:avLst/>
            <a:gdLst>
              <a:gd name="T0" fmla="*/ 208 w 208"/>
              <a:gd name="T1" fmla="*/ 54 h 130"/>
              <a:gd name="T2" fmla="*/ 208 w 208"/>
              <a:gd name="T3" fmla="*/ 130 h 130"/>
              <a:gd name="T4" fmla="*/ 0 w 208"/>
              <a:gd name="T5" fmla="*/ 130 h 130"/>
              <a:gd name="T6" fmla="*/ 0 w 208"/>
              <a:gd name="T7" fmla="*/ 54 h 130"/>
              <a:gd name="T8" fmla="*/ 40 w 208"/>
              <a:gd name="T9" fmla="*/ 24 h 130"/>
              <a:gd name="T10" fmla="*/ 40 w 208"/>
              <a:gd name="T11" fmla="*/ 54 h 130"/>
              <a:gd name="T12" fmla="*/ 85 w 208"/>
              <a:gd name="T13" fmla="*/ 24 h 130"/>
              <a:gd name="T14" fmla="*/ 85 w 208"/>
              <a:gd name="T15" fmla="*/ 54 h 130"/>
              <a:gd name="T16" fmla="*/ 208 w 208"/>
              <a:gd name="T17" fmla="*/ 54 h 130"/>
              <a:gd name="T18" fmla="*/ 163 w 208"/>
              <a:gd name="T19" fmla="*/ 54 h 130"/>
              <a:gd name="T20" fmla="*/ 153 w 208"/>
              <a:gd name="T21" fmla="*/ 0 h 130"/>
              <a:gd name="T22" fmla="*/ 144 w 208"/>
              <a:gd name="T23" fmla="*/ 0 h 130"/>
              <a:gd name="T24" fmla="*/ 136 w 208"/>
              <a:gd name="T25" fmla="*/ 54 h 130"/>
              <a:gd name="T26" fmla="*/ 200 w 208"/>
              <a:gd name="T27" fmla="*/ 54 h 130"/>
              <a:gd name="T28" fmla="*/ 189 w 208"/>
              <a:gd name="T29" fmla="*/ 0 h 130"/>
              <a:gd name="T30" fmla="*/ 180 w 208"/>
              <a:gd name="T31" fmla="*/ 0 h 130"/>
              <a:gd name="T32" fmla="*/ 171 w 208"/>
              <a:gd name="T33" fmla="*/ 54 h 130"/>
              <a:gd name="T34" fmla="*/ 30 w 208"/>
              <a:gd name="T35" fmla="*/ 77 h 130"/>
              <a:gd name="T36" fmla="*/ 19 w 208"/>
              <a:gd name="T37" fmla="*/ 77 h 130"/>
              <a:gd name="T38" fmla="*/ 19 w 208"/>
              <a:gd name="T39" fmla="*/ 88 h 130"/>
              <a:gd name="T40" fmla="*/ 30 w 208"/>
              <a:gd name="T41" fmla="*/ 88 h 130"/>
              <a:gd name="T42" fmla="*/ 30 w 208"/>
              <a:gd name="T43" fmla="*/ 77 h 130"/>
              <a:gd name="T44" fmla="*/ 69 w 208"/>
              <a:gd name="T45" fmla="*/ 77 h 130"/>
              <a:gd name="T46" fmla="*/ 59 w 208"/>
              <a:gd name="T47" fmla="*/ 77 h 130"/>
              <a:gd name="T48" fmla="*/ 59 w 208"/>
              <a:gd name="T49" fmla="*/ 88 h 130"/>
              <a:gd name="T50" fmla="*/ 69 w 208"/>
              <a:gd name="T51" fmla="*/ 88 h 130"/>
              <a:gd name="T52" fmla="*/ 69 w 208"/>
              <a:gd name="T53" fmla="*/ 77 h 130"/>
              <a:gd name="T54" fmla="*/ 109 w 208"/>
              <a:gd name="T55" fmla="*/ 77 h 130"/>
              <a:gd name="T56" fmla="*/ 99 w 208"/>
              <a:gd name="T57" fmla="*/ 77 h 130"/>
              <a:gd name="T58" fmla="*/ 99 w 208"/>
              <a:gd name="T59" fmla="*/ 88 h 130"/>
              <a:gd name="T60" fmla="*/ 109 w 208"/>
              <a:gd name="T61" fmla="*/ 88 h 130"/>
              <a:gd name="T62" fmla="*/ 109 w 208"/>
              <a:gd name="T63" fmla="*/ 77 h 130"/>
              <a:gd name="T64" fmla="*/ 149 w 208"/>
              <a:gd name="T65" fmla="*/ 77 h 130"/>
              <a:gd name="T66" fmla="*/ 139 w 208"/>
              <a:gd name="T67" fmla="*/ 77 h 130"/>
              <a:gd name="T68" fmla="*/ 139 w 208"/>
              <a:gd name="T69" fmla="*/ 88 h 130"/>
              <a:gd name="T70" fmla="*/ 149 w 208"/>
              <a:gd name="T71" fmla="*/ 88 h 130"/>
              <a:gd name="T72" fmla="*/ 149 w 208"/>
              <a:gd name="T73" fmla="*/ 77 h 130"/>
              <a:gd name="T74" fmla="*/ 189 w 208"/>
              <a:gd name="T75" fmla="*/ 77 h 130"/>
              <a:gd name="T76" fmla="*/ 179 w 208"/>
              <a:gd name="T77" fmla="*/ 77 h 130"/>
              <a:gd name="T78" fmla="*/ 179 w 208"/>
              <a:gd name="T79" fmla="*/ 88 h 130"/>
              <a:gd name="T80" fmla="*/ 189 w 208"/>
              <a:gd name="T81" fmla="*/ 88 h 130"/>
              <a:gd name="T82" fmla="*/ 189 w 208"/>
              <a:gd name="T83" fmla="*/ 7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8" h="130">
                <a:moveTo>
                  <a:pt x="208" y="54"/>
                </a:moveTo>
                <a:lnTo>
                  <a:pt x="208" y="130"/>
                </a:lnTo>
                <a:lnTo>
                  <a:pt x="0" y="130"/>
                </a:lnTo>
                <a:lnTo>
                  <a:pt x="0" y="54"/>
                </a:lnTo>
                <a:lnTo>
                  <a:pt x="40" y="24"/>
                </a:lnTo>
                <a:lnTo>
                  <a:pt x="40" y="54"/>
                </a:lnTo>
                <a:lnTo>
                  <a:pt x="85" y="24"/>
                </a:lnTo>
                <a:lnTo>
                  <a:pt x="85" y="54"/>
                </a:lnTo>
                <a:lnTo>
                  <a:pt x="208" y="54"/>
                </a:lnTo>
                <a:moveTo>
                  <a:pt x="163" y="54"/>
                </a:moveTo>
                <a:lnTo>
                  <a:pt x="153" y="0"/>
                </a:lnTo>
                <a:lnTo>
                  <a:pt x="144" y="0"/>
                </a:lnTo>
                <a:lnTo>
                  <a:pt x="136" y="54"/>
                </a:lnTo>
                <a:moveTo>
                  <a:pt x="200" y="54"/>
                </a:moveTo>
                <a:lnTo>
                  <a:pt x="189" y="0"/>
                </a:lnTo>
                <a:lnTo>
                  <a:pt x="180" y="0"/>
                </a:lnTo>
                <a:lnTo>
                  <a:pt x="171" y="54"/>
                </a:lnTo>
                <a:moveTo>
                  <a:pt x="30" y="77"/>
                </a:moveTo>
                <a:lnTo>
                  <a:pt x="19" y="77"/>
                </a:lnTo>
                <a:lnTo>
                  <a:pt x="19" y="88"/>
                </a:lnTo>
                <a:lnTo>
                  <a:pt x="30" y="88"/>
                </a:lnTo>
                <a:lnTo>
                  <a:pt x="30" y="77"/>
                </a:lnTo>
                <a:moveTo>
                  <a:pt x="69" y="77"/>
                </a:moveTo>
                <a:lnTo>
                  <a:pt x="59" y="77"/>
                </a:lnTo>
                <a:lnTo>
                  <a:pt x="59" y="88"/>
                </a:lnTo>
                <a:lnTo>
                  <a:pt x="69" y="88"/>
                </a:lnTo>
                <a:lnTo>
                  <a:pt x="69" y="77"/>
                </a:lnTo>
                <a:moveTo>
                  <a:pt x="109" y="77"/>
                </a:moveTo>
                <a:lnTo>
                  <a:pt x="99" y="77"/>
                </a:lnTo>
                <a:lnTo>
                  <a:pt x="99" y="88"/>
                </a:lnTo>
                <a:lnTo>
                  <a:pt x="109" y="88"/>
                </a:lnTo>
                <a:lnTo>
                  <a:pt x="109" y="77"/>
                </a:lnTo>
                <a:moveTo>
                  <a:pt x="149" y="77"/>
                </a:moveTo>
                <a:lnTo>
                  <a:pt x="139" y="77"/>
                </a:lnTo>
                <a:lnTo>
                  <a:pt x="139" y="88"/>
                </a:lnTo>
                <a:lnTo>
                  <a:pt x="149" y="88"/>
                </a:lnTo>
                <a:lnTo>
                  <a:pt x="149" y="77"/>
                </a:lnTo>
                <a:moveTo>
                  <a:pt x="189" y="77"/>
                </a:moveTo>
                <a:lnTo>
                  <a:pt x="179" y="77"/>
                </a:lnTo>
                <a:lnTo>
                  <a:pt x="179" y="88"/>
                </a:lnTo>
                <a:lnTo>
                  <a:pt x="189" y="88"/>
                </a:lnTo>
                <a:lnTo>
                  <a:pt x="189" y="77"/>
                </a:lnTo>
              </a:path>
            </a:pathLst>
          </a:custGeom>
          <a:solidFill>
            <a:schemeClr val="bg1"/>
          </a:solidFill>
          <a:ln w="15875" cap="flat">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800">
              <a:gradFill>
                <a:gsLst>
                  <a:gs pos="0">
                    <a:srgbClr val="505050"/>
                  </a:gs>
                  <a:gs pos="100000">
                    <a:srgbClr val="505050"/>
                  </a:gs>
                </a:gsLst>
                <a:lin ang="5400000" scaled="1"/>
              </a:gradFill>
              <a:latin typeface="Segoe UI Semilight"/>
            </a:endParaRPr>
          </a:p>
        </p:txBody>
      </p:sp>
      <p:grpSp>
        <p:nvGrpSpPr>
          <p:cNvPr id="105" name="Group 8">
            <a:extLst>
              <a:ext uri="{FF2B5EF4-FFF2-40B4-BE49-F238E27FC236}">
                <a16:creationId xmlns:a16="http://schemas.microsoft.com/office/drawing/2014/main" id="{68A58FD1-AD74-4055-8049-D57CFF8DBF5F}"/>
              </a:ext>
            </a:extLst>
          </p:cNvPr>
          <p:cNvGrpSpPr>
            <a:grpSpLocks noChangeAspect="1"/>
          </p:cNvGrpSpPr>
          <p:nvPr/>
        </p:nvGrpSpPr>
        <p:grpSpPr bwMode="auto">
          <a:xfrm>
            <a:off x="7132870" y="5413585"/>
            <a:ext cx="428259" cy="347961"/>
            <a:chOff x="5458" y="3157"/>
            <a:chExt cx="304" cy="247"/>
          </a:xfrm>
          <a:solidFill>
            <a:schemeClr val="bg1"/>
          </a:solidFill>
        </p:grpSpPr>
        <p:sp>
          <p:nvSpPr>
            <p:cNvPr id="106" name="Freeform 9">
              <a:extLst>
                <a:ext uri="{FF2B5EF4-FFF2-40B4-BE49-F238E27FC236}">
                  <a16:creationId xmlns:a16="http://schemas.microsoft.com/office/drawing/2014/main" id="{904394E6-5075-44F1-ADD8-6EF489678AEE}"/>
                </a:ext>
              </a:extLst>
            </p:cNvPr>
            <p:cNvSpPr>
              <a:spLocks noEditPoints="1"/>
            </p:cNvSpPr>
            <p:nvPr/>
          </p:nvSpPr>
          <p:spPr bwMode="auto">
            <a:xfrm>
              <a:off x="5521" y="3157"/>
              <a:ext cx="241" cy="247"/>
            </a:xfrm>
            <a:custGeom>
              <a:avLst/>
              <a:gdLst>
                <a:gd name="T0" fmla="*/ 35 w 334"/>
                <a:gd name="T1" fmla="*/ 160 h 341"/>
                <a:gd name="T2" fmla="*/ 35 w 334"/>
                <a:gd name="T3" fmla="*/ 61 h 341"/>
                <a:gd name="T4" fmla="*/ 60 w 334"/>
                <a:gd name="T5" fmla="*/ 36 h 341"/>
                <a:gd name="T6" fmla="*/ 266 w 334"/>
                <a:gd name="T7" fmla="*/ 36 h 341"/>
                <a:gd name="T8" fmla="*/ 291 w 334"/>
                <a:gd name="T9" fmla="*/ 61 h 341"/>
                <a:gd name="T10" fmla="*/ 291 w 334"/>
                <a:gd name="T11" fmla="*/ 273 h 341"/>
                <a:gd name="T12" fmla="*/ 266 w 334"/>
                <a:gd name="T13" fmla="*/ 298 h 341"/>
                <a:gd name="T14" fmla="*/ 266 w 334"/>
                <a:gd name="T15" fmla="*/ 298 h 341"/>
                <a:gd name="T16" fmla="*/ 84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5 w 334"/>
                <a:gd name="T35" fmla="*/ 0 h 341"/>
                <a:gd name="T36" fmla="*/ 255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5 w 334"/>
                <a:gd name="T59" fmla="*/ 78 h 341"/>
                <a:gd name="T60" fmla="*/ 0 w 334"/>
                <a:gd name="T61" fmla="*/ 78 h 341"/>
                <a:gd name="T62" fmla="*/ 35 w 334"/>
                <a:gd name="T63" fmla="*/ 121 h 341"/>
                <a:gd name="T64" fmla="*/ 0 w 334"/>
                <a:gd name="T65" fmla="*/ 121 h 341"/>
                <a:gd name="T66" fmla="*/ 35 w 334"/>
                <a:gd name="T67" fmla="*/ 163 h 341"/>
                <a:gd name="T68" fmla="*/ 0 w 334"/>
                <a:gd name="T69" fmla="*/ 163 h 341"/>
                <a:gd name="T70" fmla="*/ 121 w 334"/>
                <a:gd name="T71" fmla="*/ 298 h 341"/>
                <a:gd name="T72" fmla="*/ 121 w 334"/>
                <a:gd name="T73" fmla="*/ 341 h 341"/>
                <a:gd name="T74" fmla="*/ 163 w 334"/>
                <a:gd name="T75" fmla="*/ 341 h 341"/>
                <a:gd name="T76" fmla="*/ 163 w 334"/>
                <a:gd name="T77" fmla="*/ 298 h 341"/>
                <a:gd name="T78" fmla="*/ 206 w 334"/>
                <a:gd name="T79" fmla="*/ 298 h 341"/>
                <a:gd name="T80" fmla="*/ 206 w 334"/>
                <a:gd name="T81" fmla="*/ 341 h 341"/>
                <a:gd name="T82" fmla="*/ 255 w 334"/>
                <a:gd name="T83" fmla="*/ 298 h 341"/>
                <a:gd name="T84" fmla="*/ 255 w 334"/>
                <a:gd name="T8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4" h="341">
                  <a:moveTo>
                    <a:pt x="35" y="160"/>
                  </a:moveTo>
                  <a:cubicBezTo>
                    <a:pt x="35" y="65"/>
                    <a:pt x="35" y="61"/>
                    <a:pt x="35" y="61"/>
                  </a:cubicBezTo>
                  <a:cubicBezTo>
                    <a:pt x="35" y="45"/>
                    <a:pt x="48" y="36"/>
                    <a:pt x="60" y="36"/>
                  </a:cubicBezTo>
                  <a:cubicBezTo>
                    <a:pt x="266" y="36"/>
                    <a:pt x="266" y="36"/>
                    <a:pt x="266" y="36"/>
                  </a:cubicBezTo>
                  <a:cubicBezTo>
                    <a:pt x="282" y="36"/>
                    <a:pt x="291" y="45"/>
                    <a:pt x="291" y="61"/>
                  </a:cubicBezTo>
                  <a:cubicBezTo>
                    <a:pt x="291" y="273"/>
                    <a:pt x="291" y="273"/>
                    <a:pt x="291" y="273"/>
                  </a:cubicBezTo>
                  <a:cubicBezTo>
                    <a:pt x="291" y="286"/>
                    <a:pt x="282" y="298"/>
                    <a:pt x="266" y="298"/>
                  </a:cubicBezTo>
                  <a:cubicBezTo>
                    <a:pt x="266" y="298"/>
                    <a:pt x="266" y="298"/>
                    <a:pt x="266" y="298"/>
                  </a:cubicBezTo>
                  <a:cubicBezTo>
                    <a:pt x="161" y="298"/>
                    <a:pt x="110" y="298"/>
                    <a:pt x="84" y="298"/>
                  </a:cubicBezTo>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5" y="0"/>
                  </a:moveTo>
                  <a:cubicBezTo>
                    <a:pt x="255" y="36"/>
                    <a:pt x="255" y="36"/>
                    <a:pt x="255"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5" y="78"/>
                  </a:moveTo>
                  <a:cubicBezTo>
                    <a:pt x="0" y="78"/>
                    <a:pt x="0" y="78"/>
                    <a:pt x="0" y="78"/>
                  </a:cubicBezTo>
                  <a:moveTo>
                    <a:pt x="35" y="121"/>
                  </a:moveTo>
                  <a:cubicBezTo>
                    <a:pt x="0" y="121"/>
                    <a:pt x="0" y="121"/>
                    <a:pt x="0" y="121"/>
                  </a:cubicBezTo>
                  <a:moveTo>
                    <a:pt x="35" y="163"/>
                  </a:moveTo>
                  <a:cubicBezTo>
                    <a:pt x="0" y="163"/>
                    <a:pt x="0" y="163"/>
                    <a:pt x="0" y="163"/>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5" y="298"/>
                  </a:moveTo>
                  <a:cubicBezTo>
                    <a:pt x="255" y="341"/>
                    <a:pt x="255" y="341"/>
                    <a:pt x="255" y="341"/>
                  </a:cubicBezTo>
                </a:path>
              </a:pathLst>
            </a:custGeom>
            <a:grpFill/>
            <a:ln w="15875" cap="flat">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800">
                <a:gradFill>
                  <a:gsLst>
                    <a:gs pos="0">
                      <a:srgbClr val="505050"/>
                    </a:gs>
                    <a:gs pos="100000">
                      <a:srgbClr val="505050"/>
                    </a:gs>
                  </a:gsLst>
                  <a:lin ang="5400000" scaled="1"/>
                </a:gradFill>
                <a:latin typeface="Segoe UI Semilight"/>
              </a:endParaRPr>
            </a:p>
          </p:txBody>
        </p:sp>
        <p:sp>
          <p:nvSpPr>
            <p:cNvPr id="107" name="Freeform 10">
              <a:extLst>
                <a:ext uri="{FF2B5EF4-FFF2-40B4-BE49-F238E27FC236}">
                  <a16:creationId xmlns:a16="http://schemas.microsoft.com/office/drawing/2014/main" id="{CDA5059E-F7E3-4517-8B9A-EEA414941600}"/>
                </a:ext>
              </a:extLst>
            </p:cNvPr>
            <p:cNvSpPr>
              <a:spLocks noEditPoints="1"/>
            </p:cNvSpPr>
            <p:nvPr/>
          </p:nvSpPr>
          <p:spPr bwMode="auto">
            <a:xfrm>
              <a:off x="5458" y="3262"/>
              <a:ext cx="138" cy="141"/>
            </a:xfrm>
            <a:custGeom>
              <a:avLst/>
              <a:gdLst>
                <a:gd name="T0" fmla="*/ 153 w 191"/>
                <a:gd name="T1" fmla="*/ 171 h 195"/>
                <a:gd name="T2" fmla="*/ 35 w 191"/>
                <a:gd name="T3" fmla="*/ 171 h 195"/>
                <a:gd name="T4" fmla="*/ 21 w 191"/>
                <a:gd name="T5" fmla="*/ 156 h 195"/>
                <a:gd name="T6" fmla="*/ 21 w 191"/>
                <a:gd name="T7" fmla="*/ 35 h 195"/>
                <a:gd name="T8" fmla="*/ 35 w 191"/>
                <a:gd name="T9" fmla="*/ 20 h 195"/>
                <a:gd name="T10" fmla="*/ 153 w 191"/>
                <a:gd name="T11" fmla="*/ 20 h 195"/>
                <a:gd name="T12" fmla="*/ 167 w 191"/>
                <a:gd name="T13" fmla="*/ 35 h 195"/>
                <a:gd name="T14" fmla="*/ 167 w 191"/>
                <a:gd name="T15" fmla="*/ 156 h 195"/>
                <a:gd name="T16" fmla="*/ 153 w 191"/>
                <a:gd name="T17" fmla="*/ 171 h 195"/>
                <a:gd name="T18" fmla="*/ 45 w 191"/>
                <a:gd name="T19" fmla="*/ 20 h 195"/>
                <a:gd name="T20" fmla="*/ 45 w 191"/>
                <a:gd name="T21" fmla="*/ 0 h 195"/>
                <a:gd name="T22" fmla="*/ 69 w 191"/>
                <a:gd name="T23" fmla="*/ 20 h 195"/>
                <a:gd name="T24" fmla="*/ 69 w 191"/>
                <a:gd name="T25" fmla="*/ 0 h 195"/>
                <a:gd name="T26" fmla="*/ 94 w 191"/>
                <a:gd name="T27" fmla="*/ 0 h 195"/>
                <a:gd name="T28" fmla="*/ 94 w 191"/>
                <a:gd name="T29" fmla="*/ 20 h 195"/>
                <a:gd name="T30" fmla="*/ 118 w 191"/>
                <a:gd name="T31" fmla="*/ 0 h 195"/>
                <a:gd name="T32" fmla="*/ 118 w 191"/>
                <a:gd name="T33" fmla="*/ 20 h 195"/>
                <a:gd name="T34" fmla="*/ 146 w 191"/>
                <a:gd name="T35" fmla="*/ 0 h 195"/>
                <a:gd name="T36" fmla="*/ 146 w 191"/>
                <a:gd name="T37" fmla="*/ 20 h 195"/>
                <a:gd name="T38" fmla="*/ 191 w 191"/>
                <a:gd name="T39" fmla="*/ 45 h 195"/>
                <a:gd name="T40" fmla="*/ 167 w 191"/>
                <a:gd name="T41" fmla="*/ 45 h 195"/>
                <a:gd name="T42" fmla="*/ 191 w 191"/>
                <a:gd name="T43" fmla="*/ 69 h 195"/>
                <a:gd name="T44" fmla="*/ 167 w 191"/>
                <a:gd name="T45" fmla="*/ 69 h 195"/>
                <a:gd name="T46" fmla="*/ 191 w 191"/>
                <a:gd name="T47" fmla="*/ 93 h 195"/>
                <a:gd name="T48" fmla="*/ 167 w 191"/>
                <a:gd name="T49" fmla="*/ 93 h 195"/>
                <a:gd name="T50" fmla="*/ 191 w 191"/>
                <a:gd name="T51" fmla="*/ 122 h 195"/>
                <a:gd name="T52" fmla="*/ 167 w 191"/>
                <a:gd name="T53" fmla="*/ 122 h 195"/>
                <a:gd name="T54" fmla="*/ 191 w 191"/>
                <a:gd name="T55" fmla="*/ 146 h 195"/>
                <a:gd name="T56" fmla="*/ 167 w 191"/>
                <a:gd name="T57" fmla="*/ 146 h 195"/>
                <a:gd name="T58" fmla="*/ 21 w 191"/>
                <a:gd name="T59" fmla="*/ 45 h 195"/>
                <a:gd name="T60" fmla="*/ 0 w 191"/>
                <a:gd name="T61" fmla="*/ 45 h 195"/>
                <a:gd name="T62" fmla="*/ 21 w 191"/>
                <a:gd name="T63" fmla="*/ 69 h 195"/>
                <a:gd name="T64" fmla="*/ 0 w 191"/>
                <a:gd name="T65" fmla="*/ 69 h 195"/>
                <a:gd name="T66" fmla="*/ 21 w 191"/>
                <a:gd name="T67" fmla="*/ 93 h 195"/>
                <a:gd name="T68" fmla="*/ 0 w 191"/>
                <a:gd name="T69" fmla="*/ 93 h 195"/>
                <a:gd name="T70" fmla="*/ 21 w 191"/>
                <a:gd name="T71" fmla="*/ 122 h 195"/>
                <a:gd name="T72" fmla="*/ 0 w 191"/>
                <a:gd name="T73" fmla="*/ 122 h 195"/>
                <a:gd name="T74" fmla="*/ 21 w 191"/>
                <a:gd name="T75" fmla="*/ 146 h 195"/>
                <a:gd name="T76" fmla="*/ 0 w 191"/>
                <a:gd name="T77" fmla="*/ 146 h 195"/>
                <a:gd name="T78" fmla="*/ 45 w 191"/>
                <a:gd name="T79" fmla="*/ 171 h 195"/>
                <a:gd name="T80" fmla="*/ 45 w 191"/>
                <a:gd name="T81" fmla="*/ 195 h 195"/>
                <a:gd name="T82" fmla="*/ 69 w 191"/>
                <a:gd name="T83" fmla="*/ 171 h 195"/>
                <a:gd name="T84" fmla="*/ 69 w 191"/>
                <a:gd name="T85" fmla="*/ 195 h 195"/>
                <a:gd name="T86" fmla="*/ 94 w 191"/>
                <a:gd name="T87" fmla="*/ 195 h 195"/>
                <a:gd name="T88" fmla="*/ 94 w 191"/>
                <a:gd name="T89" fmla="*/ 171 h 195"/>
                <a:gd name="T90" fmla="*/ 118 w 191"/>
                <a:gd name="T91" fmla="*/ 171 h 195"/>
                <a:gd name="T92" fmla="*/ 118 w 191"/>
                <a:gd name="T93" fmla="*/ 195 h 195"/>
                <a:gd name="T94" fmla="*/ 146 w 191"/>
                <a:gd name="T95" fmla="*/ 171 h 195"/>
                <a:gd name="T96" fmla="*/ 146 w 191"/>
                <a:gd name="T9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1" h="195">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grpFill/>
            <a:ln w="15875" cap="flat">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800">
                <a:gradFill>
                  <a:gsLst>
                    <a:gs pos="0">
                      <a:srgbClr val="505050"/>
                    </a:gs>
                    <a:gs pos="100000">
                      <a:srgbClr val="505050"/>
                    </a:gs>
                  </a:gsLst>
                  <a:lin ang="5400000" scaled="1"/>
                </a:gradFill>
                <a:latin typeface="Segoe UI Semilight"/>
              </a:endParaRPr>
            </a:p>
          </p:txBody>
        </p:sp>
      </p:grpSp>
      <p:sp useBgFill="1">
        <p:nvSpPr>
          <p:cNvPr id="111" name="Rectangle 110">
            <a:extLst>
              <a:ext uri="{FF2B5EF4-FFF2-40B4-BE49-F238E27FC236}">
                <a16:creationId xmlns:a16="http://schemas.microsoft.com/office/drawing/2014/main" id="{27AC5A16-EEB1-4387-ADEF-0C8B6A1C32D7}"/>
              </a:ext>
            </a:extLst>
          </p:cNvPr>
          <p:cNvSpPr/>
          <p:nvPr/>
        </p:nvSpPr>
        <p:spPr bwMode="auto">
          <a:xfrm>
            <a:off x="6104544" y="5414495"/>
            <a:ext cx="510221" cy="37243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8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car" title="Icon of a car">
            <a:extLst>
              <a:ext uri="{FF2B5EF4-FFF2-40B4-BE49-F238E27FC236}">
                <a16:creationId xmlns:a16="http://schemas.microsoft.com/office/drawing/2014/main" id="{4C5B8955-8AE3-4B58-A8D0-A3532AF9837C}"/>
              </a:ext>
            </a:extLst>
          </p:cNvPr>
          <p:cNvSpPr>
            <a:spLocks noChangeAspect="1" noEditPoints="1"/>
          </p:cNvSpPr>
          <p:nvPr/>
        </p:nvSpPr>
        <p:spPr bwMode="auto">
          <a:xfrm>
            <a:off x="3275765" y="5448360"/>
            <a:ext cx="352180" cy="269870"/>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solidFill>
            <a:schemeClr val="bg1"/>
          </a:solidFill>
          <a:ln w="15875" cap="flat">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2000">
              <a:solidFill>
                <a:srgbClr val="FFFFFF"/>
              </a:solidFill>
              <a:latin typeface="Segoe UI Semilight"/>
            </a:endParaRPr>
          </a:p>
        </p:txBody>
      </p:sp>
      <p:sp>
        <p:nvSpPr>
          <p:cNvPr id="121" name="Rectangle 120">
            <a:extLst>
              <a:ext uri="{FF2B5EF4-FFF2-40B4-BE49-F238E27FC236}">
                <a16:creationId xmlns:a16="http://schemas.microsoft.com/office/drawing/2014/main" id="{5530B847-D94C-4C37-880B-A206335A504B}"/>
              </a:ext>
            </a:extLst>
          </p:cNvPr>
          <p:cNvSpPr/>
          <p:nvPr/>
        </p:nvSpPr>
        <p:spPr bwMode="auto">
          <a:xfrm rot="5400000">
            <a:off x="8095301" y="5467400"/>
            <a:ext cx="196396" cy="3120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8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eye_2">
            <a:extLst>
              <a:ext uri="{FF2B5EF4-FFF2-40B4-BE49-F238E27FC236}">
                <a16:creationId xmlns:a16="http://schemas.microsoft.com/office/drawing/2014/main" id="{94BC1124-E2ED-4A85-9E7A-4B95DA0BB1E8}"/>
              </a:ext>
            </a:extLst>
          </p:cNvPr>
          <p:cNvSpPr>
            <a:spLocks noChangeAspect="1" noEditPoints="1"/>
          </p:cNvSpPr>
          <p:nvPr/>
        </p:nvSpPr>
        <p:spPr bwMode="auto">
          <a:xfrm>
            <a:off x="8004998" y="5533733"/>
            <a:ext cx="355217" cy="197092"/>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5875" cap="flat">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1600">
              <a:solidFill>
                <a:srgbClr val="505050"/>
              </a:solidFill>
              <a:latin typeface="Segoe UI Semilight"/>
            </a:endParaRPr>
          </a:p>
        </p:txBody>
      </p:sp>
      <p:sp>
        <p:nvSpPr>
          <p:cNvPr id="123" name="Rectangle 122">
            <a:extLst>
              <a:ext uri="{FF2B5EF4-FFF2-40B4-BE49-F238E27FC236}">
                <a16:creationId xmlns:a16="http://schemas.microsoft.com/office/drawing/2014/main" id="{ECFE573A-133F-4D96-B37F-A3313A1262A8}"/>
              </a:ext>
            </a:extLst>
          </p:cNvPr>
          <p:cNvSpPr/>
          <p:nvPr/>
        </p:nvSpPr>
        <p:spPr bwMode="auto">
          <a:xfrm>
            <a:off x="8755754" y="5257415"/>
            <a:ext cx="360271" cy="7097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8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4" name="Group 4">
            <a:extLst>
              <a:ext uri="{FF2B5EF4-FFF2-40B4-BE49-F238E27FC236}">
                <a16:creationId xmlns:a16="http://schemas.microsoft.com/office/drawing/2014/main" id="{80FA4B23-D35E-41B0-BDBB-0B1C974905EE}"/>
              </a:ext>
            </a:extLst>
          </p:cNvPr>
          <p:cNvGrpSpPr>
            <a:grpSpLocks noChangeAspect="1"/>
          </p:cNvGrpSpPr>
          <p:nvPr/>
        </p:nvGrpSpPr>
        <p:grpSpPr bwMode="auto">
          <a:xfrm>
            <a:off x="8804084" y="5427501"/>
            <a:ext cx="416803" cy="256492"/>
            <a:chOff x="5597" y="3096"/>
            <a:chExt cx="546" cy="336"/>
          </a:xfrm>
          <a:solidFill>
            <a:schemeClr val="bg1"/>
          </a:solidFill>
        </p:grpSpPr>
        <p:sp>
          <p:nvSpPr>
            <p:cNvPr id="125" name="Rectangle 5">
              <a:extLst>
                <a:ext uri="{FF2B5EF4-FFF2-40B4-BE49-F238E27FC236}">
                  <a16:creationId xmlns:a16="http://schemas.microsoft.com/office/drawing/2014/main" id="{61C20E71-D359-4B99-AA47-CFD0BF5E83F3}"/>
                </a:ext>
              </a:extLst>
            </p:cNvPr>
            <p:cNvSpPr>
              <a:spLocks noChangeArrowheads="1"/>
            </p:cNvSpPr>
            <p:nvPr/>
          </p:nvSpPr>
          <p:spPr bwMode="auto">
            <a:xfrm>
              <a:off x="5597" y="3096"/>
              <a:ext cx="169" cy="336"/>
            </a:xfrm>
            <a:prstGeom prst="rect">
              <a:avLst/>
            </a:prstGeom>
            <a:grpFill/>
            <a:ln w="15875" cap="flat">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1600">
                <a:gradFill>
                  <a:gsLst>
                    <a:gs pos="0">
                      <a:srgbClr val="FFFFFF"/>
                    </a:gs>
                    <a:gs pos="100000">
                      <a:srgbClr val="FFFFFF"/>
                    </a:gs>
                  </a:gsLst>
                  <a:lin ang="5400000" scaled="1"/>
                </a:gradFill>
                <a:latin typeface="Segoe UI Semilight"/>
              </a:endParaRPr>
            </a:p>
          </p:txBody>
        </p:sp>
        <p:sp>
          <p:nvSpPr>
            <p:cNvPr id="126" name="Freeform 6">
              <a:extLst>
                <a:ext uri="{FF2B5EF4-FFF2-40B4-BE49-F238E27FC236}">
                  <a16:creationId xmlns:a16="http://schemas.microsoft.com/office/drawing/2014/main" id="{AF2E9635-6C53-4320-AE04-8451DBB74BED}"/>
                </a:ext>
              </a:extLst>
            </p:cNvPr>
            <p:cNvSpPr>
              <a:spLocks/>
            </p:cNvSpPr>
            <p:nvPr/>
          </p:nvSpPr>
          <p:spPr bwMode="auto">
            <a:xfrm>
              <a:off x="5766" y="3337"/>
              <a:ext cx="80" cy="95"/>
            </a:xfrm>
            <a:custGeom>
              <a:avLst/>
              <a:gdLst>
                <a:gd name="T0" fmla="*/ 80 w 80"/>
                <a:gd name="T1" fmla="*/ 0 h 95"/>
                <a:gd name="T2" fmla="*/ 80 w 80"/>
                <a:gd name="T3" fmla="*/ 26 h 95"/>
                <a:gd name="T4" fmla="*/ 0 w 80"/>
                <a:gd name="T5" fmla="*/ 95 h 95"/>
              </a:gdLst>
              <a:ahLst/>
              <a:cxnLst>
                <a:cxn ang="0">
                  <a:pos x="T0" y="T1"/>
                </a:cxn>
                <a:cxn ang="0">
                  <a:pos x="T2" y="T3"/>
                </a:cxn>
                <a:cxn ang="0">
                  <a:pos x="T4" y="T5"/>
                </a:cxn>
              </a:cxnLst>
              <a:rect l="0" t="0" r="r" b="b"/>
              <a:pathLst>
                <a:path w="80" h="95">
                  <a:moveTo>
                    <a:pt x="80" y="0"/>
                  </a:moveTo>
                  <a:lnTo>
                    <a:pt x="80" y="26"/>
                  </a:lnTo>
                  <a:lnTo>
                    <a:pt x="0" y="95"/>
                  </a:lnTo>
                </a:path>
              </a:pathLst>
            </a:custGeom>
            <a:grpFill/>
            <a:ln w="15875" cap="flat">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1600">
                <a:gradFill>
                  <a:gsLst>
                    <a:gs pos="0">
                      <a:srgbClr val="FFFFFF"/>
                    </a:gs>
                    <a:gs pos="100000">
                      <a:srgbClr val="FFFFFF"/>
                    </a:gs>
                  </a:gsLst>
                  <a:lin ang="5400000" scaled="1"/>
                </a:gradFill>
                <a:latin typeface="Segoe UI Semilight"/>
              </a:endParaRPr>
            </a:p>
          </p:txBody>
        </p:sp>
        <p:sp>
          <p:nvSpPr>
            <p:cNvPr id="127" name="Freeform 7">
              <a:extLst>
                <a:ext uri="{FF2B5EF4-FFF2-40B4-BE49-F238E27FC236}">
                  <a16:creationId xmlns:a16="http://schemas.microsoft.com/office/drawing/2014/main" id="{812384B7-F36B-4B30-84ED-05DC68ED5CFB}"/>
                </a:ext>
              </a:extLst>
            </p:cNvPr>
            <p:cNvSpPr>
              <a:spLocks/>
            </p:cNvSpPr>
            <p:nvPr/>
          </p:nvSpPr>
          <p:spPr bwMode="auto">
            <a:xfrm>
              <a:off x="5766" y="3096"/>
              <a:ext cx="80" cy="96"/>
            </a:xfrm>
            <a:custGeom>
              <a:avLst/>
              <a:gdLst>
                <a:gd name="T0" fmla="*/ 0 w 80"/>
                <a:gd name="T1" fmla="*/ 0 h 96"/>
                <a:gd name="T2" fmla="*/ 80 w 80"/>
                <a:gd name="T3" fmla="*/ 74 h 96"/>
                <a:gd name="T4" fmla="*/ 80 w 80"/>
                <a:gd name="T5" fmla="*/ 96 h 96"/>
              </a:gdLst>
              <a:ahLst/>
              <a:cxnLst>
                <a:cxn ang="0">
                  <a:pos x="T0" y="T1"/>
                </a:cxn>
                <a:cxn ang="0">
                  <a:pos x="T2" y="T3"/>
                </a:cxn>
                <a:cxn ang="0">
                  <a:pos x="T4" y="T5"/>
                </a:cxn>
              </a:cxnLst>
              <a:rect l="0" t="0" r="r" b="b"/>
              <a:pathLst>
                <a:path w="80" h="96">
                  <a:moveTo>
                    <a:pt x="0" y="0"/>
                  </a:moveTo>
                  <a:lnTo>
                    <a:pt x="80" y="74"/>
                  </a:lnTo>
                  <a:lnTo>
                    <a:pt x="80" y="96"/>
                  </a:lnTo>
                </a:path>
              </a:pathLst>
            </a:custGeom>
            <a:grpFill/>
            <a:ln w="15875" cap="flat">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1600">
                <a:gradFill>
                  <a:gsLst>
                    <a:gs pos="0">
                      <a:srgbClr val="FFFFFF"/>
                    </a:gs>
                    <a:gs pos="100000">
                      <a:srgbClr val="FFFFFF"/>
                    </a:gs>
                  </a:gsLst>
                  <a:lin ang="5400000" scaled="1"/>
                </a:gradFill>
                <a:latin typeface="Segoe UI Semilight"/>
              </a:endParaRPr>
            </a:p>
          </p:txBody>
        </p:sp>
        <p:sp>
          <p:nvSpPr>
            <p:cNvPr id="128" name="Line 8">
              <a:extLst>
                <a:ext uri="{FF2B5EF4-FFF2-40B4-BE49-F238E27FC236}">
                  <a16:creationId xmlns:a16="http://schemas.microsoft.com/office/drawing/2014/main" id="{85EC08C8-19CA-4743-8BEA-C8D470096969}"/>
                </a:ext>
              </a:extLst>
            </p:cNvPr>
            <p:cNvSpPr>
              <a:spLocks noChangeShapeType="1"/>
            </p:cNvSpPr>
            <p:nvPr/>
          </p:nvSpPr>
          <p:spPr bwMode="auto">
            <a:xfrm>
              <a:off x="5597" y="3205"/>
              <a:ext cx="169" cy="0"/>
            </a:xfrm>
            <a:prstGeom prst="line">
              <a:avLst/>
            </a:prstGeom>
            <a:grpFill/>
            <a:ln w="15875" cap="flat">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1600">
                <a:gradFill>
                  <a:gsLst>
                    <a:gs pos="0">
                      <a:srgbClr val="FFFFFF"/>
                    </a:gs>
                    <a:gs pos="100000">
                      <a:srgbClr val="FFFFFF"/>
                    </a:gs>
                  </a:gsLst>
                  <a:lin ang="5400000" scaled="1"/>
                </a:gradFill>
                <a:latin typeface="Segoe UI Semilight"/>
              </a:endParaRPr>
            </a:p>
          </p:txBody>
        </p:sp>
        <p:sp>
          <p:nvSpPr>
            <p:cNvPr id="130" name="Line 9">
              <a:extLst>
                <a:ext uri="{FF2B5EF4-FFF2-40B4-BE49-F238E27FC236}">
                  <a16:creationId xmlns:a16="http://schemas.microsoft.com/office/drawing/2014/main" id="{7F8E9AC1-1530-46B8-9BFE-53DD9CE3B2E3}"/>
                </a:ext>
              </a:extLst>
            </p:cNvPr>
            <p:cNvSpPr>
              <a:spLocks noChangeShapeType="1"/>
            </p:cNvSpPr>
            <p:nvPr/>
          </p:nvSpPr>
          <p:spPr bwMode="auto">
            <a:xfrm>
              <a:off x="5597" y="3325"/>
              <a:ext cx="169" cy="0"/>
            </a:xfrm>
            <a:prstGeom prst="line">
              <a:avLst/>
            </a:prstGeom>
            <a:grpFill/>
            <a:ln w="15875" cap="flat">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1600">
                <a:gradFill>
                  <a:gsLst>
                    <a:gs pos="0">
                      <a:srgbClr val="FFFFFF"/>
                    </a:gs>
                    <a:gs pos="100000">
                      <a:srgbClr val="FFFFFF"/>
                    </a:gs>
                  </a:gsLst>
                  <a:lin ang="5400000" scaled="1"/>
                </a:gradFill>
                <a:latin typeface="Segoe UI Semilight"/>
              </a:endParaRPr>
            </a:p>
          </p:txBody>
        </p:sp>
        <p:sp>
          <p:nvSpPr>
            <p:cNvPr id="131" name="Rectangle 10">
              <a:extLst>
                <a:ext uri="{FF2B5EF4-FFF2-40B4-BE49-F238E27FC236}">
                  <a16:creationId xmlns:a16="http://schemas.microsoft.com/office/drawing/2014/main" id="{5B4FFE70-B69C-4FA4-92DF-4BD631F694AC}"/>
                </a:ext>
              </a:extLst>
            </p:cNvPr>
            <p:cNvSpPr>
              <a:spLocks noChangeArrowheads="1"/>
            </p:cNvSpPr>
            <p:nvPr/>
          </p:nvSpPr>
          <p:spPr bwMode="auto">
            <a:xfrm>
              <a:off x="5974" y="3096"/>
              <a:ext cx="169" cy="336"/>
            </a:xfrm>
            <a:prstGeom prst="rect">
              <a:avLst/>
            </a:prstGeom>
            <a:grpFill/>
            <a:ln w="15875" cap="flat">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1600">
                <a:gradFill>
                  <a:gsLst>
                    <a:gs pos="0">
                      <a:srgbClr val="FFFFFF"/>
                    </a:gs>
                    <a:gs pos="100000">
                      <a:srgbClr val="FFFFFF"/>
                    </a:gs>
                  </a:gsLst>
                  <a:lin ang="5400000" scaled="1"/>
                </a:gradFill>
                <a:latin typeface="Segoe UI Semilight"/>
              </a:endParaRPr>
            </a:p>
          </p:txBody>
        </p:sp>
        <p:sp>
          <p:nvSpPr>
            <p:cNvPr id="132" name="Freeform 11">
              <a:extLst>
                <a:ext uri="{FF2B5EF4-FFF2-40B4-BE49-F238E27FC236}">
                  <a16:creationId xmlns:a16="http://schemas.microsoft.com/office/drawing/2014/main" id="{4FD5FE06-B777-4145-83CB-053DAF678A93}"/>
                </a:ext>
              </a:extLst>
            </p:cNvPr>
            <p:cNvSpPr>
              <a:spLocks/>
            </p:cNvSpPr>
            <p:nvPr/>
          </p:nvSpPr>
          <p:spPr bwMode="auto">
            <a:xfrm>
              <a:off x="5894" y="3336"/>
              <a:ext cx="80" cy="96"/>
            </a:xfrm>
            <a:custGeom>
              <a:avLst/>
              <a:gdLst>
                <a:gd name="T0" fmla="*/ 0 w 80"/>
                <a:gd name="T1" fmla="*/ 0 h 96"/>
                <a:gd name="T2" fmla="*/ 0 w 80"/>
                <a:gd name="T3" fmla="*/ 27 h 96"/>
                <a:gd name="T4" fmla="*/ 80 w 80"/>
                <a:gd name="T5" fmla="*/ 96 h 96"/>
              </a:gdLst>
              <a:ahLst/>
              <a:cxnLst>
                <a:cxn ang="0">
                  <a:pos x="T0" y="T1"/>
                </a:cxn>
                <a:cxn ang="0">
                  <a:pos x="T2" y="T3"/>
                </a:cxn>
                <a:cxn ang="0">
                  <a:pos x="T4" y="T5"/>
                </a:cxn>
              </a:cxnLst>
              <a:rect l="0" t="0" r="r" b="b"/>
              <a:pathLst>
                <a:path w="80" h="96">
                  <a:moveTo>
                    <a:pt x="0" y="0"/>
                  </a:moveTo>
                  <a:lnTo>
                    <a:pt x="0" y="27"/>
                  </a:lnTo>
                  <a:lnTo>
                    <a:pt x="80" y="96"/>
                  </a:lnTo>
                </a:path>
              </a:pathLst>
            </a:custGeom>
            <a:grpFill/>
            <a:ln w="15875" cap="flat">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1600">
                <a:gradFill>
                  <a:gsLst>
                    <a:gs pos="0">
                      <a:srgbClr val="FFFFFF"/>
                    </a:gs>
                    <a:gs pos="100000">
                      <a:srgbClr val="FFFFFF"/>
                    </a:gs>
                  </a:gsLst>
                  <a:lin ang="5400000" scaled="1"/>
                </a:gradFill>
                <a:latin typeface="Segoe UI Semilight"/>
              </a:endParaRPr>
            </a:p>
          </p:txBody>
        </p:sp>
        <p:sp>
          <p:nvSpPr>
            <p:cNvPr id="133" name="Freeform 12">
              <a:extLst>
                <a:ext uri="{FF2B5EF4-FFF2-40B4-BE49-F238E27FC236}">
                  <a16:creationId xmlns:a16="http://schemas.microsoft.com/office/drawing/2014/main" id="{A226DFF3-FD1A-44ED-9F20-D9952C952DD9}"/>
                </a:ext>
              </a:extLst>
            </p:cNvPr>
            <p:cNvSpPr>
              <a:spLocks/>
            </p:cNvSpPr>
            <p:nvPr/>
          </p:nvSpPr>
          <p:spPr bwMode="auto">
            <a:xfrm>
              <a:off x="5894" y="3096"/>
              <a:ext cx="80" cy="94"/>
            </a:xfrm>
            <a:custGeom>
              <a:avLst/>
              <a:gdLst>
                <a:gd name="T0" fmla="*/ 80 w 80"/>
                <a:gd name="T1" fmla="*/ 0 h 94"/>
                <a:gd name="T2" fmla="*/ 0 w 80"/>
                <a:gd name="T3" fmla="*/ 74 h 94"/>
                <a:gd name="T4" fmla="*/ 0 w 80"/>
                <a:gd name="T5" fmla="*/ 94 h 94"/>
              </a:gdLst>
              <a:ahLst/>
              <a:cxnLst>
                <a:cxn ang="0">
                  <a:pos x="T0" y="T1"/>
                </a:cxn>
                <a:cxn ang="0">
                  <a:pos x="T2" y="T3"/>
                </a:cxn>
                <a:cxn ang="0">
                  <a:pos x="T4" y="T5"/>
                </a:cxn>
              </a:cxnLst>
              <a:rect l="0" t="0" r="r" b="b"/>
              <a:pathLst>
                <a:path w="80" h="94">
                  <a:moveTo>
                    <a:pt x="80" y="0"/>
                  </a:moveTo>
                  <a:lnTo>
                    <a:pt x="0" y="74"/>
                  </a:lnTo>
                  <a:lnTo>
                    <a:pt x="0" y="94"/>
                  </a:lnTo>
                </a:path>
              </a:pathLst>
            </a:custGeom>
            <a:grpFill/>
            <a:ln w="15875" cap="flat">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1600">
                <a:gradFill>
                  <a:gsLst>
                    <a:gs pos="0">
                      <a:srgbClr val="FFFFFF"/>
                    </a:gs>
                    <a:gs pos="100000">
                      <a:srgbClr val="FFFFFF"/>
                    </a:gs>
                  </a:gsLst>
                  <a:lin ang="5400000" scaled="1"/>
                </a:gradFill>
                <a:latin typeface="Segoe UI Semilight"/>
              </a:endParaRPr>
            </a:p>
          </p:txBody>
        </p:sp>
        <p:sp>
          <p:nvSpPr>
            <p:cNvPr id="136" name="Line 13">
              <a:extLst>
                <a:ext uri="{FF2B5EF4-FFF2-40B4-BE49-F238E27FC236}">
                  <a16:creationId xmlns:a16="http://schemas.microsoft.com/office/drawing/2014/main" id="{08758C86-6EA6-4239-B5EF-5D5C069DB8DA}"/>
                </a:ext>
              </a:extLst>
            </p:cNvPr>
            <p:cNvSpPr>
              <a:spLocks noChangeShapeType="1"/>
            </p:cNvSpPr>
            <p:nvPr/>
          </p:nvSpPr>
          <p:spPr bwMode="auto">
            <a:xfrm flipH="1">
              <a:off x="5974" y="3205"/>
              <a:ext cx="169" cy="0"/>
            </a:xfrm>
            <a:prstGeom prst="line">
              <a:avLst/>
            </a:prstGeom>
            <a:grpFill/>
            <a:ln w="15875" cap="flat">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1600">
                <a:gradFill>
                  <a:gsLst>
                    <a:gs pos="0">
                      <a:srgbClr val="FFFFFF"/>
                    </a:gs>
                    <a:gs pos="100000">
                      <a:srgbClr val="FFFFFF"/>
                    </a:gs>
                  </a:gsLst>
                  <a:lin ang="5400000" scaled="1"/>
                </a:gradFill>
                <a:latin typeface="Segoe UI Semilight"/>
              </a:endParaRPr>
            </a:p>
          </p:txBody>
        </p:sp>
        <p:sp>
          <p:nvSpPr>
            <p:cNvPr id="137" name="Line 14">
              <a:extLst>
                <a:ext uri="{FF2B5EF4-FFF2-40B4-BE49-F238E27FC236}">
                  <a16:creationId xmlns:a16="http://schemas.microsoft.com/office/drawing/2014/main" id="{29FB7082-9A28-44A0-9AB0-C781ABC1D129}"/>
                </a:ext>
              </a:extLst>
            </p:cNvPr>
            <p:cNvSpPr>
              <a:spLocks noChangeShapeType="1"/>
            </p:cNvSpPr>
            <p:nvPr/>
          </p:nvSpPr>
          <p:spPr bwMode="auto">
            <a:xfrm flipH="1">
              <a:off x="5974" y="3325"/>
              <a:ext cx="169" cy="0"/>
            </a:xfrm>
            <a:prstGeom prst="line">
              <a:avLst/>
            </a:prstGeom>
            <a:grpFill/>
            <a:ln w="15875" cap="flat">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1600">
                <a:gradFill>
                  <a:gsLst>
                    <a:gs pos="0">
                      <a:srgbClr val="FFFFFF"/>
                    </a:gs>
                    <a:gs pos="100000">
                      <a:srgbClr val="FFFFFF"/>
                    </a:gs>
                  </a:gsLst>
                  <a:lin ang="5400000" scaled="1"/>
                </a:gradFill>
                <a:latin typeface="Segoe UI Semilight"/>
              </a:endParaRPr>
            </a:p>
          </p:txBody>
        </p:sp>
        <p:sp>
          <p:nvSpPr>
            <p:cNvPr id="138" name="Freeform 15">
              <a:extLst>
                <a:ext uri="{FF2B5EF4-FFF2-40B4-BE49-F238E27FC236}">
                  <a16:creationId xmlns:a16="http://schemas.microsoft.com/office/drawing/2014/main" id="{CF30A191-6563-4A47-B38D-F892AA6EEED5}"/>
                </a:ext>
              </a:extLst>
            </p:cNvPr>
            <p:cNvSpPr>
              <a:spLocks noEditPoints="1"/>
            </p:cNvSpPr>
            <p:nvPr/>
          </p:nvSpPr>
          <p:spPr bwMode="auto">
            <a:xfrm>
              <a:off x="5797" y="3207"/>
              <a:ext cx="146" cy="47"/>
            </a:xfrm>
            <a:custGeom>
              <a:avLst/>
              <a:gdLst>
                <a:gd name="T0" fmla="*/ 0 w 196"/>
                <a:gd name="T1" fmla="*/ 0 h 63"/>
                <a:gd name="T2" fmla="*/ 0 w 196"/>
                <a:gd name="T3" fmla="*/ 63 h 63"/>
                <a:gd name="T4" fmla="*/ 118 w 196"/>
                <a:gd name="T5" fmla="*/ 0 h 63"/>
                <a:gd name="T6" fmla="*/ 118 w 196"/>
                <a:gd name="T7" fmla="*/ 63 h 63"/>
                <a:gd name="T8" fmla="*/ 79 w 196"/>
                <a:gd name="T9" fmla="*/ 42 h 63"/>
                <a:gd name="T10" fmla="*/ 79 w 196"/>
                <a:gd name="T11" fmla="*/ 20 h 63"/>
                <a:gd name="T12" fmla="*/ 59 w 196"/>
                <a:gd name="T13" fmla="*/ 0 h 63"/>
                <a:gd name="T14" fmla="*/ 59 w 196"/>
                <a:gd name="T15" fmla="*/ 0 h 63"/>
                <a:gd name="T16" fmla="*/ 38 w 196"/>
                <a:gd name="T17" fmla="*/ 20 h 63"/>
                <a:gd name="T18" fmla="*/ 38 w 196"/>
                <a:gd name="T19" fmla="*/ 42 h 63"/>
                <a:gd name="T20" fmla="*/ 59 w 196"/>
                <a:gd name="T21" fmla="*/ 63 h 63"/>
                <a:gd name="T22" fmla="*/ 59 w 196"/>
                <a:gd name="T23" fmla="*/ 63 h 63"/>
                <a:gd name="T24" fmla="*/ 79 w 196"/>
                <a:gd name="T25" fmla="*/ 42 h 63"/>
                <a:gd name="T26" fmla="*/ 196 w 196"/>
                <a:gd name="T27" fmla="*/ 42 h 63"/>
                <a:gd name="T28" fmla="*/ 196 w 196"/>
                <a:gd name="T29" fmla="*/ 20 h 63"/>
                <a:gd name="T30" fmla="*/ 175 w 196"/>
                <a:gd name="T31" fmla="*/ 0 h 63"/>
                <a:gd name="T32" fmla="*/ 175 w 196"/>
                <a:gd name="T33" fmla="*/ 0 h 63"/>
                <a:gd name="T34" fmla="*/ 156 w 196"/>
                <a:gd name="T35" fmla="*/ 20 h 63"/>
                <a:gd name="T36" fmla="*/ 156 w 196"/>
                <a:gd name="T37" fmla="*/ 42 h 63"/>
                <a:gd name="T38" fmla="*/ 175 w 196"/>
                <a:gd name="T39" fmla="*/ 63 h 63"/>
                <a:gd name="T40" fmla="*/ 175 w 196"/>
                <a:gd name="T41" fmla="*/ 63 h 63"/>
                <a:gd name="T42" fmla="*/ 196 w 196"/>
                <a:gd name="T43"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63">
                  <a:moveTo>
                    <a:pt x="0" y="0"/>
                  </a:moveTo>
                  <a:cubicBezTo>
                    <a:pt x="0" y="63"/>
                    <a:pt x="0" y="63"/>
                    <a:pt x="0" y="63"/>
                  </a:cubicBezTo>
                  <a:moveTo>
                    <a:pt x="118" y="0"/>
                  </a:moveTo>
                  <a:cubicBezTo>
                    <a:pt x="118" y="63"/>
                    <a:pt x="118" y="63"/>
                    <a:pt x="118" y="63"/>
                  </a:cubicBezTo>
                  <a:moveTo>
                    <a:pt x="79" y="42"/>
                  </a:moveTo>
                  <a:cubicBezTo>
                    <a:pt x="79" y="20"/>
                    <a:pt x="79" y="20"/>
                    <a:pt x="79" y="20"/>
                  </a:cubicBezTo>
                  <a:cubicBezTo>
                    <a:pt x="79" y="9"/>
                    <a:pt x="70" y="0"/>
                    <a:pt x="59" y="0"/>
                  </a:cubicBezTo>
                  <a:cubicBezTo>
                    <a:pt x="59" y="0"/>
                    <a:pt x="59" y="0"/>
                    <a:pt x="59" y="0"/>
                  </a:cubicBezTo>
                  <a:cubicBezTo>
                    <a:pt x="47" y="0"/>
                    <a:pt x="38" y="9"/>
                    <a:pt x="38" y="20"/>
                  </a:cubicBezTo>
                  <a:cubicBezTo>
                    <a:pt x="38" y="42"/>
                    <a:pt x="38" y="42"/>
                    <a:pt x="38" y="42"/>
                  </a:cubicBezTo>
                  <a:cubicBezTo>
                    <a:pt x="38" y="54"/>
                    <a:pt x="47" y="63"/>
                    <a:pt x="59" y="63"/>
                  </a:cubicBezTo>
                  <a:cubicBezTo>
                    <a:pt x="59" y="63"/>
                    <a:pt x="59" y="63"/>
                    <a:pt x="59" y="63"/>
                  </a:cubicBezTo>
                  <a:cubicBezTo>
                    <a:pt x="70" y="63"/>
                    <a:pt x="79" y="54"/>
                    <a:pt x="79" y="42"/>
                  </a:cubicBezTo>
                  <a:close/>
                  <a:moveTo>
                    <a:pt x="196" y="42"/>
                  </a:moveTo>
                  <a:cubicBezTo>
                    <a:pt x="196" y="20"/>
                    <a:pt x="196" y="20"/>
                    <a:pt x="196" y="20"/>
                  </a:cubicBezTo>
                  <a:cubicBezTo>
                    <a:pt x="196" y="9"/>
                    <a:pt x="187" y="0"/>
                    <a:pt x="175" y="0"/>
                  </a:cubicBezTo>
                  <a:cubicBezTo>
                    <a:pt x="175" y="0"/>
                    <a:pt x="175" y="0"/>
                    <a:pt x="175" y="0"/>
                  </a:cubicBezTo>
                  <a:cubicBezTo>
                    <a:pt x="165" y="0"/>
                    <a:pt x="156" y="9"/>
                    <a:pt x="156" y="20"/>
                  </a:cubicBezTo>
                  <a:cubicBezTo>
                    <a:pt x="156" y="42"/>
                    <a:pt x="156" y="42"/>
                    <a:pt x="156" y="42"/>
                  </a:cubicBezTo>
                  <a:cubicBezTo>
                    <a:pt x="156" y="54"/>
                    <a:pt x="165" y="63"/>
                    <a:pt x="175" y="63"/>
                  </a:cubicBezTo>
                  <a:cubicBezTo>
                    <a:pt x="175" y="63"/>
                    <a:pt x="175" y="63"/>
                    <a:pt x="175" y="63"/>
                  </a:cubicBezTo>
                  <a:cubicBezTo>
                    <a:pt x="187" y="63"/>
                    <a:pt x="196" y="54"/>
                    <a:pt x="196" y="42"/>
                  </a:cubicBezTo>
                  <a:close/>
                </a:path>
              </a:pathLst>
            </a:custGeom>
            <a:grpFill/>
            <a:ln w="15875" cap="flat">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1600">
                <a:gradFill>
                  <a:gsLst>
                    <a:gs pos="0">
                      <a:srgbClr val="FFFFFF"/>
                    </a:gs>
                    <a:gs pos="100000">
                      <a:srgbClr val="FFFFFF"/>
                    </a:gs>
                  </a:gsLst>
                  <a:lin ang="5400000" scaled="1"/>
                </a:gradFill>
                <a:latin typeface="Segoe UI Semilight"/>
              </a:endParaRPr>
            </a:p>
          </p:txBody>
        </p:sp>
        <p:sp>
          <p:nvSpPr>
            <p:cNvPr id="139" name="Freeform 16">
              <a:extLst>
                <a:ext uri="{FF2B5EF4-FFF2-40B4-BE49-F238E27FC236}">
                  <a16:creationId xmlns:a16="http://schemas.microsoft.com/office/drawing/2014/main" id="{554FD5C6-C238-48DB-9FBA-1D75C8DC5A44}"/>
                </a:ext>
              </a:extLst>
            </p:cNvPr>
            <p:cNvSpPr>
              <a:spLocks noEditPoints="1"/>
            </p:cNvSpPr>
            <p:nvPr/>
          </p:nvSpPr>
          <p:spPr bwMode="auto">
            <a:xfrm>
              <a:off x="5797" y="3278"/>
              <a:ext cx="146" cy="48"/>
            </a:xfrm>
            <a:custGeom>
              <a:avLst/>
              <a:gdLst>
                <a:gd name="T0" fmla="*/ 196 w 196"/>
                <a:gd name="T1" fmla="*/ 64 h 64"/>
                <a:gd name="T2" fmla="*/ 196 w 196"/>
                <a:gd name="T3" fmla="*/ 0 h 64"/>
                <a:gd name="T4" fmla="*/ 79 w 196"/>
                <a:gd name="T5" fmla="*/ 64 h 64"/>
                <a:gd name="T6" fmla="*/ 79 w 196"/>
                <a:gd name="T7" fmla="*/ 0 h 64"/>
                <a:gd name="T8" fmla="*/ 118 w 196"/>
                <a:gd name="T9" fmla="*/ 43 h 64"/>
                <a:gd name="T10" fmla="*/ 138 w 196"/>
                <a:gd name="T11" fmla="*/ 64 h 64"/>
                <a:gd name="T12" fmla="*/ 138 w 196"/>
                <a:gd name="T13" fmla="*/ 64 h 64"/>
                <a:gd name="T14" fmla="*/ 158 w 196"/>
                <a:gd name="T15" fmla="*/ 43 h 64"/>
                <a:gd name="T16" fmla="*/ 158 w 196"/>
                <a:gd name="T17" fmla="*/ 21 h 64"/>
                <a:gd name="T18" fmla="*/ 138 w 196"/>
                <a:gd name="T19" fmla="*/ 0 h 64"/>
                <a:gd name="T20" fmla="*/ 138 w 196"/>
                <a:gd name="T21" fmla="*/ 0 h 64"/>
                <a:gd name="T22" fmla="*/ 118 w 196"/>
                <a:gd name="T23" fmla="*/ 21 h 64"/>
                <a:gd name="T24" fmla="*/ 118 w 196"/>
                <a:gd name="T25" fmla="*/ 43 h 64"/>
                <a:gd name="T26" fmla="*/ 0 w 196"/>
                <a:gd name="T27" fmla="*/ 43 h 64"/>
                <a:gd name="T28" fmla="*/ 20 w 196"/>
                <a:gd name="T29" fmla="*/ 64 h 64"/>
                <a:gd name="T30" fmla="*/ 20 w 196"/>
                <a:gd name="T31" fmla="*/ 64 h 64"/>
                <a:gd name="T32" fmla="*/ 41 w 196"/>
                <a:gd name="T33" fmla="*/ 43 h 64"/>
                <a:gd name="T34" fmla="*/ 41 w 196"/>
                <a:gd name="T35" fmla="*/ 21 h 64"/>
                <a:gd name="T36" fmla="*/ 20 w 196"/>
                <a:gd name="T37" fmla="*/ 0 h 64"/>
                <a:gd name="T38" fmla="*/ 20 w 196"/>
                <a:gd name="T39" fmla="*/ 0 h 64"/>
                <a:gd name="T40" fmla="*/ 0 w 196"/>
                <a:gd name="T41" fmla="*/ 21 h 64"/>
                <a:gd name="T42" fmla="*/ 0 w 196"/>
                <a:gd name="T43" fmla="*/ 4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64">
                  <a:moveTo>
                    <a:pt x="196" y="64"/>
                  </a:moveTo>
                  <a:cubicBezTo>
                    <a:pt x="196" y="64"/>
                    <a:pt x="196" y="64"/>
                    <a:pt x="196" y="0"/>
                  </a:cubicBezTo>
                  <a:moveTo>
                    <a:pt x="79" y="64"/>
                  </a:moveTo>
                  <a:cubicBezTo>
                    <a:pt x="79" y="64"/>
                    <a:pt x="79" y="64"/>
                    <a:pt x="79" y="0"/>
                  </a:cubicBezTo>
                  <a:moveTo>
                    <a:pt x="118" y="43"/>
                  </a:moveTo>
                  <a:cubicBezTo>
                    <a:pt x="118" y="54"/>
                    <a:pt x="127" y="64"/>
                    <a:pt x="138" y="64"/>
                  </a:cubicBezTo>
                  <a:cubicBezTo>
                    <a:pt x="138" y="64"/>
                    <a:pt x="138" y="64"/>
                    <a:pt x="138" y="64"/>
                  </a:cubicBezTo>
                  <a:cubicBezTo>
                    <a:pt x="149" y="64"/>
                    <a:pt x="158" y="54"/>
                    <a:pt x="158" y="43"/>
                  </a:cubicBezTo>
                  <a:cubicBezTo>
                    <a:pt x="158" y="43"/>
                    <a:pt x="158" y="43"/>
                    <a:pt x="158" y="21"/>
                  </a:cubicBezTo>
                  <a:cubicBezTo>
                    <a:pt x="158" y="9"/>
                    <a:pt x="149" y="0"/>
                    <a:pt x="138" y="0"/>
                  </a:cubicBezTo>
                  <a:cubicBezTo>
                    <a:pt x="138" y="0"/>
                    <a:pt x="138" y="0"/>
                    <a:pt x="138" y="0"/>
                  </a:cubicBezTo>
                  <a:cubicBezTo>
                    <a:pt x="127" y="0"/>
                    <a:pt x="118" y="9"/>
                    <a:pt x="118" y="21"/>
                  </a:cubicBezTo>
                  <a:cubicBezTo>
                    <a:pt x="118" y="21"/>
                    <a:pt x="118" y="21"/>
                    <a:pt x="118" y="43"/>
                  </a:cubicBezTo>
                  <a:close/>
                  <a:moveTo>
                    <a:pt x="0" y="43"/>
                  </a:moveTo>
                  <a:cubicBezTo>
                    <a:pt x="0" y="54"/>
                    <a:pt x="10" y="64"/>
                    <a:pt x="20" y="64"/>
                  </a:cubicBezTo>
                  <a:cubicBezTo>
                    <a:pt x="20" y="64"/>
                    <a:pt x="20" y="64"/>
                    <a:pt x="20" y="64"/>
                  </a:cubicBezTo>
                  <a:cubicBezTo>
                    <a:pt x="32" y="64"/>
                    <a:pt x="41" y="54"/>
                    <a:pt x="41" y="43"/>
                  </a:cubicBezTo>
                  <a:cubicBezTo>
                    <a:pt x="41" y="43"/>
                    <a:pt x="41" y="43"/>
                    <a:pt x="41" y="21"/>
                  </a:cubicBezTo>
                  <a:cubicBezTo>
                    <a:pt x="41" y="9"/>
                    <a:pt x="32" y="0"/>
                    <a:pt x="20" y="0"/>
                  </a:cubicBezTo>
                  <a:cubicBezTo>
                    <a:pt x="20" y="0"/>
                    <a:pt x="20" y="0"/>
                    <a:pt x="20" y="0"/>
                  </a:cubicBezTo>
                  <a:cubicBezTo>
                    <a:pt x="10" y="0"/>
                    <a:pt x="0" y="9"/>
                    <a:pt x="0" y="21"/>
                  </a:cubicBezTo>
                  <a:cubicBezTo>
                    <a:pt x="0" y="21"/>
                    <a:pt x="0" y="21"/>
                    <a:pt x="0" y="43"/>
                  </a:cubicBezTo>
                  <a:close/>
                </a:path>
              </a:pathLst>
            </a:custGeom>
            <a:grpFill/>
            <a:ln w="15875" cap="flat">
              <a:solidFill>
                <a:schemeClr val="tx1"/>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1600">
                <a:gradFill>
                  <a:gsLst>
                    <a:gs pos="0">
                      <a:srgbClr val="FFFFFF"/>
                    </a:gs>
                    <a:gs pos="100000">
                      <a:srgbClr val="FFFFFF"/>
                    </a:gs>
                  </a:gsLst>
                  <a:lin ang="5400000" scaled="1"/>
                </a:gradFill>
                <a:latin typeface="Segoe UI Semilight"/>
              </a:endParaRPr>
            </a:p>
          </p:txBody>
        </p:sp>
      </p:grpSp>
      <p:sp>
        <p:nvSpPr>
          <p:cNvPr id="24" name="TextBox 23">
            <a:extLst>
              <a:ext uri="{FF2B5EF4-FFF2-40B4-BE49-F238E27FC236}">
                <a16:creationId xmlns:a16="http://schemas.microsoft.com/office/drawing/2014/main" id="{913391E3-A0CE-4E12-9BBE-4FA39631862F}"/>
              </a:ext>
            </a:extLst>
          </p:cNvPr>
          <p:cNvSpPr txBox="1"/>
          <p:nvPr/>
        </p:nvSpPr>
        <p:spPr>
          <a:xfrm>
            <a:off x="2674310" y="1881676"/>
            <a:ext cx="1506759" cy="307777"/>
          </a:xfrm>
          <a:prstGeom prst="rect">
            <a:avLst/>
          </a:prstGeom>
          <a:noFill/>
        </p:spPr>
        <p:txBody>
          <a:bodyPr wrap="none" lIns="0" tIns="0" rIns="0" bIns="0" rtlCol="0">
            <a:spAutoFit/>
          </a:bodyPr>
          <a:lstStyle/>
          <a:p>
            <a:pPr algn="ctr" defTabSz="932597">
              <a:defRPr/>
            </a:pPr>
            <a:r>
              <a:rPr lang="en-US" sz="2000" dirty="0">
                <a:solidFill>
                  <a:schemeClr val="accent3"/>
                </a:solidFill>
                <a:latin typeface="Segoe UI Semibold"/>
              </a:rPr>
              <a:t>Train &amp; deploy</a:t>
            </a:r>
          </a:p>
        </p:txBody>
      </p:sp>
      <p:sp>
        <p:nvSpPr>
          <p:cNvPr id="181" name="TextBox 180">
            <a:extLst>
              <a:ext uri="{FF2B5EF4-FFF2-40B4-BE49-F238E27FC236}">
                <a16:creationId xmlns:a16="http://schemas.microsoft.com/office/drawing/2014/main" id="{3E8C8342-BDED-4E72-B211-A2228B1063BB}"/>
              </a:ext>
            </a:extLst>
          </p:cNvPr>
          <p:cNvSpPr txBox="1"/>
          <p:nvPr/>
        </p:nvSpPr>
        <p:spPr>
          <a:xfrm>
            <a:off x="8397598" y="1907933"/>
            <a:ext cx="1506759" cy="307777"/>
          </a:xfrm>
          <a:prstGeom prst="rect">
            <a:avLst/>
          </a:prstGeom>
          <a:noFill/>
        </p:spPr>
        <p:txBody>
          <a:bodyPr wrap="none" lIns="0" tIns="0" rIns="0" bIns="0" rtlCol="0">
            <a:spAutoFit/>
          </a:bodyPr>
          <a:lstStyle/>
          <a:p>
            <a:pPr algn="ctr" defTabSz="932597">
              <a:defRPr/>
            </a:pPr>
            <a:r>
              <a:rPr lang="en-US" sz="2000" dirty="0">
                <a:solidFill>
                  <a:schemeClr val="accent3"/>
                </a:solidFill>
                <a:latin typeface="Segoe UI Semibold"/>
              </a:rPr>
              <a:t>Train &amp; deploy</a:t>
            </a:r>
          </a:p>
        </p:txBody>
      </p:sp>
      <p:sp>
        <p:nvSpPr>
          <p:cNvPr id="183" name="TextBox 182">
            <a:extLst>
              <a:ext uri="{FF2B5EF4-FFF2-40B4-BE49-F238E27FC236}">
                <a16:creationId xmlns:a16="http://schemas.microsoft.com/office/drawing/2014/main" id="{4AE157CB-27E7-474C-8616-4753E6B81D33}"/>
              </a:ext>
            </a:extLst>
          </p:cNvPr>
          <p:cNvSpPr txBox="1"/>
          <p:nvPr/>
        </p:nvSpPr>
        <p:spPr>
          <a:xfrm>
            <a:off x="5983828" y="5916423"/>
            <a:ext cx="728020" cy="307777"/>
          </a:xfrm>
          <a:prstGeom prst="rect">
            <a:avLst/>
          </a:prstGeom>
          <a:noFill/>
        </p:spPr>
        <p:txBody>
          <a:bodyPr wrap="none" lIns="0" tIns="0" rIns="0" bIns="0" rtlCol="0">
            <a:spAutoFit/>
          </a:bodyPr>
          <a:lstStyle/>
          <a:p>
            <a:pPr algn="ctr" defTabSz="932597">
              <a:defRPr/>
            </a:pPr>
            <a:r>
              <a:rPr lang="en-US" sz="2000" dirty="0">
                <a:solidFill>
                  <a:schemeClr val="accent3"/>
                </a:solidFill>
                <a:latin typeface="Segoe UI Semibold"/>
              </a:rPr>
              <a:t>Deploy</a:t>
            </a:r>
          </a:p>
        </p:txBody>
      </p:sp>
      <p:sp>
        <p:nvSpPr>
          <p:cNvPr id="25" name="Rectangle 24">
            <a:extLst>
              <a:ext uri="{FF2B5EF4-FFF2-40B4-BE49-F238E27FC236}">
                <a16:creationId xmlns:a16="http://schemas.microsoft.com/office/drawing/2014/main" id="{FB6EBC05-266C-4EEA-B2B2-4031B45AC084}"/>
              </a:ext>
            </a:extLst>
          </p:cNvPr>
          <p:cNvSpPr/>
          <p:nvPr/>
        </p:nvSpPr>
        <p:spPr>
          <a:xfrm>
            <a:off x="4097611" y="3441171"/>
            <a:ext cx="4241252" cy="1200329"/>
          </a:xfrm>
          <a:prstGeom prst="rect">
            <a:avLst/>
          </a:prstGeom>
        </p:spPr>
        <p:txBody>
          <a:bodyPr wrap="square">
            <a:spAutoFit/>
          </a:bodyPr>
          <a:lstStyle/>
          <a:p>
            <a:pPr algn="ctr" defTabSz="932597">
              <a:defRPr/>
            </a:pPr>
            <a:r>
              <a:rPr lang="en-US" sz="2400">
                <a:solidFill>
                  <a:srgbClr val="000000"/>
                </a:solidFill>
                <a:latin typeface="Segoe UI" panose="020B0502040204020203" pitchFamily="34" charset="0"/>
              </a:rPr>
              <a:t>Track models in production</a:t>
            </a:r>
          </a:p>
          <a:p>
            <a:pPr algn="ctr" defTabSz="932597">
              <a:defRPr/>
            </a:pPr>
            <a:r>
              <a:rPr lang="en-US" sz="2400">
                <a:solidFill>
                  <a:srgbClr val="000000"/>
                </a:solidFill>
                <a:latin typeface="Segoe UI" panose="020B0502040204020203" pitchFamily="34" charset="0"/>
              </a:rPr>
              <a:t>Capture model telemetry</a:t>
            </a:r>
          </a:p>
          <a:p>
            <a:pPr algn="ctr" defTabSz="932597">
              <a:defRPr/>
            </a:pPr>
            <a:r>
              <a:rPr lang="en-US" sz="2400">
                <a:solidFill>
                  <a:srgbClr val="000000"/>
                </a:solidFill>
                <a:latin typeface="Segoe UI" panose="020B0502040204020203" pitchFamily="34" charset="0"/>
              </a:rPr>
              <a:t>Retrain models automatically</a:t>
            </a:r>
          </a:p>
        </p:txBody>
      </p:sp>
      <p:sp>
        <p:nvSpPr>
          <p:cNvPr id="79" name="Freeform 25">
            <a:extLst>
              <a:ext uri="{FF2B5EF4-FFF2-40B4-BE49-F238E27FC236}">
                <a16:creationId xmlns:a16="http://schemas.microsoft.com/office/drawing/2014/main" id="{743B18A2-AAB9-47D2-9F57-E18F73956767}"/>
              </a:ext>
            </a:extLst>
          </p:cNvPr>
          <p:cNvSpPr>
            <a:spLocks noEditPoints="1"/>
          </p:cNvSpPr>
          <p:nvPr/>
        </p:nvSpPr>
        <p:spPr bwMode="auto">
          <a:xfrm>
            <a:off x="6157247" y="5397430"/>
            <a:ext cx="381183" cy="372438"/>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anchor="t" anchorCtr="0" compatLnSpc="1">
            <a:prstTxWarp prst="textNoShape">
              <a:avLst/>
            </a:prstTxWarp>
          </a:bodyPr>
          <a:lstStyle/>
          <a:p>
            <a:pPr defTabSz="932597">
              <a:defRPr/>
            </a:pPr>
            <a:endParaRPr lang="en-US" sz="2400" kern="0">
              <a:solidFill>
                <a:sysClr val="windowText" lastClr="000000"/>
              </a:solidFill>
              <a:latin typeface="Segoe UI Semilight"/>
            </a:endParaRPr>
          </a:p>
        </p:txBody>
      </p:sp>
      <p:grpSp>
        <p:nvGrpSpPr>
          <p:cNvPr id="62" name="Group 61">
            <a:extLst>
              <a:ext uri="{FF2B5EF4-FFF2-40B4-BE49-F238E27FC236}">
                <a16:creationId xmlns:a16="http://schemas.microsoft.com/office/drawing/2014/main" id="{F3CFC0D3-E51A-4C5B-B118-9D4A91E95DCB}"/>
              </a:ext>
            </a:extLst>
          </p:cNvPr>
          <p:cNvGrpSpPr/>
          <p:nvPr/>
        </p:nvGrpSpPr>
        <p:grpSpPr>
          <a:xfrm>
            <a:off x="8721048" y="2348510"/>
            <a:ext cx="859857" cy="700977"/>
            <a:chOff x="967154" y="1481463"/>
            <a:chExt cx="5331069" cy="4214949"/>
          </a:xfrm>
          <a:solidFill>
            <a:schemeClr val="bg1"/>
          </a:solidFill>
        </p:grpSpPr>
        <p:cxnSp>
          <p:nvCxnSpPr>
            <p:cNvPr id="63" name="Straight Connector 62">
              <a:extLst>
                <a:ext uri="{FF2B5EF4-FFF2-40B4-BE49-F238E27FC236}">
                  <a16:creationId xmlns:a16="http://schemas.microsoft.com/office/drawing/2014/main" id="{9561D3A4-D8E8-49DD-98FB-E485F72608D4}"/>
                </a:ext>
              </a:extLst>
            </p:cNvPr>
            <p:cNvCxnSpPr>
              <a:cxnSpLocks/>
            </p:cNvCxnSpPr>
            <p:nvPr/>
          </p:nvCxnSpPr>
          <p:spPr>
            <a:xfrm>
              <a:off x="967154" y="5696412"/>
              <a:ext cx="5331069"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67" name="Freeform: Shape 66">
              <a:extLst>
                <a:ext uri="{FF2B5EF4-FFF2-40B4-BE49-F238E27FC236}">
                  <a16:creationId xmlns:a16="http://schemas.microsoft.com/office/drawing/2014/main" id="{0D187138-9713-4144-B17E-D1F3E9213775}"/>
                </a:ext>
              </a:extLst>
            </p:cNvPr>
            <p:cNvSpPr/>
            <p:nvPr/>
          </p:nvSpPr>
          <p:spPr bwMode="auto">
            <a:xfrm>
              <a:off x="3301091" y="1481463"/>
              <a:ext cx="2666749" cy="4214949"/>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100">
                <a:solidFill>
                  <a:srgbClr val="FFFFFF"/>
                </a:solidFill>
                <a:latin typeface="Segoe UI Semibold"/>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E0D1C611-897B-44DB-BACE-EB9EBEE98666}"/>
                </a:ext>
              </a:extLst>
            </p:cNvPr>
            <p:cNvSpPr/>
            <p:nvPr/>
          </p:nvSpPr>
          <p:spPr bwMode="auto">
            <a:xfrm>
              <a:off x="4427764" y="4700958"/>
              <a:ext cx="647703" cy="995454"/>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100">
                <a:solidFill>
                  <a:srgbClr val="FFFFFF"/>
                </a:solidFill>
                <a:latin typeface="Segoe UI Semibold"/>
                <a:ea typeface="Segoe UI" pitchFamily="34" charset="0"/>
                <a:cs typeface="Segoe UI" pitchFamily="34" charset="0"/>
              </a:endParaRPr>
            </a:p>
          </p:txBody>
        </p:sp>
        <p:sp>
          <p:nvSpPr>
            <p:cNvPr id="65" name="Rectangle 64">
              <a:extLst>
                <a:ext uri="{FF2B5EF4-FFF2-40B4-BE49-F238E27FC236}">
                  <a16:creationId xmlns:a16="http://schemas.microsoft.com/office/drawing/2014/main" id="{456CC4B3-B078-468E-9A2D-7A063EFA55D5}"/>
                </a:ext>
              </a:extLst>
            </p:cNvPr>
            <p:cNvSpPr/>
            <p:nvPr/>
          </p:nvSpPr>
          <p:spPr bwMode="auto">
            <a:xfrm>
              <a:off x="1286611" y="2696307"/>
              <a:ext cx="2793020" cy="3000105"/>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100">
                <a:solidFill>
                  <a:srgbClr val="FFFFFF"/>
                </a:solidFill>
                <a:latin typeface="Segoe UI Semibold"/>
                <a:ea typeface="Segoe UI" pitchFamily="34" charset="0"/>
                <a:cs typeface="Segoe UI" pitchFamily="34" charset="0"/>
              </a:endParaRPr>
            </a:p>
          </p:txBody>
        </p:sp>
        <p:sp>
          <p:nvSpPr>
            <p:cNvPr id="66" name="Rectangle 65">
              <a:extLst>
                <a:ext uri="{FF2B5EF4-FFF2-40B4-BE49-F238E27FC236}">
                  <a16:creationId xmlns:a16="http://schemas.microsoft.com/office/drawing/2014/main" id="{DEC65F4C-5296-4D11-9935-D8EC135E7F3D}"/>
                </a:ext>
              </a:extLst>
            </p:cNvPr>
            <p:cNvSpPr/>
            <p:nvPr/>
          </p:nvSpPr>
          <p:spPr bwMode="auto">
            <a:xfrm>
              <a:off x="2225922" y="4700952"/>
              <a:ext cx="914397" cy="995460"/>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100">
                <a:solidFill>
                  <a:srgbClr val="FFFFFF"/>
                </a:solidFill>
                <a:latin typeface="Segoe UI Semibold"/>
                <a:ea typeface="Segoe UI" pitchFamily="34" charset="0"/>
                <a:cs typeface="Segoe UI" pitchFamily="34" charset="0"/>
              </a:endParaRPr>
            </a:p>
          </p:txBody>
        </p:sp>
      </p:grpSp>
      <p:sp>
        <p:nvSpPr>
          <p:cNvPr id="71" name="Freeform 128">
            <a:extLst>
              <a:ext uri="{FF2B5EF4-FFF2-40B4-BE49-F238E27FC236}">
                <a16:creationId xmlns:a16="http://schemas.microsoft.com/office/drawing/2014/main" id="{CC17696B-899A-48D9-A488-83034C5B6BB5}"/>
              </a:ext>
            </a:extLst>
          </p:cNvPr>
          <p:cNvSpPr>
            <a:spLocks noChangeAspect="1"/>
          </p:cNvSpPr>
          <p:nvPr/>
        </p:nvSpPr>
        <p:spPr bwMode="auto">
          <a:xfrm>
            <a:off x="2878304" y="2349272"/>
            <a:ext cx="1250734" cy="70021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w="12700">
            <a:solidFill>
              <a:schemeClr val="tx1"/>
            </a:solidFill>
            <a:miter lim="800000"/>
          </a:ln>
          <a:extLst/>
        </p:spPr>
        <p:txBody>
          <a:bodyPr vert="horz" wrap="square" lIns="93260" tIns="46630" rIns="93260" bIns="46630" numCol="1" anchor="t" anchorCtr="0" compatLnSpc="1">
            <a:prstTxWarp prst="textNoShape">
              <a:avLst/>
            </a:prstTxWarp>
          </a:bodyPr>
          <a:lstStyle/>
          <a:p>
            <a:pPr defTabSz="932597">
              <a:defRPr/>
            </a:pPr>
            <a:endParaRPr lang="en-US" sz="1100">
              <a:solidFill>
                <a:srgbClr val="333333"/>
              </a:solidFill>
              <a:latin typeface="Segoe UI Semibold"/>
            </a:endParaRPr>
          </a:p>
        </p:txBody>
      </p:sp>
    </p:spTree>
    <p:extLst>
      <p:ext uri="{BB962C8B-B14F-4D97-AF65-F5344CB8AC3E}">
        <p14:creationId xmlns:p14="http://schemas.microsoft.com/office/powerpoint/2010/main" val="70721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utoRev="1" fill="hold" nodeType="withEffect">
                                  <p:stCondLst>
                                    <p:cond delay="0"/>
                                  </p:stCondLst>
                                  <p:childTnLst>
                                    <p:animMotion origin="layout" path="M 4.375E-6 -2.96296E-6 L 0.4194 -2.96296E-6 " pathEditMode="relative" rAng="0" ptsTypes="AA">
                                      <p:cBhvr>
                                        <p:cTn id="6" dur="10000" fill="hold"/>
                                        <p:tgtEl>
                                          <p:spTgt spid="3"/>
                                        </p:tgtEl>
                                        <p:attrNameLst>
                                          <p:attrName>ppt_x</p:attrName>
                                          <p:attrName>ppt_y</p:attrName>
                                        </p:attrNameLst>
                                      </p:cBhvr>
                                      <p:rCtr x="20964" y="0"/>
                                    </p:animMotion>
                                  </p:childTnLst>
                                </p:cTn>
                              </p:par>
                              <p:par>
                                <p:cTn id="7" presetID="42" presetClass="path" presetSubtype="0" fill="hold" nodeType="withEffect">
                                  <p:stCondLst>
                                    <p:cond delay="0"/>
                                  </p:stCondLst>
                                  <p:childTnLst>
                                    <p:animMotion origin="layout" path="M 6.25E-7 -2.22222E-6 L 6.25E-7 0.38241 " pathEditMode="relative" rAng="0" ptsTypes="AA">
                                      <p:cBhvr>
                                        <p:cTn id="8" dur="2500" fill="hold"/>
                                        <p:tgtEl>
                                          <p:spTgt spid="23"/>
                                        </p:tgtEl>
                                        <p:attrNameLst>
                                          <p:attrName>ppt_x</p:attrName>
                                          <p:attrName>ppt_y</p:attrName>
                                        </p:attrNameLst>
                                      </p:cBhvr>
                                      <p:rCtr x="0" y="19120"/>
                                    </p:animMotion>
                                  </p:childTnLst>
                                </p:cTn>
                              </p:par>
                              <p:par>
                                <p:cTn id="9" presetID="42" presetClass="path" presetSubtype="0" fill="hold" nodeType="withEffect">
                                  <p:stCondLst>
                                    <p:cond delay="0"/>
                                  </p:stCondLst>
                                  <p:childTnLst>
                                    <p:animMotion origin="layout" path="M 6.25E-7 -2.22222E-6 L 6.25E-7 0.38241 " pathEditMode="relative" rAng="0" ptsTypes="AA">
                                      <p:cBhvr>
                                        <p:cTn id="10" dur="2500" fill="hold"/>
                                        <p:tgtEl>
                                          <p:spTgt spid="152"/>
                                        </p:tgtEl>
                                        <p:attrNameLst>
                                          <p:attrName>ppt_x</p:attrName>
                                          <p:attrName>ppt_y</p:attrName>
                                        </p:attrNameLst>
                                      </p:cBhvr>
                                      <p:rCtr x="0" y="19120"/>
                                    </p:animMotion>
                                  </p:childTnLst>
                                </p:cTn>
                              </p:par>
                              <p:par>
                                <p:cTn id="11" presetID="42" presetClass="path" presetSubtype="0" fill="hold" nodeType="withEffect">
                                  <p:stCondLst>
                                    <p:cond delay="2500"/>
                                  </p:stCondLst>
                                  <p:childTnLst>
                                    <p:animMotion origin="layout" path="M 6.25E-7 -2.22222E-6 L -0.00026 0.39121 " pathEditMode="relative" rAng="0" ptsTypes="AA">
                                      <p:cBhvr>
                                        <p:cTn id="12" dur="2500" fill="hold"/>
                                        <p:tgtEl>
                                          <p:spTgt spid="152"/>
                                        </p:tgtEl>
                                        <p:attrNameLst>
                                          <p:attrName>ppt_x</p:attrName>
                                          <p:attrName>ppt_y</p:attrName>
                                        </p:attrNameLst>
                                      </p:cBhvr>
                                      <p:rCtr x="-13" y="19560"/>
                                    </p:animMotion>
                                  </p:childTnLst>
                                </p:cTn>
                              </p:par>
                              <p:par>
                                <p:cTn id="13" presetID="42" presetClass="path" presetSubtype="0" fill="hold" nodeType="withEffect">
                                  <p:stCondLst>
                                    <p:cond delay="2500"/>
                                  </p:stCondLst>
                                  <p:childTnLst>
                                    <p:animMotion origin="layout" path="M 6.25E-7 -2.22222E-6 L 6.25E-7 0.38241 " pathEditMode="relative" rAng="0" ptsTypes="AA">
                                      <p:cBhvr>
                                        <p:cTn id="14" dur="2500" fill="hold"/>
                                        <p:tgtEl>
                                          <p:spTgt spid="23"/>
                                        </p:tgtEl>
                                        <p:attrNameLst>
                                          <p:attrName>ppt_x</p:attrName>
                                          <p:attrName>ppt_y</p:attrName>
                                        </p:attrNameLst>
                                      </p:cBhvr>
                                      <p:rCtr x="0" y="19120"/>
                                    </p:animMotion>
                                  </p:childTnLst>
                                </p:cTn>
                              </p:par>
                              <p:par>
                                <p:cTn id="15" presetID="63" presetClass="path" presetSubtype="0" fill="hold" nodeType="withEffect">
                                  <p:stCondLst>
                                    <p:cond delay="5000"/>
                                  </p:stCondLst>
                                  <p:childTnLst>
                                    <p:animMotion origin="layout" path="M -3.95833E-6 4.44444E-6 L 0.08802 4.44444E-6 " pathEditMode="relative" rAng="0" ptsTypes="AA">
                                      <p:cBhvr>
                                        <p:cTn id="16" dur="2000" fill="hold"/>
                                        <p:tgtEl>
                                          <p:spTgt spid="112"/>
                                        </p:tgtEl>
                                        <p:attrNameLst>
                                          <p:attrName>ppt_x</p:attrName>
                                          <p:attrName>ppt_y</p:attrName>
                                        </p:attrNameLst>
                                      </p:cBhvr>
                                      <p:rCtr x="4401" y="0"/>
                                    </p:animMotion>
                                  </p:childTnLst>
                                </p:cTn>
                              </p:par>
                              <p:par>
                                <p:cTn id="17" presetID="35" presetClass="path" presetSubtype="0" fill="hold" nodeType="withEffect">
                                  <p:stCondLst>
                                    <p:cond delay="5000"/>
                                  </p:stCondLst>
                                  <p:childTnLst>
                                    <p:animMotion origin="layout" path="M 2.70833E-6 4.44444E-6 L -0.06433 4.44444E-6 " pathEditMode="relative" rAng="0" ptsTypes="AA">
                                      <p:cBhvr>
                                        <p:cTn id="18" dur="2000" fill="hold"/>
                                        <p:tgtEl>
                                          <p:spTgt spid="116"/>
                                        </p:tgtEl>
                                        <p:attrNameLst>
                                          <p:attrName>ppt_x</p:attrName>
                                          <p:attrName>ppt_y</p:attrName>
                                        </p:attrNameLst>
                                      </p:cBhvr>
                                      <p:rCtr x="-3216" y="0"/>
                                    </p:animMotion>
                                  </p:childTnLst>
                                </p:cTn>
                              </p:par>
                              <p:par>
                                <p:cTn id="19" presetID="42" presetClass="path" presetSubtype="0" fill="hold" nodeType="withEffect">
                                  <p:stCondLst>
                                    <p:cond delay="7000"/>
                                  </p:stCondLst>
                                  <p:childTnLst>
                                    <p:animMotion origin="layout" path="M 6.25E-7 -2.22222E-6 L -0.00026 0.39121 " pathEditMode="relative" rAng="0" ptsTypes="AA">
                                      <p:cBhvr>
                                        <p:cTn id="20" dur="2500" fill="hold"/>
                                        <p:tgtEl>
                                          <p:spTgt spid="152"/>
                                        </p:tgtEl>
                                        <p:attrNameLst>
                                          <p:attrName>ppt_x</p:attrName>
                                          <p:attrName>ppt_y</p:attrName>
                                        </p:attrNameLst>
                                      </p:cBhvr>
                                      <p:rCtr x="-13" y="19560"/>
                                    </p:animMotion>
                                  </p:childTnLst>
                                </p:cTn>
                              </p:par>
                              <p:par>
                                <p:cTn id="21" presetID="42" presetClass="path" presetSubtype="0" fill="hold" nodeType="withEffect">
                                  <p:stCondLst>
                                    <p:cond delay="7000"/>
                                  </p:stCondLst>
                                  <p:childTnLst>
                                    <p:animMotion origin="layout" path="M 6.25E-7 -2.22222E-6 L -0.00026 0.39121 " pathEditMode="relative" rAng="0" ptsTypes="AA">
                                      <p:cBhvr>
                                        <p:cTn id="22" dur="2500" fill="hold"/>
                                        <p:tgtEl>
                                          <p:spTgt spid="23"/>
                                        </p:tgtEl>
                                        <p:attrNameLst>
                                          <p:attrName>ppt_x</p:attrName>
                                          <p:attrName>ppt_y</p:attrName>
                                        </p:attrNameLst>
                                      </p:cBhvr>
                                      <p:rCtr x="-13" y="19560"/>
                                    </p:animMotion>
                                  </p:childTnLst>
                                </p:cTn>
                              </p:par>
                              <p:par>
                                <p:cTn id="23" presetID="63" presetClass="path" presetSubtype="0" fill="hold" nodeType="withEffect">
                                  <p:stCondLst>
                                    <p:cond delay="9500"/>
                                  </p:stCondLst>
                                  <p:childTnLst>
                                    <p:animMotion origin="layout" path="M -3.95833E-6 4.44444E-6 L 0.16198 4.44444E-6 " pathEditMode="relative" rAng="0" ptsTypes="AA">
                                      <p:cBhvr>
                                        <p:cTn id="24" dur="3000" fill="hold"/>
                                        <p:tgtEl>
                                          <p:spTgt spid="114"/>
                                        </p:tgtEl>
                                        <p:attrNameLst>
                                          <p:attrName>ppt_x</p:attrName>
                                          <p:attrName>ppt_y</p:attrName>
                                        </p:attrNameLst>
                                      </p:cBhvr>
                                      <p:rCtr x="8099" y="0"/>
                                    </p:animMotion>
                                  </p:childTnLst>
                                </p:cTn>
                              </p:par>
                              <p:par>
                                <p:cTn id="25" presetID="35" presetClass="path" presetSubtype="0" fill="hold" nodeType="withEffect">
                                  <p:stCondLst>
                                    <p:cond delay="9500"/>
                                  </p:stCondLst>
                                  <p:childTnLst>
                                    <p:animMotion origin="layout" path="M 2.70833E-6 4.44444E-6 L -0.13008 4.44444E-6 " pathEditMode="relative" rAng="0" ptsTypes="AA">
                                      <p:cBhvr>
                                        <p:cTn id="26" dur="3000" fill="hold"/>
                                        <p:tgtEl>
                                          <p:spTgt spid="141"/>
                                        </p:tgtEl>
                                        <p:attrNameLst>
                                          <p:attrName>ppt_x</p:attrName>
                                          <p:attrName>ppt_y</p:attrName>
                                        </p:attrNameLst>
                                      </p:cBhvr>
                                      <p:rCtr x="-6510" y="0"/>
                                    </p:animMotion>
                                  </p:childTnLst>
                                </p:cTn>
                              </p:par>
                              <p:par>
                                <p:cTn id="27" presetID="42" presetClass="path" presetSubtype="0" fill="hold" nodeType="withEffect">
                                  <p:stCondLst>
                                    <p:cond delay="12500"/>
                                  </p:stCondLst>
                                  <p:childTnLst>
                                    <p:animMotion origin="layout" path="M 6.25E-7 -2.22222E-6 L -0.00026 0.39121 " pathEditMode="relative" rAng="0" ptsTypes="AA">
                                      <p:cBhvr>
                                        <p:cTn id="28" dur="2500" fill="hold"/>
                                        <p:tgtEl>
                                          <p:spTgt spid="23"/>
                                        </p:tgtEl>
                                        <p:attrNameLst>
                                          <p:attrName>ppt_x</p:attrName>
                                          <p:attrName>ppt_y</p:attrName>
                                        </p:attrNameLst>
                                      </p:cBhvr>
                                      <p:rCtr x="-13" y="19560"/>
                                    </p:animMotion>
                                  </p:childTnLst>
                                </p:cTn>
                              </p:par>
                              <p:par>
                                <p:cTn id="29" presetID="63" presetClass="path" presetSubtype="0" fill="hold" nodeType="withEffect">
                                  <p:stCondLst>
                                    <p:cond delay="15000"/>
                                  </p:stCondLst>
                                  <p:childTnLst>
                                    <p:animMotion origin="layout" path="M -3.95833E-6 4.44444E-6 L 0.23269 4.44444E-6 " pathEditMode="relative" rAng="0" ptsTypes="AA">
                                      <p:cBhvr>
                                        <p:cTn id="30" dur="4000" fill="hold"/>
                                        <p:tgtEl>
                                          <p:spTgt spid="115"/>
                                        </p:tgtEl>
                                        <p:attrNameLst>
                                          <p:attrName>ppt_x</p:attrName>
                                          <p:attrName>ppt_y</p:attrName>
                                        </p:attrNameLst>
                                      </p:cBhvr>
                                      <p:rCtr x="116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70857983-E263-43E6-B8B2-FFD998C44065}"/>
              </a:ext>
            </a:extLst>
          </p:cNvPr>
          <p:cNvSpPr txBox="1">
            <a:spLocks/>
          </p:cNvSpPr>
          <p:nvPr/>
        </p:nvSpPr>
        <p:spPr>
          <a:xfrm>
            <a:off x="228599" y="177119"/>
            <a:ext cx="11985172" cy="1292662"/>
          </a:xfrm>
          <a:prstGeom prst="rect">
            <a:avLst/>
          </a:prstGeom>
        </p:spPr>
        <p:txBody>
          <a:bodyPr vert="horz" wrap="square" lIns="0" tIns="0" rIns="0" bIns="0" rtlCol="0" anchor="t">
            <a:spAutoFit/>
          </a:bodyPr>
          <a:lstStyle>
            <a:defPPr>
              <a:defRPr lang="en-US"/>
            </a:defPPr>
            <a:lvl1pPr algn="ctr" defTabSz="951304">
              <a:lnSpc>
                <a:spcPct val="100000"/>
              </a:lnSpc>
              <a:spcBef>
                <a:spcPct val="0"/>
              </a:spcBef>
              <a:buNone/>
              <a:defRPr sz="5400" b="0" cap="none" spc="-51" baseline="0">
                <a:ln w="3175">
                  <a:noFill/>
                </a:ln>
                <a:effectLst/>
                <a:cs typeface="Segoe UI" pitchFamily="34" charset="0"/>
              </a:defRPr>
            </a:lvl1pPr>
          </a:lstStyle>
          <a:p>
            <a:r>
              <a:rPr lang="en-US" sz="2800" dirty="0"/>
              <a:t>Development Tools: Jupyter, VS Code, Visual Studio, and 3</a:t>
            </a:r>
            <a:r>
              <a:rPr lang="en-US" sz="2800" baseline="30000" dirty="0"/>
              <a:t>rd</a:t>
            </a:r>
            <a:r>
              <a:rPr lang="en-US" sz="2800" dirty="0"/>
              <a:t> Party, </a:t>
            </a:r>
          </a:p>
          <a:p>
            <a:r>
              <a:rPr lang="en-US" sz="2800" dirty="0"/>
              <a:t>SDK’s and R/Python Packages</a:t>
            </a:r>
          </a:p>
          <a:p>
            <a:r>
              <a:rPr lang="en-US" sz="2800" dirty="0">
                <a:solidFill>
                  <a:schemeClr val="accent3"/>
                </a:solidFill>
              </a:rPr>
              <a:t>(All available on the Azure Data Science Virtual Machine)</a:t>
            </a:r>
          </a:p>
        </p:txBody>
      </p:sp>
      <p:pic>
        <p:nvPicPr>
          <p:cNvPr id="2050" name="Picture 2" descr="See the source image">
            <a:extLst>
              <a:ext uri="{FF2B5EF4-FFF2-40B4-BE49-F238E27FC236}">
                <a16:creationId xmlns:a16="http://schemas.microsoft.com/office/drawing/2014/main" id="{0FA4745E-57B5-2340-9596-E5E2644ED9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8791" y="3230709"/>
            <a:ext cx="4577209" cy="28274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53F8064-EEE3-487F-80AF-934B5D362111}"/>
              </a:ext>
            </a:extLst>
          </p:cNvPr>
          <p:cNvPicPr>
            <a:picLocks noChangeAspect="1"/>
          </p:cNvPicPr>
          <p:nvPr/>
        </p:nvPicPr>
        <p:blipFill>
          <a:blip r:embed="rId4"/>
          <a:stretch>
            <a:fillRect/>
          </a:stretch>
        </p:blipFill>
        <p:spPr>
          <a:xfrm>
            <a:off x="737814" y="1671091"/>
            <a:ext cx="4230884" cy="2710410"/>
          </a:xfrm>
          <a:prstGeom prst="rect">
            <a:avLst/>
          </a:prstGeom>
        </p:spPr>
      </p:pic>
      <p:pic>
        <p:nvPicPr>
          <p:cNvPr id="4" name="Picture 3" descr="A screenshot of a cell phone&#10;&#10;Description generated with high confidence">
            <a:extLst>
              <a:ext uri="{FF2B5EF4-FFF2-40B4-BE49-F238E27FC236}">
                <a16:creationId xmlns:a16="http://schemas.microsoft.com/office/drawing/2014/main" id="{43676540-10C5-5447-86F6-72E44B8D12D9}"/>
              </a:ext>
            </a:extLst>
          </p:cNvPr>
          <p:cNvPicPr>
            <a:picLocks noChangeAspect="1"/>
          </p:cNvPicPr>
          <p:nvPr/>
        </p:nvPicPr>
        <p:blipFill>
          <a:blip r:embed="rId5"/>
          <a:stretch>
            <a:fillRect/>
          </a:stretch>
        </p:blipFill>
        <p:spPr>
          <a:xfrm>
            <a:off x="5797315" y="2374786"/>
            <a:ext cx="4577210" cy="3087411"/>
          </a:xfrm>
          <a:prstGeom prst="rect">
            <a:avLst/>
          </a:prstGeom>
        </p:spPr>
      </p:pic>
      <p:pic>
        <p:nvPicPr>
          <p:cNvPr id="6" name="Picture 5" descr="A picture containing screenshot&#10;&#10;Description generated with high confidence">
            <a:extLst>
              <a:ext uri="{FF2B5EF4-FFF2-40B4-BE49-F238E27FC236}">
                <a16:creationId xmlns:a16="http://schemas.microsoft.com/office/drawing/2014/main" id="{79C7F983-CABE-6D49-95CE-88032DE51240}"/>
              </a:ext>
            </a:extLst>
          </p:cNvPr>
          <p:cNvPicPr>
            <a:picLocks noChangeAspect="1"/>
          </p:cNvPicPr>
          <p:nvPr/>
        </p:nvPicPr>
        <p:blipFill>
          <a:blip r:embed="rId6"/>
          <a:stretch>
            <a:fillRect/>
          </a:stretch>
        </p:blipFill>
        <p:spPr>
          <a:xfrm>
            <a:off x="8042984" y="1671091"/>
            <a:ext cx="3292147" cy="2469110"/>
          </a:xfrm>
          <a:prstGeom prst="rect">
            <a:avLst/>
          </a:prstGeom>
        </p:spPr>
      </p:pic>
      <p:sp>
        <p:nvSpPr>
          <p:cNvPr id="7" name="Rectangle 6">
            <a:extLst>
              <a:ext uri="{FF2B5EF4-FFF2-40B4-BE49-F238E27FC236}">
                <a16:creationId xmlns:a16="http://schemas.microsoft.com/office/drawing/2014/main" id="{62CFD2E9-D2D4-434D-9FF8-36BDC8D87FE7}"/>
              </a:ext>
            </a:extLst>
          </p:cNvPr>
          <p:cNvSpPr/>
          <p:nvPr/>
        </p:nvSpPr>
        <p:spPr>
          <a:xfrm>
            <a:off x="3605053" y="6105592"/>
            <a:ext cx="5226367" cy="523220"/>
          </a:xfrm>
          <a:prstGeom prst="rect">
            <a:avLst/>
          </a:prstGeom>
        </p:spPr>
        <p:txBody>
          <a:bodyPr wrap="none">
            <a:spAutoFit/>
          </a:bodyPr>
          <a:lstStyle/>
          <a:p>
            <a:r>
              <a:rPr lang="en-US" sz="2800" dirty="0"/>
              <a:t>https://</a:t>
            </a:r>
            <a:r>
              <a:rPr lang="en-US" sz="2800" dirty="0" err="1"/>
              <a:t>tinyurl.com</a:t>
            </a:r>
            <a:r>
              <a:rPr lang="en-US" sz="2800" dirty="0"/>
              <a:t>/</a:t>
            </a:r>
            <a:r>
              <a:rPr lang="en-US" sz="2800" dirty="0" err="1"/>
              <a:t>LearnAI</a:t>
            </a:r>
            <a:r>
              <a:rPr lang="en-US" sz="2800" dirty="0"/>
              <a:t>-DSVM</a:t>
            </a:r>
          </a:p>
        </p:txBody>
      </p:sp>
    </p:spTree>
    <p:extLst>
      <p:ext uri="{BB962C8B-B14F-4D97-AF65-F5344CB8AC3E}">
        <p14:creationId xmlns:p14="http://schemas.microsoft.com/office/powerpoint/2010/main" val="3521412848"/>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3AEBD4-09DF-4BD3-8086-143CCE5DC895}"/>
              </a:ext>
            </a:extLst>
          </p:cNvPr>
          <p:cNvSpPr/>
          <p:nvPr/>
        </p:nvSpPr>
        <p:spPr bwMode="auto">
          <a:xfrm>
            <a:off x="-1" y="1251841"/>
            <a:ext cx="12436475" cy="1477328"/>
          </a:xfrm>
          <a:prstGeom prst="rect">
            <a:avLst/>
          </a:prstGeom>
        </p:spPr>
        <p:txBody>
          <a:bodyPr vert="horz" wrap="square" lIns="0" tIns="0" rIns="0" bIns="0" rtlCol="0" anchor="t">
            <a:spAutoFit/>
          </a:bodyPr>
          <a:lstStyle/>
          <a:p>
            <a:pPr algn="ctr" defTabSz="951304">
              <a:spcBef>
                <a:spcPct val="0"/>
              </a:spcBef>
            </a:pPr>
            <a:r>
              <a:rPr lang="en-US" sz="4800" spc="-51" dirty="0">
                <a:ln w="3175">
                  <a:noFill/>
                </a:ln>
                <a:solidFill>
                  <a:schemeClr val="tx1"/>
                </a:solidFill>
                <a:cs typeface="Segoe UI" pitchFamily="34" charset="0"/>
              </a:rPr>
              <a:t>Resource: Professional AI Developer </a:t>
            </a:r>
          </a:p>
          <a:p>
            <a:pPr algn="ctr" defTabSz="951304">
              <a:spcBef>
                <a:spcPct val="0"/>
              </a:spcBef>
            </a:pPr>
            <a:r>
              <a:rPr lang="en-US" sz="4800" spc="-51" dirty="0">
                <a:ln w="3175">
                  <a:noFill/>
                </a:ln>
                <a:solidFill>
                  <a:schemeClr val="tx1"/>
                </a:solidFill>
                <a:cs typeface="Segoe UI" pitchFamily="34" charset="0"/>
              </a:rPr>
              <a:t>Bootcamp</a:t>
            </a:r>
          </a:p>
        </p:txBody>
      </p:sp>
      <p:sp>
        <p:nvSpPr>
          <p:cNvPr id="3" name="Rectangle 2">
            <a:extLst>
              <a:ext uri="{FF2B5EF4-FFF2-40B4-BE49-F238E27FC236}">
                <a16:creationId xmlns:a16="http://schemas.microsoft.com/office/drawing/2014/main" id="{73994780-34E0-4BA4-9A1C-8DC49EBF33F4}"/>
              </a:ext>
            </a:extLst>
          </p:cNvPr>
          <p:cNvSpPr/>
          <p:nvPr/>
        </p:nvSpPr>
        <p:spPr bwMode="auto">
          <a:xfrm>
            <a:off x="0" y="4750289"/>
            <a:ext cx="9728200" cy="615553"/>
          </a:xfrm>
          <a:prstGeom prst="rect">
            <a:avLst/>
          </a:prstGeom>
        </p:spPr>
        <p:txBody>
          <a:bodyPr vert="horz" wrap="square" lIns="0" tIns="0" rIns="0" bIns="0" rtlCol="0" anchor="t">
            <a:spAutoFit/>
          </a:bodyPr>
          <a:lstStyle/>
          <a:p>
            <a:pPr defTabSz="951304">
              <a:spcBef>
                <a:spcPct val="0"/>
              </a:spcBef>
            </a:pPr>
            <a:r>
              <a:rPr lang="en-US" sz="4000" dirty="0">
                <a:solidFill>
                  <a:schemeClr val="accent3"/>
                </a:solidFill>
              </a:rPr>
              <a:t>https://azure.github.io/LearnAI-Bootcamp/</a:t>
            </a:r>
          </a:p>
        </p:txBody>
      </p:sp>
    </p:spTree>
    <p:extLst>
      <p:ext uri="{BB962C8B-B14F-4D97-AF65-F5344CB8AC3E}">
        <p14:creationId xmlns:p14="http://schemas.microsoft.com/office/powerpoint/2010/main" val="3551979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p:cNvCxnSpPr/>
          <p:nvPr/>
        </p:nvCxnSpPr>
        <p:spPr>
          <a:xfrm>
            <a:off x="883" y="2523723"/>
            <a:ext cx="12434711" cy="0"/>
          </a:xfrm>
          <a:prstGeom prst="line">
            <a:avLst/>
          </a:prstGeom>
          <a:noFill/>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Oval 40"/>
          <p:cNvSpPr/>
          <p:nvPr/>
        </p:nvSpPr>
        <p:spPr bwMode="auto">
          <a:xfrm>
            <a:off x="6146436" y="2460233"/>
            <a:ext cx="126982" cy="126982"/>
          </a:xfrm>
          <a:prstGeom prst="ellipse">
            <a:avLst/>
          </a:prstGeom>
          <a:solidFill>
            <a:schemeClr val="accent3"/>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43" name="Group 42"/>
          <p:cNvGrpSpPr/>
          <p:nvPr/>
        </p:nvGrpSpPr>
        <p:grpSpPr>
          <a:xfrm>
            <a:off x="5983206" y="1578695"/>
            <a:ext cx="470061" cy="438721"/>
            <a:chOff x="2028485" y="5305924"/>
            <a:chExt cx="546628" cy="510184"/>
          </a:xfrm>
          <a:solidFill>
            <a:schemeClr val="accent3"/>
          </a:solidFill>
        </p:grpSpPr>
        <p:sp>
          <p:nvSpPr>
            <p:cNvPr id="47" name="Rectangle 37"/>
            <p:cNvSpPr>
              <a:spLocks noChangeArrowheads="1"/>
            </p:cNvSpPr>
            <p:nvPr/>
          </p:nvSpPr>
          <p:spPr bwMode="auto">
            <a:xfrm>
              <a:off x="2219269" y="5305924"/>
              <a:ext cx="162917" cy="160772"/>
            </a:xfrm>
            <a:prstGeom prst="rect">
              <a:avLst/>
            </a:prstGeom>
            <a:grpFill/>
            <a:ln w="19050">
              <a:solidFill>
                <a:schemeClr val="bg1"/>
              </a:solidFill>
              <a:miter lim="800000"/>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50" name="Rectangle 38"/>
            <p:cNvSpPr>
              <a:spLocks noChangeArrowheads="1"/>
            </p:cNvSpPr>
            <p:nvPr/>
          </p:nvSpPr>
          <p:spPr bwMode="auto">
            <a:xfrm>
              <a:off x="2028485" y="5657479"/>
              <a:ext cx="160773" cy="158629"/>
            </a:xfrm>
            <a:prstGeom prst="rect">
              <a:avLst/>
            </a:prstGeom>
            <a:grpFill/>
            <a:ln w="19050">
              <a:solidFill>
                <a:schemeClr val="bg1"/>
              </a:solidFill>
              <a:miter lim="800000"/>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51" name="Rectangle 39"/>
            <p:cNvSpPr>
              <a:spLocks noChangeArrowheads="1"/>
            </p:cNvSpPr>
            <p:nvPr/>
          </p:nvSpPr>
          <p:spPr bwMode="auto">
            <a:xfrm>
              <a:off x="2412196" y="5657479"/>
              <a:ext cx="162917" cy="158629"/>
            </a:xfrm>
            <a:prstGeom prst="rect">
              <a:avLst/>
            </a:prstGeom>
            <a:grpFill/>
            <a:ln w="19050">
              <a:solidFill>
                <a:schemeClr val="bg1"/>
              </a:solidFill>
              <a:miter lim="800000"/>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52" name="Line 40"/>
            <p:cNvSpPr>
              <a:spLocks noChangeShapeType="1"/>
            </p:cNvSpPr>
            <p:nvPr/>
          </p:nvSpPr>
          <p:spPr bwMode="auto">
            <a:xfrm flipH="1" flipV="1">
              <a:off x="2345744" y="5470984"/>
              <a:ext cx="102895" cy="182209"/>
            </a:xfrm>
            <a:prstGeom prst="line">
              <a:avLst/>
            </a:prstGeom>
            <a:grpFill/>
            <a:ln w="19050">
              <a:solidFill>
                <a:schemeClr val="bg1"/>
              </a:solidFill>
              <a:miter lim="800000"/>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54" name="Line 41"/>
            <p:cNvSpPr>
              <a:spLocks noChangeShapeType="1"/>
            </p:cNvSpPr>
            <p:nvPr/>
          </p:nvSpPr>
          <p:spPr bwMode="auto">
            <a:xfrm>
              <a:off x="2187114" y="5734650"/>
              <a:ext cx="225082" cy="0"/>
            </a:xfrm>
            <a:prstGeom prst="line">
              <a:avLst/>
            </a:prstGeom>
            <a:grpFill/>
            <a:ln w="19050">
              <a:solidFill>
                <a:schemeClr val="bg1"/>
              </a:solidFill>
              <a:miter lim="800000"/>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55" name="Line 42"/>
            <p:cNvSpPr>
              <a:spLocks noChangeShapeType="1"/>
            </p:cNvSpPr>
            <p:nvPr/>
          </p:nvSpPr>
          <p:spPr bwMode="auto">
            <a:xfrm flipH="1">
              <a:off x="2152816" y="5470984"/>
              <a:ext cx="102895" cy="182209"/>
            </a:xfrm>
            <a:prstGeom prst="line">
              <a:avLst/>
            </a:prstGeom>
            <a:grpFill/>
            <a:ln w="19050">
              <a:solidFill>
                <a:schemeClr val="bg1"/>
              </a:solidFill>
              <a:miter lim="800000"/>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sp>
        <p:nvSpPr>
          <p:cNvPr id="58" name="Rectangle 57"/>
          <p:cNvSpPr/>
          <p:nvPr/>
        </p:nvSpPr>
        <p:spPr bwMode="auto">
          <a:xfrm>
            <a:off x="3352319" y="3310285"/>
            <a:ext cx="6789111" cy="44752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3999" kern="0" dirty="0">
                <a:solidFill>
                  <a:srgbClr val="FF0000"/>
                </a:solidFill>
                <a:cs typeface="Segoe UI Semilight" panose="020B0402040204020203" pitchFamily="34" charset="0"/>
              </a:rPr>
              <a:t>Find</a:t>
            </a:r>
            <a:r>
              <a:rPr lang="en-US" sz="3999" kern="0" dirty="0">
                <a:solidFill>
                  <a:schemeClr val="tx1"/>
                </a:solidFill>
                <a:cs typeface="Segoe UI Semilight" panose="020B0402040204020203" pitchFamily="34" charset="0"/>
              </a:rPr>
              <a:t> AI - S</a:t>
            </a:r>
            <a:r>
              <a:rPr lang="en-US" sz="3999" kern="0" dirty="0">
                <a:solidFill>
                  <a:schemeClr val="tx1"/>
                </a:solidFill>
                <a:latin typeface="+mj-lt"/>
                <a:cs typeface="Segoe UI Semilight" panose="020B0402040204020203" pitchFamily="34" charset="0"/>
              </a:rPr>
              <a:t>olution Portal</a:t>
            </a:r>
          </a:p>
        </p:txBody>
      </p:sp>
      <p:grpSp>
        <p:nvGrpSpPr>
          <p:cNvPr id="67" name="Group 27"/>
          <p:cNvGrpSpPr>
            <a:grpSpLocks noChangeAspect="1"/>
          </p:cNvGrpSpPr>
          <p:nvPr/>
        </p:nvGrpSpPr>
        <p:grpSpPr bwMode="auto">
          <a:xfrm>
            <a:off x="3352319" y="1606581"/>
            <a:ext cx="427743" cy="381772"/>
            <a:chOff x="3810" y="2105"/>
            <a:chExt cx="214" cy="191"/>
          </a:xfrm>
        </p:grpSpPr>
        <p:sp>
          <p:nvSpPr>
            <p:cNvPr id="68" name="Freeform 28"/>
            <p:cNvSpPr>
              <a:spLocks/>
            </p:cNvSpPr>
            <p:nvPr/>
          </p:nvSpPr>
          <p:spPr bwMode="auto">
            <a:xfrm>
              <a:off x="3810" y="2105"/>
              <a:ext cx="214" cy="191"/>
            </a:xfrm>
            <a:custGeom>
              <a:avLst/>
              <a:gdLst>
                <a:gd name="T0" fmla="*/ 214 w 214"/>
                <a:gd name="T1" fmla="*/ 120 h 191"/>
                <a:gd name="T2" fmla="*/ 214 w 214"/>
                <a:gd name="T3" fmla="*/ 0 h 191"/>
                <a:gd name="T4" fmla="*/ 0 w 214"/>
                <a:gd name="T5" fmla="*/ 0 h 191"/>
                <a:gd name="T6" fmla="*/ 0 w 214"/>
                <a:gd name="T7" fmla="*/ 145 h 191"/>
                <a:gd name="T8" fmla="*/ 29 w 214"/>
                <a:gd name="T9" fmla="*/ 145 h 191"/>
                <a:gd name="T10" fmla="*/ 29 w 214"/>
                <a:gd name="T11" fmla="*/ 191 h 191"/>
                <a:gd name="T12" fmla="*/ 75 w 214"/>
                <a:gd name="T13" fmla="*/ 145 h 191"/>
                <a:gd name="T14" fmla="*/ 121 w 214"/>
                <a:gd name="T15" fmla="*/ 145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91">
                  <a:moveTo>
                    <a:pt x="214" y="120"/>
                  </a:moveTo>
                  <a:lnTo>
                    <a:pt x="214" y="0"/>
                  </a:lnTo>
                  <a:lnTo>
                    <a:pt x="0" y="0"/>
                  </a:lnTo>
                  <a:lnTo>
                    <a:pt x="0" y="145"/>
                  </a:lnTo>
                  <a:lnTo>
                    <a:pt x="29" y="145"/>
                  </a:lnTo>
                  <a:lnTo>
                    <a:pt x="29" y="191"/>
                  </a:lnTo>
                  <a:lnTo>
                    <a:pt x="75" y="145"/>
                  </a:lnTo>
                  <a:lnTo>
                    <a:pt x="121" y="145"/>
                  </a:lnTo>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9" name="Line 29"/>
            <p:cNvSpPr>
              <a:spLocks noChangeShapeType="1"/>
            </p:cNvSpPr>
            <p:nvPr/>
          </p:nvSpPr>
          <p:spPr bwMode="auto">
            <a:xfrm>
              <a:off x="3931" y="2250"/>
              <a:ext cx="0" cy="0"/>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75" name="Freeform 30"/>
            <p:cNvSpPr>
              <a:spLocks/>
            </p:cNvSpPr>
            <p:nvPr/>
          </p:nvSpPr>
          <p:spPr bwMode="auto">
            <a:xfrm>
              <a:off x="3903" y="2221"/>
              <a:ext cx="121" cy="29"/>
            </a:xfrm>
            <a:custGeom>
              <a:avLst/>
              <a:gdLst>
                <a:gd name="T0" fmla="*/ 0 w 93"/>
                <a:gd name="T1" fmla="*/ 25 h 25"/>
                <a:gd name="T2" fmla="*/ 93 w 93"/>
                <a:gd name="T3" fmla="*/ 25 h 25"/>
                <a:gd name="T4" fmla="*/ 93 w 93"/>
                <a:gd name="T5" fmla="*/ 0 h 25"/>
              </a:gdLst>
              <a:ahLst/>
              <a:cxnLst>
                <a:cxn ang="0">
                  <a:pos x="T0" y="T1"/>
                </a:cxn>
                <a:cxn ang="0">
                  <a:pos x="T2" y="T3"/>
                </a:cxn>
                <a:cxn ang="0">
                  <a:pos x="T4" y="T5"/>
                </a:cxn>
              </a:cxnLst>
              <a:rect l="0" t="0" r="r" b="b"/>
              <a:pathLst>
                <a:path w="93" h="25">
                  <a:moveTo>
                    <a:pt x="0" y="25"/>
                  </a:moveTo>
                  <a:lnTo>
                    <a:pt x="93" y="25"/>
                  </a:lnTo>
                  <a:lnTo>
                    <a:pt x="93" y="0"/>
                  </a:lnTo>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76" name="Freeform 31"/>
            <p:cNvSpPr>
              <a:spLocks/>
            </p:cNvSpPr>
            <p:nvPr/>
          </p:nvSpPr>
          <p:spPr bwMode="auto">
            <a:xfrm>
              <a:off x="3865"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77" name="Freeform 32"/>
            <p:cNvSpPr>
              <a:spLocks/>
            </p:cNvSpPr>
            <p:nvPr/>
          </p:nvSpPr>
          <p:spPr bwMode="auto">
            <a:xfrm>
              <a:off x="3911"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78" name="Freeform 33"/>
            <p:cNvSpPr>
              <a:spLocks/>
            </p:cNvSpPr>
            <p:nvPr/>
          </p:nvSpPr>
          <p:spPr bwMode="auto">
            <a:xfrm>
              <a:off x="3958" y="2172"/>
              <a:ext cx="10"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sp>
        <p:nvSpPr>
          <p:cNvPr id="105" name="Oval 104"/>
          <p:cNvSpPr/>
          <p:nvPr/>
        </p:nvSpPr>
        <p:spPr bwMode="auto">
          <a:xfrm>
            <a:off x="861896" y="2462931"/>
            <a:ext cx="126982" cy="126982"/>
          </a:xfrm>
          <a:prstGeom prst="ellipse">
            <a:avLst/>
          </a:prstGeom>
          <a:solidFill>
            <a:schemeClr val="bg1">
              <a:lumMod val="75000"/>
            </a:schemeClr>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106" name="Group 14"/>
          <p:cNvGrpSpPr>
            <a:grpSpLocks noChangeAspect="1"/>
          </p:cNvGrpSpPr>
          <p:nvPr/>
        </p:nvGrpSpPr>
        <p:grpSpPr bwMode="auto">
          <a:xfrm>
            <a:off x="794999" y="1596109"/>
            <a:ext cx="260775" cy="402715"/>
            <a:chOff x="2912" y="2002"/>
            <a:chExt cx="158" cy="244"/>
          </a:xfrm>
        </p:grpSpPr>
        <p:sp>
          <p:nvSpPr>
            <p:cNvPr id="107" name="Rectangle 15"/>
            <p:cNvSpPr>
              <a:spLocks noChangeArrowheads="1"/>
            </p:cNvSpPr>
            <p:nvPr/>
          </p:nvSpPr>
          <p:spPr bwMode="auto">
            <a:xfrm>
              <a:off x="2912" y="2002"/>
              <a:ext cx="67" cy="65"/>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08" name="Rectangle 16"/>
            <p:cNvSpPr>
              <a:spLocks noChangeArrowheads="1"/>
            </p:cNvSpPr>
            <p:nvPr/>
          </p:nvSpPr>
          <p:spPr bwMode="auto">
            <a:xfrm>
              <a:off x="3004" y="2002"/>
              <a:ext cx="66" cy="65"/>
            </a:xfrm>
            <a:prstGeom prst="rect">
              <a:avLst/>
            </a:prstGeom>
            <a:solidFill>
              <a:schemeClr val="bg1">
                <a:lumMod val="75000"/>
              </a:schemeClr>
            </a:solidFill>
            <a:ln w="1905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09" name="Rectangle 17"/>
            <p:cNvSpPr>
              <a:spLocks noChangeArrowheads="1"/>
            </p:cNvSpPr>
            <p:nvPr/>
          </p:nvSpPr>
          <p:spPr bwMode="auto">
            <a:xfrm>
              <a:off x="2912" y="2180"/>
              <a:ext cx="67" cy="66"/>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10" name="Rectangle 18"/>
            <p:cNvSpPr>
              <a:spLocks noChangeArrowheads="1"/>
            </p:cNvSpPr>
            <p:nvPr/>
          </p:nvSpPr>
          <p:spPr bwMode="auto">
            <a:xfrm>
              <a:off x="2912" y="2091"/>
              <a:ext cx="158" cy="66"/>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sp>
        <p:nvSpPr>
          <p:cNvPr id="111" name="Oval 110"/>
          <p:cNvSpPr/>
          <p:nvPr/>
        </p:nvSpPr>
        <p:spPr bwMode="auto">
          <a:xfrm>
            <a:off x="3502700" y="2462931"/>
            <a:ext cx="126982" cy="126982"/>
          </a:xfrm>
          <a:prstGeom prst="ellipse">
            <a:avLst/>
          </a:prstGeom>
          <a:solidFill>
            <a:schemeClr val="bg1">
              <a:lumMod val="75000"/>
            </a:schemeClr>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33" name="Rectangle 32">
            <a:extLst>
              <a:ext uri="{FF2B5EF4-FFF2-40B4-BE49-F238E27FC236}">
                <a16:creationId xmlns:a16="http://schemas.microsoft.com/office/drawing/2014/main" id="{F3618FB3-4885-4DD1-AC3B-831C359BBB1E}"/>
              </a:ext>
            </a:extLst>
          </p:cNvPr>
          <p:cNvSpPr/>
          <p:nvPr/>
        </p:nvSpPr>
        <p:spPr bwMode="auto">
          <a:xfrm>
            <a:off x="2046511" y="4928403"/>
            <a:ext cx="7746711" cy="108722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4000" kern="0" dirty="0">
              <a:solidFill>
                <a:schemeClr val="accent2">
                  <a:lumMod val="60000"/>
                  <a:lumOff val="40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312899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F06554-117B-4030-AFC8-B582CCE2C6E4}"/>
              </a:ext>
            </a:extLst>
          </p:cNvPr>
          <p:cNvPicPr>
            <a:picLocks noChangeAspect="1"/>
          </p:cNvPicPr>
          <p:nvPr/>
        </p:nvPicPr>
        <p:blipFill>
          <a:blip r:embed="rId3"/>
          <a:stretch>
            <a:fillRect/>
          </a:stretch>
        </p:blipFill>
        <p:spPr>
          <a:xfrm>
            <a:off x="-1" y="-1"/>
            <a:ext cx="12436475" cy="6994525"/>
          </a:xfrm>
          <a:prstGeom prst="rect">
            <a:avLst/>
          </a:prstGeom>
        </p:spPr>
      </p:pic>
    </p:spTree>
    <p:extLst>
      <p:ext uri="{BB962C8B-B14F-4D97-AF65-F5344CB8AC3E}">
        <p14:creationId xmlns:p14="http://schemas.microsoft.com/office/powerpoint/2010/main" val="343751513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1"/>
            <a:ext cx="12436475" cy="6994525"/>
          </a:xfrm>
          <a:prstGeom prst="rect">
            <a:avLst/>
          </a:prstGeom>
        </p:spPr>
      </p:pic>
      <p:sp>
        <p:nvSpPr>
          <p:cNvPr id="6" name="Rectangle 5"/>
          <p:cNvSpPr/>
          <p:nvPr/>
        </p:nvSpPr>
        <p:spPr>
          <a:xfrm>
            <a:off x="1764" y="-1"/>
            <a:ext cx="12434711" cy="701395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chemeClr val="bg2"/>
              </a:solidFill>
              <a:effectLst/>
              <a:uLnTx/>
              <a:uFillTx/>
              <a:latin typeface="Segoe UI"/>
              <a:ea typeface="+mn-ea"/>
              <a:cs typeface="+mn-cs"/>
            </a:endParaRPr>
          </a:p>
        </p:txBody>
      </p:sp>
      <p:sp>
        <p:nvSpPr>
          <p:cNvPr id="9" name="Rectangle 8"/>
          <p:cNvSpPr/>
          <p:nvPr/>
        </p:nvSpPr>
        <p:spPr bwMode="auto">
          <a:xfrm>
            <a:off x="883" y="497"/>
            <a:ext cx="4845949" cy="7013456"/>
          </a:xfrm>
          <a:prstGeom prst="rect">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microsoft"/>
          <p:cNvSpPr/>
          <p:nvPr/>
        </p:nvSpPr>
        <p:spPr>
          <a:xfrm>
            <a:off x="121246" y="2456297"/>
            <a:ext cx="4725588" cy="2081931"/>
          </a:xfrm>
          <a:prstGeom prst="rect">
            <a:avLst/>
          </a:prstGeom>
        </p:spPr>
        <p:txBody>
          <a:bodyPr vert="horz" wrap="square" lIns="146283" tIns="91427" rIns="146283" bIns="91427" rtlCol="0" anchor="t">
            <a:noAutofit/>
          </a:bodyPr>
          <a:lstStyle/>
          <a:p>
            <a:pPr marL="28569" marR="0" lvl="0" indent="0" algn="l" defTabSz="932293" rtl="0" eaLnBrk="1" fontAlgn="base" latinLnBrk="0" hangingPunct="1">
              <a:lnSpc>
                <a:spcPct val="95000"/>
              </a:lnSpc>
              <a:spcBef>
                <a:spcPct val="0"/>
              </a:spcBef>
              <a:spcAft>
                <a:spcPct val="0"/>
              </a:spcAft>
              <a:buClrTx/>
              <a:buSzTx/>
              <a:buFontTx/>
              <a:buNone/>
              <a:tabLst/>
              <a:defRPr/>
            </a:pPr>
            <a:r>
              <a:rPr kumimoji="0" lang="en-US" sz="4399" b="0" i="0" u="none" strike="noStrike" kern="1200" cap="none" spc="0" normalizeH="0" baseline="0" noProof="0" dirty="0">
                <a:ln>
                  <a:noFill/>
                </a:ln>
                <a:gradFill>
                  <a:gsLst>
                    <a:gs pos="20755">
                      <a:srgbClr val="505050"/>
                    </a:gs>
                    <a:gs pos="37000">
                      <a:srgbClr val="505050"/>
                    </a:gs>
                  </a:gsLst>
                  <a:lin ang="5400000" scaled="1"/>
                </a:gradFill>
                <a:effectLst/>
                <a:uLnTx/>
                <a:uFillTx/>
                <a:latin typeface="Segoe UI Light"/>
                <a:ea typeface="+mn-ea"/>
                <a:cs typeface="+mn-cs"/>
              </a:rPr>
              <a:t>Breakthroughs</a:t>
            </a:r>
          </a:p>
          <a:p>
            <a:pPr marL="28569" marR="0" lvl="0" indent="0" algn="l" defTabSz="932293" rtl="0" eaLnBrk="1" fontAlgn="base" latinLnBrk="0" hangingPunct="1">
              <a:lnSpc>
                <a:spcPct val="95000"/>
              </a:lnSpc>
              <a:spcBef>
                <a:spcPct val="0"/>
              </a:spcBef>
              <a:spcAft>
                <a:spcPct val="0"/>
              </a:spcAft>
              <a:buClrTx/>
              <a:buSzTx/>
              <a:buFontTx/>
              <a:buNone/>
              <a:tabLst/>
              <a:defRPr/>
            </a:pPr>
            <a:r>
              <a:rPr kumimoji="0" lang="en-US" sz="4399" b="0" i="0" u="none" strike="noStrike" kern="1200" cap="none" spc="0" normalizeH="0" baseline="0" noProof="0" dirty="0">
                <a:ln>
                  <a:noFill/>
                </a:ln>
                <a:gradFill>
                  <a:gsLst>
                    <a:gs pos="20755">
                      <a:srgbClr val="505050"/>
                    </a:gs>
                    <a:gs pos="37000">
                      <a:srgbClr val="505050"/>
                    </a:gs>
                  </a:gsLst>
                  <a:lin ang="5400000" scaled="1"/>
                </a:gradFill>
                <a:effectLst/>
                <a:uLnTx/>
                <a:uFillTx/>
                <a:latin typeface="Segoe UI Light"/>
                <a:ea typeface="+mn-ea"/>
                <a:cs typeface="+mn-cs"/>
              </a:rPr>
              <a:t>Enabling</a:t>
            </a:r>
          </a:p>
          <a:p>
            <a:pPr marL="28569" marR="0" lvl="0" indent="0" algn="l" defTabSz="932293" rtl="0" eaLnBrk="1" fontAlgn="base" latinLnBrk="0" hangingPunct="1">
              <a:lnSpc>
                <a:spcPct val="95000"/>
              </a:lnSpc>
              <a:spcBef>
                <a:spcPct val="0"/>
              </a:spcBef>
              <a:spcAft>
                <a:spcPct val="0"/>
              </a:spcAft>
              <a:buClrTx/>
              <a:buSzTx/>
              <a:buFontTx/>
              <a:buNone/>
              <a:tabLst/>
              <a:defRPr/>
            </a:pPr>
            <a:r>
              <a:rPr kumimoji="0" lang="en-US" sz="4399" b="0" i="0" u="none" strike="noStrike" kern="1200" cap="none" spc="0" normalizeH="0" baseline="0" noProof="0" dirty="0">
                <a:ln>
                  <a:noFill/>
                </a:ln>
                <a:gradFill>
                  <a:gsLst>
                    <a:gs pos="20755">
                      <a:srgbClr val="505050"/>
                    </a:gs>
                    <a:gs pos="37000">
                      <a:srgbClr val="505050"/>
                    </a:gs>
                  </a:gsLst>
                  <a:lin ang="5400000" scaled="1"/>
                </a:gradFill>
                <a:effectLst/>
                <a:uLnTx/>
                <a:uFillTx/>
                <a:latin typeface="Segoe UI Light"/>
                <a:ea typeface="+mn-ea"/>
                <a:cs typeface="+mn-cs"/>
              </a:rPr>
              <a:t>AI</a:t>
            </a:r>
          </a:p>
        </p:txBody>
      </p:sp>
      <p:grpSp>
        <p:nvGrpSpPr>
          <p:cNvPr id="2" name="Group 1"/>
          <p:cNvGrpSpPr/>
          <p:nvPr/>
        </p:nvGrpSpPr>
        <p:grpSpPr>
          <a:xfrm>
            <a:off x="6721785" y="369820"/>
            <a:ext cx="2091082" cy="6305300"/>
            <a:chOff x="7046260" y="296865"/>
            <a:chExt cx="1886528" cy="5688505"/>
          </a:xfrm>
          <a:solidFill>
            <a:schemeClr val="tx1"/>
          </a:solidFill>
        </p:grpSpPr>
        <p:grpSp>
          <p:nvGrpSpPr>
            <p:cNvPr id="11" name="Group 10"/>
            <p:cNvGrpSpPr/>
            <p:nvPr/>
          </p:nvGrpSpPr>
          <p:grpSpPr>
            <a:xfrm rot="5400000">
              <a:off x="6101112" y="1262066"/>
              <a:ext cx="3796877" cy="1866475"/>
              <a:chOff x="1425575" y="207960"/>
              <a:chExt cx="4808538" cy="2363790"/>
            </a:xfrm>
            <a:grpFill/>
          </p:grpSpPr>
          <p:sp>
            <p:nvSpPr>
              <p:cNvPr id="12" name="Freeform 5"/>
              <p:cNvSpPr>
                <a:spLocks/>
              </p:cNvSpPr>
              <p:nvPr/>
            </p:nvSpPr>
            <p:spPr bwMode="auto">
              <a:xfrm>
                <a:off x="1425575" y="207960"/>
                <a:ext cx="2397125" cy="2363788"/>
              </a:xfrm>
              <a:custGeom>
                <a:avLst/>
                <a:gdLst>
                  <a:gd name="T0" fmla="*/ 370 w 753"/>
                  <a:gd name="T1" fmla="*/ 741 h 741"/>
                  <a:gd name="T2" fmla="*/ 0 w 753"/>
                  <a:gd name="T3" fmla="*/ 371 h 741"/>
                  <a:gd name="T4" fmla="*/ 370 w 753"/>
                  <a:gd name="T5" fmla="*/ 0 h 741"/>
                  <a:gd name="T6" fmla="*/ 592 w 753"/>
                  <a:gd name="T7" fmla="*/ 74 h 741"/>
                  <a:gd name="T8" fmla="*/ 724 w 753"/>
                  <a:gd name="T9" fmla="*/ 261 h 741"/>
                  <a:gd name="T10" fmla="*/ 720 w 753"/>
                  <a:gd name="T11" fmla="*/ 275 h 741"/>
                  <a:gd name="T12" fmla="*/ 717 w 753"/>
                  <a:gd name="T13" fmla="*/ 263 h 741"/>
                  <a:gd name="T14" fmla="*/ 370 w 753"/>
                  <a:gd name="T15" fmla="*/ 8 h 741"/>
                  <a:gd name="T16" fmla="*/ 8 w 753"/>
                  <a:gd name="T17" fmla="*/ 371 h 741"/>
                  <a:gd name="T18" fmla="*/ 370 w 753"/>
                  <a:gd name="T19" fmla="*/ 733 h 741"/>
                  <a:gd name="T20" fmla="*/ 717 w 753"/>
                  <a:gd name="T21" fmla="*/ 479 h 741"/>
                  <a:gd name="T22" fmla="*/ 745 w 753"/>
                  <a:gd name="T23" fmla="*/ 370 h 741"/>
                  <a:gd name="T24" fmla="*/ 750 w 753"/>
                  <a:gd name="T25" fmla="*/ 367 h 741"/>
                  <a:gd name="T26" fmla="*/ 753 w 753"/>
                  <a:gd name="T27" fmla="*/ 372 h 741"/>
                  <a:gd name="T28" fmla="*/ 724 w 753"/>
                  <a:gd name="T29" fmla="*/ 481 h 741"/>
                  <a:gd name="T30" fmla="*/ 592 w 753"/>
                  <a:gd name="T31" fmla="*/ 668 h 741"/>
                  <a:gd name="T32" fmla="*/ 370 w 753"/>
                  <a:gd name="T33" fmla="*/ 74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3" h="741">
                    <a:moveTo>
                      <a:pt x="370" y="741"/>
                    </a:moveTo>
                    <a:cubicBezTo>
                      <a:pt x="166" y="741"/>
                      <a:pt x="0" y="575"/>
                      <a:pt x="0" y="371"/>
                    </a:cubicBezTo>
                    <a:cubicBezTo>
                      <a:pt x="0" y="167"/>
                      <a:pt x="166" y="0"/>
                      <a:pt x="370" y="0"/>
                    </a:cubicBezTo>
                    <a:cubicBezTo>
                      <a:pt x="451" y="0"/>
                      <a:pt x="528" y="26"/>
                      <a:pt x="592" y="74"/>
                    </a:cubicBezTo>
                    <a:cubicBezTo>
                      <a:pt x="654" y="120"/>
                      <a:pt x="701" y="187"/>
                      <a:pt x="724" y="261"/>
                    </a:cubicBezTo>
                    <a:cubicBezTo>
                      <a:pt x="720" y="275"/>
                      <a:pt x="720" y="275"/>
                      <a:pt x="720" y="275"/>
                    </a:cubicBezTo>
                    <a:cubicBezTo>
                      <a:pt x="717" y="263"/>
                      <a:pt x="717" y="263"/>
                      <a:pt x="717" y="263"/>
                    </a:cubicBezTo>
                    <a:cubicBezTo>
                      <a:pt x="669" y="111"/>
                      <a:pt x="530" y="8"/>
                      <a:pt x="370" y="8"/>
                    </a:cubicBezTo>
                    <a:cubicBezTo>
                      <a:pt x="170" y="8"/>
                      <a:pt x="8" y="171"/>
                      <a:pt x="8" y="371"/>
                    </a:cubicBezTo>
                    <a:cubicBezTo>
                      <a:pt x="8" y="571"/>
                      <a:pt x="170" y="733"/>
                      <a:pt x="370" y="733"/>
                    </a:cubicBezTo>
                    <a:cubicBezTo>
                      <a:pt x="530" y="733"/>
                      <a:pt x="669" y="631"/>
                      <a:pt x="717" y="479"/>
                    </a:cubicBezTo>
                    <a:cubicBezTo>
                      <a:pt x="727" y="445"/>
                      <a:pt x="745" y="371"/>
                      <a:pt x="745" y="370"/>
                    </a:cubicBezTo>
                    <a:cubicBezTo>
                      <a:pt x="750" y="367"/>
                      <a:pt x="750" y="367"/>
                      <a:pt x="750" y="367"/>
                    </a:cubicBezTo>
                    <a:cubicBezTo>
                      <a:pt x="753" y="372"/>
                      <a:pt x="753" y="372"/>
                      <a:pt x="753" y="372"/>
                    </a:cubicBezTo>
                    <a:cubicBezTo>
                      <a:pt x="753" y="372"/>
                      <a:pt x="735" y="447"/>
                      <a:pt x="724" y="481"/>
                    </a:cubicBezTo>
                    <a:cubicBezTo>
                      <a:pt x="701" y="555"/>
                      <a:pt x="654" y="621"/>
                      <a:pt x="592" y="668"/>
                    </a:cubicBezTo>
                    <a:cubicBezTo>
                      <a:pt x="528" y="716"/>
                      <a:pt x="451" y="741"/>
                      <a:pt x="370" y="741"/>
                    </a:cubicBezTo>
                    <a:close/>
                  </a:path>
                </a:pathLst>
              </a:custGeom>
              <a:grpFill/>
              <a:ln w="9525">
                <a:solidFill>
                  <a:schemeClr val="tx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3" name="Freeform 6"/>
              <p:cNvSpPr>
                <a:spLocks/>
              </p:cNvSpPr>
              <p:nvPr/>
            </p:nvSpPr>
            <p:spPr bwMode="auto">
              <a:xfrm>
                <a:off x="3797300" y="207963"/>
                <a:ext cx="2344738" cy="1187450"/>
              </a:xfrm>
              <a:custGeom>
                <a:avLst/>
                <a:gdLst>
                  <a:gd name="T0" fmla="*/ 8 w 736"/>
                  <a:gd name="T1" fmla="*/ 372 h 372"/>
                  <a:gd name="T2" fmla="*/ 0 w 736"/>
                  <a:gd name="T3" fmla="*/ 370 h 372"/>
                  <a:gd name="T4" fmla="*/ 29 w 736"/>
                  <a:gd name="T5" fmla="*/ 260 h 372"/>
                  <a:gd name="T6" fmla="*/ 161 w 736"/>
                  <a:gd name="T7" fmla="*/ 74 h 372"/>
                  <a:gd name="T8" fmla="*/ 382 w 736"/>
                  <a:gd name="T9" fmla="*/ 0 h 372"/>
                  <a:gd name="T10" fmla="*/ 604 w 736"/>
                  <a:gd name="T11" fmla="*/ 74 h 372"/>
                  <a:gd name="T12" fmla="*/ 736 w 736"/>
                  <a:gd name="T13" fmla="*/ 261 h 372"/>
                  <a:gd name="T14" fmla="*/ 732 w 736"/>
                  <a:gd name="T15" fmla="*/ 275 h 372"/>
                  <a:gd name="T16" fmla="*/ 729 w 736"/>
                  <a:gd name="T17" fmla="*/ 263 h 372"/>
                  <a:gd name="T18" fmla="*/ 382 w 736"/>
                  <a:gd name="T19" fmla="*/ 8 h 372"/>
                  <a:gd name="T20" fmla="*/ 36 w 736"/>
                  <a:gd name="T21" fmla="*/ 263 h 372"/>
                  <a:gd name="T22" fmla="*/ 8 w 736"/>
                  <a:gd name="T23"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6" h="372">
                    <a:moveTo>
                      <a:pt x="8" y="372"/>
                    </a:moveTo>
                    <a:cubicBezTo>
                      <a:pt x="0" y="370"/>
                      <a:pt x="0" y="370"/>
                      <a:pt x="0" y="370"/>
                    </a:cubicBezTo>
                    <a:cubicBezTo>
                      <a:pt x="0" y="369"/>
                      <a:pt x="18" y="295"/>
                      <a:pt x="29" y="260"/>
                    </a:cubicBezTo>
                    <a:cubicBezTo>
                      <a:pt x="52" y="187"/>
                      <a:pt x="99" y="120"/>
                      <a:pt x="161" y="74"/>
                    </a:cubicBezTo>
                    <a:cubicBezTo>
                      <a:pt x="225" y="26"/>
                      <a:pt x="302" y="0"/>
                      <a:pt x="382" y="0"/>
                    </a:cubicBezTo>
                    <a:cubicBezTo>
                      <a:pt x="463" y="0"/>
                      <a:pt x="540" y="26"/>
                      <a:pt x="604" y="74"/>
                    </a:cubicBezTo>
                    <a:cubicBezTo>
                      <a:pt x="666" y="120"/>
                      <a:pt x="713" y="187"/>
                      <a:pt x="736" y="261"/>
                    </a:cubicBezTo>
                    <a:cubicBezTo>
                      <a:pt x="732" y="275"/>
                      <a:pt x="732" y="275"/>
                      <a:pt x="732" y="275"/>
                    </a:cubicBezTo>
                    <a:cubicBezTo>
                      <a:pt x="729" y="263"/>
                      <a:pt x="729" y="263"/>
                      <a:pt x="729" y="263"/>
                    </a:cubicBezTo>
                    <a:cubicBezTo>
                      <a:pt x="681" y="111"/>
                      <a:pt x="542" y="8"/>
                      <a:pt x="382" y="8"/>
                    </a:cubicBezTo>
                    <a:cubicBezTo>
                      <a:pt x="223" y="8"/>
                      <a:pt x="84" y="111"/>
                      <a:pt x="36" y="263"/>
                    </a:cubicBezTo>
                    <a:cubicBezTo>
                      <a:pt x="26" y="297"/>
                      <a:pt x="8" y="371"/>
                      <a:pt x="8" y="372"/>
                    </a:cubicBezTo>
                    <a:close/>
                  </a:path>
                </a:pathLst>
              </a:custGeom>
              <a:grpFill/>
              <a:ln w="9525">
                <a:solidFill>
                  <a:schemeClr val="tx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 name="Freeform 7"/>
              <p:cNvSpPr>
                <a:spLocks/>
              </p:cNvSpPr>
              <p:nvPr/>
            </p:nvSpPr>
            <p:spPr bwMode="auto">
              <a:xfrm>
                <a:off x="3890963" y="1379538"/>
                <a:ext cx="2343150" cy="1192212"/>
              </a:xfrm>
              <a:custGeom>
                <a:avLst/>
                <a:gdLst>
                  <a:gd name="T0" fmla="*/ 353 w 736"/>
                  <a:gd name="T1" fmla="*/ 374 h 374"/>
                  <a:gd name="T2" fmla="*/ 132 w 736"/>
                  <a:gd name="T3" fmla="*/ 301 h 374"/>
                  <a:gd name="T4" fmla="*/ 0 w 736"/>
                  <a:gd name="T5" fmla="*/ 114 h 374"/>
                  <a:gd name="T6" fmla="*/ 3 w 736"/>
                  <a:gd name="T7" fmla="*/ 99 h 374"/>
                  <a:gd name="T8" fmla="*/ 7 w 736"/>
                  <a:gd name="T9" fmla="*/ 112 h 374"/>
                  <a:gd name="T10" fmla="*/ 353 w 736"/>
                  <a:gd name="T11" fmla="*/ 366 h 374"/>
                  <a:gd name="T12" fmla="*/ 700 w 736"/>
                  <a:gd name="T13" fmla="*/ 112 h 374"/>
                  <a:gd name="T14" fmla="*/ 728 w 736"/>
                  <a:gd name="T15" fmla="*/ 3 h 374"/>
                  <a:gd name="T16" fmla="*/ 733 w 736"/>
                  <a:gd name="T17" fmla="*/ 0 h 374"/>
                  <a:gd name="T18" fmla="*/ 736 w 736"/>
                  <a:gd name="T19" fmla="*/ 5 h 374"/>
                  <a:gd name="T20" fmla="*/ 707 w 736"/>
                  <a:gd name="T21" fmla="*/ 114 h 374"/>
                  <a:gd name="T22" fmla="*/ 575 w 736"/>
                  <a:gd name="T23" fmla="*/ 301 h 374"/>
                  <a:gd name="T24" fmla="*/ 353 w 736"/>
                  <a:gd name="T25"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6" h="374">
                    <a:moveTo>
                      <a:pt x="353" y="374"/>
                    </a:moveTo>
                    <a:cubicBezTo>
                      <a:pt x="273" y="374"/>
                      <a:pt x="196" y="349"/>
                      <a:pt x="132" y="301"/>
                    </a:cubicBezTo>
                    <a:cubicBezTo>
                      <a:pt x="69" y="254"/>
                      <a:pt x="23" y="188"/>
                      <a:pt x="0" y="114"/>
                    </a:cubicBezTo>
                    <a:cubicBezTo>
                      <a:pt x="3" y="99"/>
                      <a:pt x="3" y="99"/>
                      <a:pt x="3" y="99"/>
                    </a:cubicBezTo>
                    <a:cubicBezTo>
                      <a:pt x="7" y="112"/>
                      <a:pt x="7" y="112"/>
                      <a:pt x="7" y="112"/>
                    </a:cubicBezTo>
                    <a:cubicBezTo>
                      <a:pt x="55" y="264"/>
                      <a:pt x="194" y="366"/>
                      <a:pt x="353" y="366"/>
                    </a:cubicBezTo>
                    <a:cubicBezTo>
                      <a:pt x="513" y="366"/>
                      <a:pt x="652" y="264"/>
                      <a:pt x="700" y="112"/>
                    </a:cubicBezTo>
                    <a:cubicBezTo>
                      <a:pt x="710" y="78"/>
                      <a:pt x="728" y="4"/>
                      <a:pt x="728" y="3"/>
                    </a:cubicBezTo>
                    <a:cubicBezTo>
                      <a:pt x="733" y="0"/>
                      <a:pt x="733" y="0"/>
                      <a:pt x="733" y="0"/>
                    </a:cubicBezTo>
                    <a:cubicBezTo>
                      <a:pt x="736" y="5"/>
                      <a:pt x="736" y="5"/>
                      <a:pt x="736" y="5"/>
                    </a:cubicBezTo>
                    <a:cubicBezTo>
                      <a:pt x="736" y="5"/>
                      <a:pt x="718" y="80"/>
                      <a:pt x="707" y="114"/>
                    </a:cubicBezTo>
                    <a:cubicBezTo>
                      <a:pt x="684" y="188"/>
                      <a:pt x="637" y="254"/>
                      <a:pt x="575" y="301"/>
                    </a:cubicBezTo>
                    <a:cubicBezTo>
                      <a:pt x="511" y="349"/>
                      <a:pt x="434" y="374"/>
                      <a:pt x="353" y="374"/>
                    </a:cubicBezTo>
                    <a:close/>
                  </a:path>
                </a:pathLst>
              </a:custGeom>
              <a:grpFill/>
              <a:ln w="9525">
                <a:solidFill>
                  <a:schemeClr val="tx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20" name="Freeform 5"/>
            <p:cNvSpPr>
              <a:spLocks/>
            </p:cNvSpPr>
            <p:nvPr/>
          </p:nvSpPr>
          <p:spPr bwMode="auto">
            <a:xfrm rot="5400000" flipH="1" flipV="1">
              <a:off x="7032956" y="4085541"/>
              <a:ext cx="1913133" cy="1886526"/>
            </a:xfrm>
            <a:custGeom>
              <a:avLst/>
              <a:gdLst>
                <a:gd name="T0" fmla="*/ 370 w 753"/>
                <a:gd name="T1" fmla="*/ 741 h 741"/>
                <a:gd name="T2" fmla="*/ 0 w 753"/>
                <a:gd name="T3" fmla="*/ 371 h 741"/>
                <a:gd name="T4" fmla="*/ 370 w 753"/>
                <a:gd name="T5" fmla="*/ 0 h 741"/>
                <a:gd name="T6" fmla="*/ 592 w 753"/>
                <a:gd name="T7" fmla="*/ 74 h 741"/>
                <a:gd name="T8" fmla="*/ 724 w 753"/>
                <a:gd name="T9" fmla="*/ 261 h 741"/>
                <a:gd name="T10" fmla="*/ 720 w 753"/>
                <a:gd name="T11" fmla="*/ 275 h 741"/>
                <a:gd name="T12" fmla="*/ 717 w 753"/>
                <a:gd name="T13" fmla="*/ 263 h 741"/>
                <a:gd name="T14" fmla="*/ 370 w 753"/>
                <a:gd name="T15" fmla="*/ 8 h 741"/>
                <a:gd name="T16" fmla="*/ 8 w 753"/>
                <a:gd name="T17" fmla="*/ 371 h 741"/>
                <a:gd name="T18" fmla="*/ 370 w 753"/>
                <a:gd name="T19" fmla="*/ 733 h 741"/>
                <a:gd name="T20" fmla="*/ 717 w 753"/>
                <a:gd name="T21" fmla="*/ 479 h 741"/>
                <a:gd name="T22" fmla="*/ 745 w 753"/>
                <a:gd name="T23" fmla="*/ 370 h 741"/>
                <a:gd name="T24" fmla="*/ 750 w 753"/>
                <a:gd name="T25" fmla="*/ 367 h 741"/>
                <a:gd name="T26" fmla="*/ 753 w 753"/>
                <a:gd name="T27" fmla="*/ 372 h 741"/>
                <a:gd name="T28" fmla="*/ 724 w 753"/>
                <a:gd name="T29" fmla="*/ 481 h 741"/>
                <a:gd name="T30" fmla="*/ 592 w 753"/>
                <a:gd name="T31" fmla="*/ 668 h 741"/>
                <a:gd name="T32" fmla="*/ 370 w 753"/>
                <a:gd name="T33" fmla="*/ 74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3" h="741">
                  <a:moveTo>
                    <a:pt x="370" y="741"/>
                  </a:moveTo>
                  <a:cubicBezTo>
                    <a:pt x="166" y="741"/>
                    <a:pt x="0" y="575"/>
                    <a:pt x="0" y="371"/>
                  </a:cubicBezTo>
                  <a:cubicBezTo>
                    <a:pt x="0" y="167"/>
                    <a:pt x="166" y="0"/>
                    <a:pt x="370" y="0"/>
                  </a:cubicBezTo>
                  <a:cubicBezTo>
                    <a:pt x="451" y="0"/>
                    <a:pt x="528" y="26"/>
                    <a:pt x="592" y="74"/>
                  </a:cubicBezTo>
                  <a:cubicBezTo>
                    <a:pt x="654" y="120"/>
                    <a:pt x="701" y="187"/>
                    <a:pt x="724" y="261"/>
                  </a:cubicBezTo>
                  <a:cubicBezTo>
                    <a:pt x="720" y="275"/>
                    <a:pt x="720" y="275"/>
                    <a:pt x="720" y="275"/>
                  </a:cubicBezTo>
                  <a:cubicBezTo>
                    <a:pt x="717" y="263"/>
                    <a:pt x="717" y="263"/>
                    <a:pt x="717" y="263"/>
                  </a:cubicBezTo>
                  <a:cubicBezTo>
                    <a:pt x="669" y="111"/>
                    <a:pt x="530" y="8"/>
                    <a:pt x="370" y="8"/>
                  </a:cubicBezTo>
                  <a:cubicBezTo>
                    <a:pt x="170" y="8"/>
                    <a:pt x="8" y="171"/>
                    <a:pt x="8" y="371"/>
                  </a:cubicBezTo>
                  <a:cubicBezTo>
                    <a:pt x="8" y="571"/>
                    <a:pt x="170" y="733"/>
                    <a:pt x="370" y="733"/>
                  </a:cubicBezTo>
                  <a:cubicBezTo>
                    <a:pt x="530" y="733"/>
                    <a:pt x="669" y="631"/>
                    <a:pt x="717" y="479"/>
                  </a:cubicBezTo>
                  <a:cubicBezTo>
                    <a:pt x="727" y="445"/>
                    <a:pt x="745" y="371"/>
                    <a:pt x="745" y="370"/>
                  </a:cubicBezTo>
                  <a:cubicBezTo>
                    <a:pt x="750" y="367"/>
                    <a:pt x="750" y="367"/>
                    <a:pt x="750" y="367"/>
                  </a:cubicBezTo>
                  <a:cubicBezTo>
                    <a:pt x="753" y="372"/>
                    <a:pt x="753" y="372"/>
                    <a:pt x="753" y="372"/>
                  </a:cubicBezTo>
                  <a:cubicBezTo>
                    <a:pt x="753" y="372"/>
                    <a:pt x="735" y="447"/>
                    <a:pt x="724" y="481"/>
                  </a:cubicBezTo>
                  <a:cubicBezTo>
                    <a:pt x="701" y="555"/>
                    <a:pt x="654" y="621"/>
                    <a:pt x="592" y="668"/>
                  </a:cubicBezTo>
                  <a:cubicBezTo>
                    <a:pt x="528" y="716"/>
                    <a:pt x="451" y="741"/>
                    <a:pt x="370" y="741"/>
                  </a:cubicBezTo>
                  <a:close/>
                </a:path>
              </a:pathLst>
            </a:custGeom>
            <a:grpFill/>
            <a:ln w="9525">
              <a:solidFill>
                <a:schemeClr val="tx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22" name="Rectangle 21"/>
          <p:cNvSpPr/>
          <p:nvPr/>
        </p:nvSpPr>
        <p:spPr>
          <a:xfrm>
            <a:off x="9132408" y="5316749"/>
            <a:ext cx="2050077" cy="757130"/>
          </a:xfrm>
          <a:prstGeom prst="rect">
            <a:avLst/>
          </a:prstGeom>
        </p:spPr>
        <p:txBody>
          <a:bodyPr wrap="square">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Cloud Computing</a:t>
            </a:r>
          </a:p>
        </p:txBody>
      </p:sp>
      <p:sp>
        <p:nvSpPr>
          <p:cNvPr id="23" name="Rectangle 22"/>
          <p:cNvSpPr/>
          <p:nvPr/>
        </p:nvSpPr>
        <p:spPr>
          <a:xfrm>
            <a:off x="9132409" y="1163740"/>
            <a:ext cx="1374094" cy="424732"/>
          </a:xfrm>
          <a:prstGeom prst="rect">
            <a:avLst/>
          </a:prstGeom>
        </p:spPr>
        <p:txBody>
          <a:bodyPr wrap="none">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Big Data</a:t>
            </a:r>
          </a:p>
        </p:txBody>
      </p:sp>
      <p:sp>
        <p:nvSpPr>
          <p:cNvPr id="24" name="Rectangle 23"/>
          <p:cNvSpPr/>
          <p:nvPr/>
        </p:nvSpPr>
        <p:spPr>
          <a:xfrm>
            <a:off x="9132409" y="3167437"/>
            <a:ext cx="1731564" cy="757130"/>
          </a:xfrm>
          <a:prstGeom prst="rect">
            <a:avLst/>
          </a:prstGeom>
        </p:spPr>
        <p:txBody>
          <a:bodyPr wrap="none">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Powerful</a:t>
            </a:r>
            <a:r>
              <a:rPr kumimoji="0" lang="en-US" sz="2400" b="0" i="0" u="none" strike="noStrike" kern="1200" cap="none" spc="0" normalizeH="0" baseline="0" noProof="0">
                <a:ln>
                  <a:noFill/>
                </a:ln>
                <a:effectLst/>
                <a:uLnTx/>
                <a:uFillTx/>
                <a:latin typeface="Segoe UI Semilight" panose="020B0402040204020203" pitchFamily="34" charset="0"/>
                <a:ea typeface="+mn-ea"/>
                <a:cs typeface="Segoe UI Semilight" panose="020B0402040204020203" pitchFamily="34" charset="0"/>
              </a:rPr>
              <a:t> </a:t>
            </a:r>
            <a:br>
              <a:rPr kumimoji="0" lang="en-US" sz="2400" b="0" i="0" u="none" strike="noStrike" kern="1200" cap="none" spc="0" normalizeH="0" baseline="0" noProof="0">
                <a:ln>
                  <a:noFill/>
                </a:ln>
                <a:effectLst/>
                <a:uLnTx/>
                <a:uFillTx/>
                <a:latin typeface="Segoe UI Semilight" panose="020B0402040204020203" pitchFamily="34" charset="0"/>
                <a:ea typeface="+mn-ea"/>
                <a:cs typeface="Segoe UI Semilight" panose="020B0402040204020203" pitchFamily="34" charset="0"/>
              </a:rPr>
            </a:br>
            <a:r>
              <a:rPr kumimoji="0" lang="en-US" sz="2400" b="1"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Algorithms</a:t>
            </a:r>
          </a:p>
        </p:txBody>
      </p:sp>
      <p:sp>
        <p:nvSpPr>
          <p:cNvPr id="28" name="Freeform 5"/>
          <p:cNvSpPr>
            <a:spLocks noEditPoints="1"/>
          </p:cNvSpPr>
          <p:nvPr/>
        </p:nvSpPr>
        <p:spPr bwMode="auto">
          <a:xfrm>
            <a:off x="7450808" y="5476107"/>
            <a:ext cx="633036" cy="438414"/>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32" name="Freeform 9"/>
          <p:cNvSpPr>
            <a:spLocks/>
          </p:cNvSpPr>
          <p:nvPr/>
        </p:nvSpPr>
        <p:spPr bwMode="auto">
          <a:xfrm flipH="1">
            <a:off x="7452876" y="3346545"/>
            <a:ext cx="628900" cy="398914"/>
          </a:xfrm>
          <a:custGeom>
            <a:avLst/>
            <a:gdLst>
              <a:gd name="T0" fmla="*/ 213 w 309"/>
              <a:gd name="T1" fmla="*/ 49 h 196"/>
              <a:gd name="T2" fmla="*/ 213 w 309"/>
              <a:gd name="T3" fmla="*/ 29 h 196"/>
              <a:gd name="T4" fmla="*/ 193 w 309"/>
              <a:gd name="T5" fmla="*/ 29 h 196"/>
              <a:gd name="T6" fmla="*/ 116 w 309"/>
              <a:gd name="T7" fmla="*/ 29 h 196"/>
              <a:gd name="T8" fmla="*/ 116 w 309"/>
              <a:gd name="T9" fmla="*/ 19 h 196"/>
              <a:gd name="T10" fmla="*/ 116 w 309"/>
              <a:gd name="T11" fmla="*/ 0 h 196"/>
              <a:gd name="T12" fmla="*/ 96 w 309"/>
              <a:gd name="T13" fmla="*/ 0 h 196"/>
              <a:gd name="T14" fmla="*/ 0 w 309"/>
              <a:gd name="T15" fmla="*/ 0 h 196"/>
              <a:gd name="T16" fmla="*/ 0 w 309"/>
              <a:gd name="T17" fmla="*/ 19 h 196"/>
              <a:gd name="T18" fmla="*/ 96 w 309"/>
              <a:gd name="T19" fmla="*/ 19 h 196"/>
              <a:gd name="T20" fmla="*/ 96 w 309"/>
              <a:gd name="T21" fmla="*/ 58 h 196"/>
              <a:gd name="T22" fmla="*/ 0 w 309"/>
              <a:gd name="T23" fmla="*/ 58 h 196"/>
              <a:gd name="T24" fmla="*/ 0 w 309"/>
              <a:gd name="T25" fmla="*/ 78 h 196"/>
              <a:gd name="T26" fmla="*/ 96 w 309"/>
              <a:gd name="T27" fmla="*/ 78 h 196"/>
              <a:gd name="T28" fmla="*/ 116 w 309"/>
              <a:gd name="T29" fmla="*/ 78 h 196"/>
              <a:gd name="T30" fmla="*/ 116 w 309"/>
              <a:gd name="T31" fmla="*/ 58 h 196"/>
              <a:gd name="T32" fmla="*/ 116 w 309"/>
              <a:gd name="T33" fmla="*/ 49 h 196"/>
              <a:gd name="T34" fmla="*/ 193 w 309"/>
              <a:gd name="T35" fmla="*/ 49 h 196"/>
              <a:gd name="T36" fmla="*/ 193 w 309"/>
              <a:gd name="T37" fmla="*/ 147 h 196"/>
              <a:gd name="T38" fmla="*/ 116 w 309"/>
              <a:gd name="T39" fmla="*/ 147 h 196"/>
              <a:gd name="T40" fmla="*/ 116 w 309"/>
              <a:gd name="T41" fmla="*/ 137 h 196"/>
              <a:gd name="T42" fmla="*/ 116 w 309"/>
              <a:gd name="T43" fmla="*/ 117 h 196"/>
              <a:gd name="T44" fmla="*/ 96 w 309"/>
              <a:gd name="T45" fmla="*/ 117 h 196"/>
              <a:gd name="T46" fmla="*/ 0 w 309"/>
              <a:gd name="T47" fmla="*/ 117 h 196"/>
              <a:gd name="T48" fmla="*/ 0 w 309"/>
              <a:gd name="T49" fmla="*/ 137 h 196"/>
              <a:gd name="T50" fmla="*/ 96 w 309"/>
              <a:gd name="T51" fmla="*/ 137 h 196"/>
              <a:gd name="T52" fmla="*/ 96 w 309"/>
              <a:gd name="T53" fmla="*/ 176 h 196"/>
              <a:gd name="T54" fmla="*/ 0 w 309"/>
              <a:gd name="T55" fmla="*/ 176 h 196"/>
              <a:gd name="T56" fmla="*/ 0 w 309"/>
              <a:gd name="T57" fmla="*/ 196 h 196"/>
              <a:gd name="T58" fmla="*/ 96 w 309"/>
              <a:gd name="T59" fmla="*/ 196 h 196"/>
              <a:gd name="T60" fmla="*/ 116 w 309"/>
              <a:gd name="T61" fmla="*/ 196 h 196"/>
              <a:gd name="T62" fmla="*/ 116 w 309"/>
              <a:gd name="T63" fmla="*/ 176 h 196"/>
              <a:gd name="T64" fmla="*/ 116 w 309"/>
              <a:gd name="T65" fmla="*/ 166 h 196"/>
              <a:gd name="T66" fmla="*/ 193 w 309"/>
              <a:gd name="T67" fmla="*/ 166 h 196"/>
              <a:gd name="T68" fmla="*/ 213 w 309"/>
              <a:gd name="T69" fmla="*/ 166 h 196"/>
              <a:gd name="T70" fmla="*/ 213 w 309"/>
              <a:gd name="T71" fmla="*/ 147 h 196"/>
              <a:gd name="T72" fmla="*/ 213 w 309"/>
              <a:gd name="T73" fmla="*/ 107 h 196"/>
              <a:gd name="T74" fmla="*/ 309 w 309"/>
              <a:gd name="T75" fmla="*/ 107 h 196"/>
              <a:gd name="T76" fmla="*/ 309 w 309"/>
              <a:gd name="T77" fmla="*/ 88 h 196"/>
              <a:gd name="T78" fmla="*/ 213 w 309"/>
              <a:gd name="T79" fmla="*/ 88 h 196"/>
              <a:gd name="T80" fmla="*/ 213 w 309"/>
              <a:gd name="T81" fmla="*/ 49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9" h="196">
                <a:moveTo>
                  <a:pt x="213" y="49"/>
                </a:moveTo>
                <a:lnTo>
                  <a:pt x="213" y="29"/>
                </a:lnTo>
                <a:lnTo>
                  <a:pt x="193" y="29"/>
                </a:lnTo>
                <a:lnTo>
                  <a:pt x="116" y="29"/>
                </a:lnTo>
                <a:lnTo>
                  <a:pt x="116" y="19"/>
                </a:lnTo>
                <a:lnTo>
                  <a:pt x="116" y="0"/>
                </a:lnTo>
                <a:lnTo>
                  <a:pt x="96" y="0"/>
                </a:lnTo>
                <a:lnTo>
                  <a:pt x="0" y="0"/>
                </a:lnTo>
                <a:lnTo>
                  <a:pt x="0" y="19"/>
                </a:lnTo>
                <a:lnTo>
                  <a:pt x="96" y="19"/>
                </a:lnTo>
                <a:lnTo>
                  <a:pt x="96" y="58"/>
                </a:lnTo>
                <a:lnTo>
                  <a:pt x="0" y="58"/>
                </a:lnTo>
                <a:lnTo>
                  <a:pt x="0" y="78"/>
                </a:lnTo>
                <a:lnTo>
                  <a:pt x="96" y="78"/>
                </a:lnTo>
                <a:lnTo>
                  <a:pt x="116" y="78"/>
                </a:lnTo>
                <a:lnTo>
                  <a:pt x="116" y="58"/>
                </a:lnTo>
                <a:lnTo>
                  <a:pt x="116" y="49"/>
                </a:lnTo>
                <a:lnTo>
                  <a:pt x="193" y="49"/>
                </a:lnTo>
                <a:lnTo>
                  <a:pt x="193" y="147"/>
                </a:lnTo>
                <a:lnTo>
                  <a:pt x="116" y="147"/>
                </a:lnTo>
                <a:lnTo>
                  <a:pt x="116" y="137"/>
                </a:lnTo>
                <a:lnTo>
                  <a:pt x="116" y="117"/>
                </a:lnTo>
                <a:lnTo>
                  <a:pt x="96" y="117"/>
                </a:lnTo>
                <a:lnTo>
                  <a:pt x="0" y="117"/>
                </a:lnTo>
                <a:lnTo>
                  <a:pt x="0" y="137"/>
                </a:lnTo>
                <a:lnTo>
                  <a:pt x="96" y="137"/>
                </a:lnTo>
                <a:lnTo>
                  <a:pt x="96" y="176"/>
                </a:lnTo>
                <a:lnTo>
                  <a:pt x="0" y="176"/>
                </a:lnTo>
                <a:lnTo>
                  <a:pt x="0" y="196"/>
                </a:lnTo>
                <a:lnTo>
                  <a:pt x="96" y="196"/>
                </a:lnTo>
                <a:lnTo>
                  <a:pt x="116" y="196"/>
                </a:lnTo>
                <a:lnTo>
                  <a:pt x="116" y="176"/>
                </a:lnTo>
                <a:lnTo>
                  <a:pt x="116" y="166"/>
                </a:lnTo>
                <a:lnTo>
                  <a:pt x="193" y="166"/>
                </a:lnTo>
                <a:lnTo>
                  <a:pt x="213" y="166"/>
                </a:lnTo>
                <a:lnTo>
                  <a:pt x="213" y="147"/>
                </a:lnTo>
                <a:lnTo>
                  <a:pt x="213" y="107"/>
                </a:lnTo>
                <a:lnTo>
                  <a:pt x="309" y="107"/>
                </a:lnTo>
                <a:lnTo>
                  <a:pt x="309" y="88"/>
                </a:lnTo>
                <a:lnTo>
                  <a:pt x="213" y="88"/>
                </a:lnTo>
                <a:lnTo>
                  <a:pt x="213" y="4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nvGrpSpPr>
          <p:cNvPr id="42" name="Group 12"/>
          <p:cNvGrpSpPr>
            <a:grpSpLocks noChangeAspect="1"/>
          </p:cNvGrpSpPr>
          <p:nvPr/>
        </p:nvGrpSpPr>
        <p:grpSpPr bwMode="auto">
          <a:xfrm>
            <a:off x="7493681" y="1190749"/>
            <a:ext cx="547290" cy="347148"/>
            <a:chOff x="4880" y="921"/>
            <a:chExt cx="309" cy="196"/>
          </a:xfrm>
          <a:solidFill>
            <a:schemeClr val="tx1"/>
          </a:solidFill>
        </p:grpSpPr>
        <p:sp>
          <p:nvSpPr>
            <p:cNvPr id="44" name="Rectangle 13"/>
            <p:cNvSpPr>
              <a:spLocks noChangeArrowheads="1"/>
            </p:cNvSpPr>
            <p:nvPr/>
          </p:nvSpPr>
          <p:spPr bwMode="auto">
            <a:xfrm>
              <a:off x="4880" y="1097"/>
              <a:ext cx="30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5" name="Rectangle 14"/>
            <p:cNvSpPr>
              <a:spLocks noChangeArrowheads="1"/>
            </p:cNvSpPr>
            <p:nvPr/>
          </p:nvSpPr>
          <p:spPr bwMode="auto">
            <a:xfrm>
              <a:off x="4880" y="1058"/>
              <a:ext cx="3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6" name="Rectangle 15"/>
            <p:cNvSpPr>
              <a:spLocks noChangeArrowheads="1"/>
            </p:cNvSpPr>
            <p:nvPr/>
          </p:nvSpPr>
          <p:spPr bwMode="auto">
            <a:xfrm>
              <a:off x="4938" y="1058"/>
              <a:ext cx="3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7" name="Freeform 16"/>
            <p:cNvSpPr>
              <a:spLocks/>
            </p:cNvSpPr>
            <p:nvPr/>
          </p:nvSpPr>
          <p:spPr bwMode="auto">
            <a:xfrm>
              <a:off x="4996" y="921"/>
              <a:ext cx="193" cy="156"/>
            </a:xfrm>
            <a:custGeom>
              <a:avLst/>
              <a:gdLst>
                <a:gd name="T0" fmla="*/ 126 w 193"/>
                <a:gd name="T1" fmla="*/ 0 h 156"/>
                <a:gd name="T2" fmla="*/ 126 w 193"/>
                <a:gd name="T3" fmla="*/ 19 h 156"/>
                <a:gd name="T4" fmla="*/ 160 w 193"/>
                <a:gd name="T5" fmla="*/ 19 h 156"/>
                <a:gd name="T6" fmla="*/ 43 w 193"/>
                <a:gd name="T7" fmla="*/ 137 h 156"/>
                <a:gd name="T8" fmla="*/ 0 w 193"/>
                <a:gd name="T9" fmla="*/ 137 h 156"/>
                <a:gd name="T10" fmla="*/ 0 w 193"/>
                <a:gd name="T11" fmla="*/ 156 h 156"/>
                <a:gd name="T12" fmla="*/ 53 w 193"/>
                <a:gd name="T13" fmla="*/ 156 h 156"/>
                <a:gd name="T14" fmla="*/ 174 w 193"/>
                <a:gd name="T15" fmla="*/ 34 h 156"/>
                <a:gd name="T16" fmla="*/ 174 w 193"/>
                <a:gd name="T17" fmla="*/ 68 h 156"/>
                <a:gd name="T18" fmla="*/ 193 w 193"/>
                <a:gd name="T19" fmla="*/ 68 h 156"/>
                <a:gd name="T20" fmla="*/ 193 w 193"/>
                <a:gd name="T21" fmla="*/ 0 h 156"/>
                <a:gd name="T22" fmla="*/ 126 w 193"/>
                <a:gd name="T23"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156">
                  <a:moveTo>
                    <a:pt x="126" y="0"/>
                  </a:moveTo>
                  <a:lnTo>
                    <a:pt x="126" y="19"/>
                  </a:lnTo>
                  <a:lnTo>
                    <a:pt x="160" y="19"/>
                  </a:lnTo>
                  <a:lnTo>
                    <a:pt x="43" y="137"/>
                  </a:lnTo>
                  <a:lnTo>
                    <a:pt x="0" y="137"/>
                  </a:lnTo>
                  <a:lnTo>
                    <a:pt x="0" y="156"/>
                  </a:lnTo>
                  <a:lnTo>
                    <a:pt x="53" y="156"/>
                  </a:lnTo>
                  <a:lnTo>
                    <a:pt x="174" y="34"/>
                  </a:lnTo>
                  <a:lnTo>
                    <a:pt x="174" y="68"/>
                  </a:lnTo>
                  <a:lnTo>
                    <a:pt x="193" y="68"/>
                  </a:lnTo>
                  <a:lnTo>
                    <a:pt x="193" y="0"/>
                  </a:lnTo>
                  <a:lnTo>
                    <a:pt x="12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Tree>
    <p:extLst>
      <p:ext uri="{BB962C8B-B14F-4D97-AF65-F5344CB8AC3E}">
        <p14:creationId xmlns:p14="http://schemas.microsoft.com/office/powerpoint/2010/main" val="3322485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decel="10000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750" fill="hold"/>
                                        <p:tgtEl>
                                          <p:spTgt spid="9"/>
                                        </p:tgtEl>
                                        <p:attrNameLst>
                                          <p:attrName>ppt_x</p:attrName>
                                        </p:attrNameLst>
                                      </p:cBhvr>
                                      <p:tavLst>
                                        <p:tav tm="0">
                                          <p:val>
                                            <p:strVal val="0-#ppt_w/2"/>
                                          </p:val>
                                        </p:tav>
                                        <p:tav tm="100000">
                                          <p:val>
                                            <p:strVal val="#ppt_x"/>
                                          </p:val>
                                        </p:tav>
                                      </p:tavLst>
                                    </p:anim>
                                    <p:anim calcmode="lin" valueType="num">
                                      <p:cBhvr additive="base">
                                        <p:cTn id="13" dur="750" fill="hold"/>
                                        <p:tgtEl>
                                          <p:spTgt spid="9"/>
                                        </p:tgtEl>
                                        <p:attrNameLst>
                                          <p:attrName>ppt_y</p:attrName>
                                        </p:attrNameLst>
                                      </p:cBhvr>
                                      <p:tavLst>
                                        <p:tav tm="0">
                                          <p:val>
                                            <p:strVal val="#ppt_y"/>
                                          </p:val>
                                        </p:tav>
                                        <p:tav tm="100000">
                                          <p:val>
                                            <p:strVal val="#ppt_y"/>
                                          </p:val>
                                        </p:tav>
                                      </p:tavLst>
                                    </p:anim>
                                  </p:childTnLst>
                                </p:cTn>
                              </p:par>
                              <p:par>
                                <p:cTn id="14" presetID="10" presetClass="entr" presetSubtype="0" fill="hold" grpId="0" nodeType="withEffect">
                                  <p:stCondLst>
                                    <p:cond delay="4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250"/>
                                        <p:tgtEl>
                                          <p:spTgt spid="10"/>
                                        </p:tgtEl>
                                      </p:cBhvr>
                                    </p:animEffect>
                                  </p:childTnLst>
                                </p:cTn>
                              </p:par>
                              <p:par>
                                <p:cTn id="17" presetID="42" presetClass="path" presetSubtype="0" decel="100000" fill="hold" grpId="1" nodeType="withEffect">
                                  <p:stCondLst>
                                    <p:cond delay="0"/>
                                  </p:stCondLst>
                                  <p:childTnLst>
                                    <p:animMotion origin="layout" path="M -2.58361E-6 0 L -2.58361E-6 0.25011 " pathEditMode="relative" rAng="0" ptsTypes="AA">
                                      <p:cBhvr>
                                        <p:cTn id="18" dur="750" spd="-100000" fill="hold"/>
                                        <p:tgtEl>
                                          <p:spTgt spid="10"/>
                                        </p:tgtEl>
                                        <p:attrNameLst>
                                          <p:attrName>ppt_x</p:attrName>
                                          <p:attrName>ppt_y</p:attrName>
                                        </p:attrNameLst>
                                      </p:cBhvr>
                                      <p:rCtr x="0" y="12506"/>
                                    </p:animMotion>
                                  </p:childTnLst>
                                </p:cTn>
                              </p:par>
                              <p:par>
                                <p:cTn id="19" presetID="10" presetClass="entr" presetSubtype="0" fill="hold" nodeType="withEffect">
                                  <p:stCondLst>
                                    <p:cond delay="50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10" presetClass="entr" presetSubtype="0" fill="hold" nodeType="withEffect">
                                  <p:stCondLst>
                                    <p:cond delay="50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par>
                                <p:cTn id="31" presetID="10" presetClass="entr" presetSubtype="0" fill="hold" grpId="0" nodeType="withEffect">
                                  <p:stCondLst>
                                    <p:cond delay="50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par>
                                <p:cTn id="34" presetID="10" presetClass="entr" presetSubtype="0" fill="hold" grpId="0" nodeType="withEffect">
                                  <p:stCondLst>
                                    <p:cond delay="50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p:bldP spid="10" grpId="1"/>
      <p:bldP spid="22" grpId="0"/>
      <p:bldP spid="23" grpId="0"/>
      <p:bldP spid="24" grpId="0"/>
      <p:bldP spid="28" grpId="0" animBg="1"/>
      <p:bldP spid="3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3AEBD4-09DF-4BD3-8086-143CCE5DC895}"/>
              </a:ext>
            </a:extLst>
          </p:cNvPr>
          <p:cNvSpPr/>
          <p:nvPr/>
        </p:nvSpPr>
        <p:spPr bwMode="auto">
          <a:xfrm>
            <a:off x="-2" y="1560451"/>
            <a:ext cx="12436475" cy="830997"/>
          </a:xfrm>
          <a:prstGeom prst="rect">
            <a:avLst/>
          </a:prstGeom>
        </p:spPr>
        <p:txBody>
          <a:bodyPr vert="horz" wrap="square" lIns="0" tIns="0" rIns="0" bIns="0" rtlCol="0" anchor="t">
            <a:spAutoFit/>
          </a:bodyPr>
          <a:lstStyle/>
          <a:p>
            <a:pPr algn="ctr" defTabSz="951304">
              <a:spcBef>
                <a:spcPct val="0"/>
              </a:spcBef>
            </a:pPr>
            <a:r>
              <a:rPr lang="en-US" sz="5400" spc="-51" dirty="0">
                <a:ln w="3175">
                  <a:noFill/>
                </a:ln>
                <a:solidFill>
                  <a:schemeClr val="tx1"/>
                </a:solidFill>
                <a:cs typeface="Segoe UI" pitchFamily="34" charset="0"/>
              </a:rPr>
              <a:t>Resource: AI Gallery</a:t>
            </a:r>
          </a:p>
        </p:txBody>
      </p:sp>
      <p:sp>
        <p:nvSpPr>
          <p:cNvPr id="3" name="Rectangle 2">
            <a:extLst>
              <a:ext uri="{FF2B5EF4-FFF2-40B4-BE49-F238E27FC236}">
                <a16:creationId xmlns:a16="http://schemas.microsoft.com/office/drawing/2014/main" id="{73994780-34E0-4BA4-9A1C-8DC49EBF33F4}"/>
              </a:ext>
            </a:extLst>
          </p:cNvPr>
          <p:cNvSpPr/>
          <p:nvPr/>
        </p:nvSpPr>
        <p:spPr bwMode="auto">
          <a:xfrm>
            <a:off x="-1" y="4621600"/>
            <a:ext cx="9075422" cy="830997"/>
          </a:xfrm>
          <a:prstGeom prst="rect">
            <a:avLst/>
          </a:prstGeom>
        </p:spPr>
        <p:txBody>
          <a:bodyPr vert="horz" wrap="square" lIns="0" tIns="0" rIns="0" bIns="0" rtlCol="0" anchor="t">
            <a:spAutoFit/>
          </a:bodyPr>
          <a:lstStyle/>
          <a:p>
            <a:pPr algn="r" defTabSz="951304">
              <a:spcBef>
                <a:spcPct val="0"/>
              </a:spcBef>
            </a:pPr>
            <a:r>
              <a:rPr lang="en-US" sz="5400" spc="-51" dirty="0">
                <a:ln w="3175">
                  <a:noFill/>
                </a:ln>
                <a:solidFill>
                  <a:schemeClr val="accent3"/>
                </a:solidFill>
                <a:cs typeface="Segoe UI" pitchFamily="34" charset="0"/>
              </a:rPr>
              <a:t>https://gallery.azure.ai</a:t>
            </a:r>
          </a:p>
        </p:txBody>
      </p:sp>
    </p:spTree>
    <p:extLst>
      <p:ext uri="{BB962C8B-B14F-4D97-AF65-F5344CB8AC3E}">
        <p14:creationId xmlns:p14="http://schemas.microsoft.com/office/powerpoint/2010/main" val="4375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5"/>
            <a:ext cx="11887200" cy="683264"/>
          </a:xfrm>
        </p:spPr>
        <p:txBody>
          <a:bodyPr/>
          <a:lstStyle/>
          <a:p>
            <a:r>
              <a:rPr lang="en-US" dirty="0"/>
              <a:t>Machine Learning is </a:t>
            </a:r>
            <a:r>
              <a:rPr lang="en-US" dirty="0">
                <a:solidFill>
                  <a:schemeClr val="accent2"/>
                </a:solidFill>
              </a:rPr>
              <a:t>not</a:t>
            </a:r>
          </a:p>
        </p:txBody>
      </p:sp>
      <p:sp>
        <p:nvSpPr>
          <p:cNvPr id="2" name="Title 1"/>
          <p:cNvSpPr>
            <a:spLocks noGrp="1"/>
          </p:cNvSpPr>
          <p:nvPr>
            <p:ph type="title"/>
          </p:nvPr>
        </p:nvSpPr>
        <p:spPr/>
        <p:txBody>
          <a:bodyPr/>
          <a:lstStyle/>
          <a:p>
            <a:pPr lvl="0"/>
            <a:r>
              <a:rPr lang="en-US" dirty="0">
                <a:solidFill>
                  <a:srgbClr val="0078D7"/>
                </a:solidFill>
              </a:rPr>
              <a:t>Overview of Machine Learning</a:t>
            </a:r>
          </a:p>
        </p:txBody>
      </p:sp>
      <p:sp>
        <p:nvSpPr>
          <p:cNvPr id="5" name="Rectangle 4">
            <a:extLst>
              <a:ext uri="{FF2B5EF4-FFF2-40B4-BE49-F238E27FC236}">
                <a16:creationId xmlns:a16="http://schemas.microsoft.com/office/drawing/2014/main" id="{DFD8A548-CDFE-47E7-AD64-8DBF14F5B31F}"/>
              </a:ext>
            </a:extLst>
          </p:cNvPr>
          <p:cNvSpPr/>
          <p:nvPr/>
        </p:nvSpPr>
        <p:spPr bwMode="auto">
          <a:xfrm>
            <a:off x="2217737" y="3527918"/>
            <a:ext cx="1948579" cy="18293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06691">
              <a:lnSpc>
                <a:spcPct val="90000"/>
              </a:lnSpc>
              <a:spcBef>
                <a:spcPct val="0"/>
              </a:spcBef>
              <a:spcAft>
                <a:spcPct val="35000"/>
              </a:spcAft>
            </a:pPr>
            <a:r>
              <a:rPr lang="en-US" sz="2000" kern="0" dirty="0">
                <a:solidFill>
                  <a:schemeClr val="bg1"/>
                </a:solidFill>
              </a:rPr>
              <a:t>p</a:t>
            </a:r>
            <a:r>
              <a:rPr lang="en-US" sz="2000" dirty="0">
                <a:solidFill>
                  <a:schemeClr val="bg1"/>
                </a:solidFill>
              </a:rPr>
              <a:t>ut garbage in and get knowledge out</a:t>
            </a:r>
          </a:p>
        </p:txBody>
      </p:sp>
      <p:sp>
        <p:nvSpPr>
          <p:cNvPr id="6" name="Rectangle 5">
            <a:extLst>
              <a:ext uri="{FF2B5EF4-FFF2-40B4-BE49-F238E27FC236}">
                <a16:creationId xmlns:a16="http://schemas.microsoft.com/office/drawing/2014/main" id="{FB9C825A-00D5-4638-BF12-1435BF83F673}"/>
              </a:ext>
            </a:extLst>
          </p:cNvPr>
          <p:cNvSpPr/>
          <p:nvPr/>
        </p:nvSpPr>
        <p:spPr bwMode="auto">
          <a:xfrm>
            <a:off x="1912937" y="2582862"/>
            <a:ext cx="8610600" cy="3276600"/>
          </a:xfrm>
          <a:prstGeom prst="rect">
            <a:avLst/>
          </a:prstGeom>
          <a:noFill/>
          <a:ln>
            <a:solidFill>
              <a:srgbClr val="52525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2584070">
              <a:lnSpc>
                <a:spcPct val="90000"/>
              </a:lnSpc>
              <a:spcBef>
                <a:spcPct val="0"/>
              </a:spcBef>
              <a:spcAft>
                <a:spcPct val="35000"/>
              </a:spcAft>
            </a:pPr>
            <a:r>
              <a:rPr lang="en-US" sz="3600" dirty="0">
                <a:solidFill>
                  <a:srgbClr val="525252"/>
                </a:solidFill>
                <a:latin typeface="+mj-lt"/>
              </a:rPr>
              <a:t> Methods and Systems that …</a:t>
            </a:r>
          </a:p>
        </p:txBody>
      </p:sp>
      <p:sp>
        <p:nvSpPr>
          <p:cNvPr id="7" name="Rectangle 6">
            <a:extLst>
              <a:ext uri="{FF2B5EF4-FFF2-40B4-BE49-F238E27FC236}">
                <a16:creationId xmlns:a16="http://schemas.microsoft.com/office/drawing/2014/main" id="{BC7945F6-B93D-40DD-BFC5-376E15F557AD}"/>
              </a:ext>
            </a:extLst>
          </p:cNvPr>
          <p:cNvSpPr/>
          <p:nvPr/>
        </p:nvSpPr>
        <p:spPr bwMode="auto">
          <a:xfrm>
            <a:off x="6212757" y="3527918"/>
            <a:ext cx="1948579" cy="18293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06691">
              <a:lnSpc>
                <a:spcPct val="90000"/>
              </a:lnSpc>
              <a:spcBef>
                <a:spcPct val="0"/>
              </a:spcBef>
              <a:spcAft>
                <a:spcPct val="35000"/>
              </a:spcAft>
            </a:pPr>
            <a:r>
              <a:rPr lang="en-US" sz="2000" kern="0" dirty="0">
                <a:solidFill>
                  <a:schemeClr val="bg1"/>
                </a:solidFill>
              </a:rPr>
              <a:t>s</a:t>
            </a:r>
            <a:r>
              <a:rPr lang="en-US" sz="2000" dirty="0">
                <a:solidFill>
                  <a:schemeClr val="bg1"/>
                </a:solidFill>
              </a:rPr>
              <a:t>ilver-bullet for all data-driven tasks </a:t>
            </a:r>
          </a:p>
        </p:txBody>
      </p:sp>
      <p:sp>
        <p:nvSpPr>
          <p:cNvPr id="8" name="Rectangle 7">
            <a:extLst>
              <a:ext uri="{FF2B5EF4-FFF2-40B4-BE49-F238E27FC236}">
                <a16:creationId xmlns:a16="http://schemas.microsoft.com/office/drawing/2014/main" id="{601F2232-ABFD-4504-BE28-011057BEFCBF}"/>
              </a:ext>
            </a:extLst>
          </p:cNvPr>
          <p:cNvSpPr/>
          <p:nvPr/>
        </p:nvSpPr>
        <p:spPr bwMode="auto">
          <a:xfrm>
            <a:off x="4215247" y="3527918"/>
            <a:ext cx="1948579" cy="18293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06691">
              <a:lnSpc>
                <a:spcPct val="90000"/>
              </a:lnSpc>
              <a:spcBef>
                <a:spcPct val="0"/>
              </a:spcBef>
              <a:spcAft>
                <a:spcPct val="35000"/>
              </a:spcAft>
            </a:pPr>
            <a:r>
              <a:rPr lang="en-US" sz="2000" kern="0" dirty="0">
                <a:solidFill>
                  <a:schemeClr val="bg1"/>
                </a:solidFill>
              </a:rPr>
              <a:t>p</a:t>
            </a:r>
            <a:r>
              <a:rPr lang="en-US" sz="2000" dirty="0">
                <a:solidFill>
                  <a:schemeClr val="bg1"/>
                </a:solidFill>
              </a:rPr>
              <a:t>erform good predictions without data modeling &amp; feature engineering</a:t>
            </a:r>
          </a:p>
        </p:txBody>
      </p:sp>
      <p:sp>
        <p:nvSpPr>
          <p:cNvPr id="9" name="Rectangle 8">
            <a:extLst>
              <a:ext uri="{FF2B5EF4-FFF2-40B4-BE49-F238E27FC236}">
                <a16:creationId xmlns:a16="http://schemas.microsoft.com/office/drawing/2014/main" id="{18201025-F77F-4BBB-B43B-9C049DB47F73}"/>
              </a:ext>
            </a:extLst>
          </p:cNvPr>
          <p:cNvSpPr/>
          <p:nvPr/>
        </p:nvSpPr>
        <p:spPr bwMode="auto">
          <a:xfrm>
            <a:off x="8205116" y="3527918"/>
            <a:ext cx="1948579" cy="18293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06691">
              <a:lnSpc>
                <a:spcPct val="90000"/>
              </a:lnSpc>
              <a:spcAft>
                <a:spcPct val="35000"/>
              </a:spcAft>
            </a:pPr>
            <a:r>
              <a:rPr lang="en-US" sz="2000" dirty="0">
                <a:solidFill>
                  <a:schemeClr val="bg1"/>
                </a:solidFill>
              </a:rPr>
              <a:t>replace business rules </a:t>
            </a:r>
          </a:p>
        </p:txBody>
      </p:sp>
    </p:spTree>
    <p:extLst>
      <p:ext uri="{BB962C8B-B14F-4D97-AF65-F5344CB8AC3E}">
        <p14:creationId xmlns:p14="http://schemas.microsoft.com/office/powerpoint/2010/main" val="4233566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44DE37-A6F4-4D26-8DF3-38842F78E63F}"/>
              </a:ext>
            </a:extLst>
          </p:cNvPr>
          <p:cNvSpPr>
            <a:spLocks noGrp="1"/>
          </p:cNvSpPr>
          <p:nvPr>
            <p:ph type="body" sz="quarter" idx="10"/>
          </p:nvPr>
        </p:nvSpPr>
        <p:spPr>
          <a:xfrm>
            <a:off x="274638" y="1212850"/>
            <a:ext cx="11887200" cy="1098762"/>
          </a:xfrm>
        </p:spPr>
        <p:txBody>
          <a:bodyPr/>
          <a:lstStyle/>
          <a:p>
            <a:pPr marL="0" indent="0">
              <a:buNone/>
            </a:pPr>
            <a:r>
              <a:rPr lang="en-US" sz="6600" dirty="0"/>
              <a:t>Practical Machine Learning</a:t>
            </a:r>
          </a:p>
        </p:txBody>
      </p:sp>
    </p:spTree>
    <p:extLst>
      <p:ext uri="{BB962C8B-B14F-4D97-AF65-F5344CB8AC3E}">
        <p14:creationId xmlns:p14="http://schemas.microsoft.com/office/powerpoint/2010/main" val="376343019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5"/>
            <a:ext cx="11887200" cy="2788456"/>
          </a:xfrm>
        </p:spPr>
        <p:txBody>
          <a:bodyPr/>
          <a:lstStyle/>
          <a:p>
            <a:r>
              <a:rPr lang="en-US" dirty="0"/>
              <a:t>Machine learning is a data science technique that allows computers to use existing data to forecast future behaviors, outcomes, and trends. </a:t>
            </a:r>
          </a:p>
          <a:p>
            <a:r>
              <a:rPr lang="en-US" dirty="0"/>
              <a:t>Using machine learning, computers learn without being explicitly programmed.</a:t>
            </a:r>
          </a:p>
        </p:txBody>
      </p:sp>
      <p:sp>
        <p:nvSpPr>
          <p:cNvPr id="2" name="Title 1"/>
          <p:cNvSpPr>
            <a:spLocks noGrp="1"/>
          </p:cNvSpPr>
          <p:nvPr>
            <p:ph type="title"/>
          </p:nvPr>
        </p:nvSpPr>
        <p:spPr/>
        <p:txBody>
          <a:bodyPr/>
          <a:lstStyle/>
          <a:p>
            <a:r>
              <a:rPr lang="en-US" dirty="0">
                <a:solidFill>
                  <a:schemeClr val="accent3"/>
                </a:solidFill>
              </a:rPr>
              <a:t>What is Machine Learning?</a:t>
            </a:r>
            <a:endParaRPr lang="en-US" sz="4000" dirty="0">
              <a:solidFill>
                <a:schemeClr val="accent3"/>
              </a:solidFill>
            </a:endParaRPr>
          </a:p>
        </p:txBody>
      </p:sp>
    </p:spTree>
    <p:extLst>
      <p:ext uri="{BB962C8B-B14F-4D97-AF65-F5344CB8AC3E}">
        <p14:creationId xmlns:p14="http://schemas.microsoft.com/office/powerpoint/2010/main" val="3931961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5"/>
            <a:ext cx="11887200" cy="683264"/>
          </a:xfrm>
        </p:spPr>
        <p:txBody>
          <a:bodyPr/>
          <a:lstStyle/>
          <a:p>
            <a:r>
              <a:rPr lang="en-US" dirty="0"/>
              <a:t>Machine Learning is</a:t>
            </a:r>
          </a:p>
        </p:txBody>
      </p:sp>
      <p:sp>
        <p:nvSpPr>
          <p:cNvPr id="2" name="Title 1"/>
          <p:cNvSpPr>
            <a:spLocks noGrp="1"/>
          </p:cNvSpPr>
          <p:nvPr>
            <p:ph type="title"/>
          </p:nvPr>
        </p:nvSpPr>
        <p:spPr/>
        <p:txBody>
          <a:bodyPr/>
          <a:lstStyle/>
          <a:p>
            <a:pPr lvl="0"/>
            <a:r>
              <a:rPr lang="en-US" dirty="0">
                <a:solidFill>
                  <a:srgbClr val="0078D7"/>
                </a:solidFill>
              </a:rPr>
              <a:t>Overview of Machine Learning</a:t>
            </a:r>
          </a:p>
        </p:txBody>
      </p:sp>
      <p:sp>
        <p:nvSpPr>
          <p:cNvPr id="10" name="Rectangle 9">
            <a:extLst>
              <a:ext uri="{FF2B5EF4-FFF2-40B4-BE49-F238E27FC236}">
                <a16:creationId xmlns:a16="http://schemas.microsoft.com/office/drawing/2014/main" id="{71B81DC4-956D-4927-A863-C663872234EF}"/>
              </a:ext>
            </a:extLst>
          </p:cNvPr>
          <p:cNvSpPr/>
          <p:nvPr/>
        </p:nvSpPr>
        <p:spPr bwMode="auto">
          <a:xfrm>
            <a:off x="1112837" y="3527918"/>
            <a:ext cx="1948579" cy="18293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1042695">
              <a:lnSpc>
                <a:spcPct val="90000"/>
              </a:lnSpc>
              <a:spcBef>
                <a:spcPct val="0"/>
              </a:spcBef>
              <a:spcAft>
                <a:spcPct val="35000"/>
              </a:spcAft>
            </a:pPr>
            <a:r>
              <a:rPr lang="en-US" sz="2000" dirty="0">
                <a:solidFill>
                  <a:schemeClr val="bg1"/>
                </a:solidFill>
              </a:rPr>
              <a:t>Adapt based on recorded data</a:t>
            </a:r>
          </a:p>
        </p:txBody>
      </p:sp>
      <p:sp>
        <p:nvSpPr>
          <p:cNvPr id="11" name="Rectangle 10">
            <a:extLst>
              <a:ext uri="{FF2B5EF4-FFF2-40B4-BE49-F238E27FC236}">
                <a16:creationId xmlns:a16="http://schemas.microsoft.com/office/drawing/2014/main" id="{2D00EDB4-FC82-4692-8485-DFF2C7A2D49E}"/>
              </a:ext>
            </a:extLst>
          </p:cNvPr>
          <p:cNvSpPr/>
          <p:nvPr/>
        </p:nvSpPr>
        <p:spPr bwMode="auto">
          <a:xfrm>
            <a:off x="808037" y="2582862"/>
            <a:ext cx="10820400" cy="3276600"/>
          </a:xfrm>
          <a:prstGeom prst="rect">
            <a:avLst/>
          </a:prstGeom>
          <a:noFill/>
          <a:ln>
            <a:solidFill>
              <a:srgbClr val="52525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2584070">
              <a:lnSpc>
                <a:spcPct val="90000"/>
              </a:lnSpc>
              <a:spcBef>
                <a:spcPct val="0"/>
              </a:spcBef>
              <a:spcAft>
                <a:spcPct val="35000"/>
              </a:spcAft>
            </a:pPr>
            <a:r>
              <a:rPr lang="en-US" sz="3600" dirty="0">
                <a:solidFill>
                  <a:srgbClr val="525252"/>
                </a:solidFill>
                <a:latin typeface="+mj-lt"/>
              </a:rPr>
              <a:t> Methods and Systems that …</a:t>
            </a:r>
          </a:p>
        </p:txBody>
      </p:sp>
      <p:sp>
        <p:nvSpPr>
          <p:cNvPr id="12" name="Rectangle 11">
            <a:extLst>
              <a:ext uri="{FF2B5EF4-FFF2-40B4-BE49-F238E27FC236}">
                <a16:creationId xmlns:a16="http://schemas.microsoft.com/office/drawing/2014/main" id="{A6CFBE5E-1ABF-42FF-A460-7ED05248E4B5}"/>
              </a:ext>
            </a:extLst>
          </p:cNvPr>
          <p:cNvSpPr/>
          <p:nvPr/>
        </p:nvSpPr>
        <p:spPr bwMode="auto">
          <a:xfrm>
            <a:off x="5075237" y="3527918"/>
            <a:ext cx="1948579" cy="18293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1042695">
              <a:lnSpc>
                <a:spcPct val="90000"/>
              </a:lnSpc>
              <a:spcBef>
                <a:spcPct val="0"/>
              </a:spcBef>
              <a:spcAft>
                <a:spcPct val="35000"/>
              </a:spcAft>
            </a:pPr>
            <a:r>
              <a:rPr lang="en-US" sz="2000" dirty="0">
                <a:solidFill>
                  <a:schemeClr val="bg1"/>
                </a:solidFill>
              </a:rPr>
              <a:t>Optimize an action given a utility function</a:t>
            </a:r>
          </a:p>
        </p:txBody>
      </p:sp>
      <p:sp>
        <p:nvSpPr>
          <p:cNvPr id="13" name="Rectangle 12">
            <a:extLst>
              <a:ext uri="{FF2B5EF4-FFF2-40B4-BE49-F238E27FC236}">
                <a16:creationId xmlns:a16="http://schemas.microsoft.com/office/drawing/2014/main" id="{D4F68BAA-22DE-4F31-B0C7-276A73CF987C}"/>
              </a:ext>
            </a:extLst>
          </p:cNvPr>
          <p:cNvSpPr/>
          <p:nvPr/>
        </p:nvSpPr>
        <p:spPr bwMode="auto">
          <a:xfrm>
            <a:off x="3094037" y="3532446"/>
            <a:ext cx="1948579" cy="18293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1042695">
              <a:lnSpc>
                <a:spcPct val="90000"/>
              </a:lnSpc>
              <a:spcBef>
                <a:spcPct val="0"/>
              </a:spcBef>
              <a:spcAft>
                <a:spcPct val="35000"/>
              </a:spcAft>
            </a:pPr>
            <a:r>
              <a:rPr lang="en-US" sz="2000" dirty="0">
                <a:solidFill>
                  <a:schemeClr val="bg1"/>
                </a:solidFill>
              </a:rPr>
              <a:t>Predict new data based on recorded data</a:t>
            </a:r>
          </a:p>
        </p:txBody>
      </p:sp>
      <p:sp>
        <p:nvSpPr>
          <p:cNvPr id="14" name="Rectangle 13">
            <a:extLst>
              <a:ext uri="{FF2B5EF4-FFF2-40B4-BE49-F238E27FC236}">
                <a16:creationId xmlns:a16="http://schemas.microsoft.com/office/drawing/2014/main" id="{E5F3FBD4-4CFF-4DF0-B143-A616DFF27F94}"/>
              </a:ext>
            </a:extLst>
          </p:cNvPr>
          <p:cNvSpPr/>
          <p:nvPr/>
        </p:nvSpPr>
        <p:spPr bwMode="auto">
          <a:xfrm>
            <a:off x="7056437" y="3527918"/>
            <a:ext cx="1948579" cy="18293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1042695">
              <a:lnSpc>
                <a:spcPct val="90000"/>
              </a:lnSpc>
              <a:spcBef>
                <a:spcPct val="0"/>
              </a:spcBef>
              <a:spcAft>
                <a:spcPct val="35000"/>
              </a:spcAft>
            </a:pPr>
            <a:r>
              <a:rPr lang="en-US" sz="2000" dirty="0">
                <a:solidFill>
                  <a:schemeClr val="bg1"/>
                </a:solidFill>
              </a:rPr>
              <a:t>Extract hidden structure from the data</a:t>
            </a:r>
          </a:p>
        </p:txBody>
      </p:sp>
      <p:sp>
        <p:nvSpPr>
          <p:cNvPr id="15" name="Rectangle 14">
            <a:extLst>
              <a:ext uri="{FF2B5EF4-FFF2-40B4-BE49-F238E27FC236}">
                <a16:creationId xmlns:a16="http://schemas.microsoft.com/office/drawing/2014/main" id="{5E6943DD-588B-400F-BF1B-7D565F7346E4}"/>
              </a:ext>
            </a:extLst>
          </p:cNvPr>
          <p:cNvSpPr/>
          <p:nvPr/>
        </p:nvSpPr>
        <p:spPr bwMode="auto">
          <a:xfrm>
            <a:off x="9037637" y="3527918"/>
            <a:ext cx="1948579" cy="18293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1042695">
              <a:lnSpc>
                <a:spcPct val="90000"/>
              </a:lnSpc>
              <a:spcBef>
                <a:spcPct val="0"/>
              </a:spcBef>
              <a:spcAft>
                <a:spcPct val="35000"/>
              </a:spcAft>
            </a:pPr>
            <a:r>
              <a:rPr lang="en-US" sz="2000" dirty="0">
                <a:solidFill>
                  <a:schemeClr val="bg1"/>
                </a:solidFill>
              </a:rPr>
              <a:t>Summarize data into concise descriptions</a:t>
            </a:r>
          </a:p>
        </p:txBody>
      </p:sp>
    </p:spTree>
    <p:extLst>
      <p:ext uri="{BB962C8B-B14F-4D97-AF65-F5344CB8AC3E}">
        <p14:creationId xmlns:p14="http://schemas.microsoft.com/office/powerpoint/2010/main" val="144467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Basic Azure Machine Learning Workflow</a:t>
            </a:r>
          </a:p>
        </p:txBody>
      </p:sp>
      <p:pic>
        <p:nvPicPr>
          <p:cNvPr id="6" name="Picture 5">
            <a:extLst>
              <a:ext uri="{FF2B5EF4-FFF2-40B4-BE49-F238E27FC236}">
                <a16:creationId xmlns:a16="http://schemas.microsoft.com/office/drawing/2014/main" id="{D20314C7-D8D4-4727-8157-C7E548AB05D6}"/>
              </a:ext>
            </a:extLst>
          </p:cNvPr>
          <p:cNvPicPr>
            <a:picLocks noChangeAspect="1"/>
          </p:cNvPicPr>
          <p:nvPr/>
        </p:nvPicPr>
        <p:blipFill>
          <a:blip r:embed="rId3"/>
          <a:stretch>
            <a:fillRect/>
          </a:stretch>
        </p:blipFill>
        <p:spPr>
          <a:xfrm>
            <a:off x="386080" y="1592262"/>
            <a:ext cx="11664315" cy="4943475"/>
          </a:xfrm>
          <a:prstGeom prst="rect">
            <a:avLst/>
          </a:prstGeom>
        </p:spPr>
      </p:pic>
    </p:spTree>
    <p:extLst>
      <p:ext uri="{BB962C8B-B14F-4D97-AF65-F5344CB8AC3E}">
        <p14:creationId xmlns:p14="http://schemas.microsoft.com/office/powerpoint/2010/main" val="1966884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5"/>
            <a:ext cx="11887200" cy="2899255"/>
          </a:xfrm>
        </p:spPr>
        <p:txBody>
          <a:bodyPr/>
          <a:lstStyle/>
          <a:p>
            <a:r>
              <a:rPr lang="en-US" dirty="0"/>
              <a:t>Powerful cloud-based predictive analytics service </a:t>
            </a:r>
          </a:p>
          <a:p>
            <a:r>
              <a:rPr lang="en-US" dirty="0"/>
              <a:t>Fully-managed service you can use to deploy your predictive models as ready-to-consume web  services</a:t>
            </a:r>
          </a:p>
          <a:p>
            <a:r>
              <a:rPr lang="en-US" dirty="0"/>
              <a:t>Tools for creating complete predictive analytics solutions in the cloud</a:t>
            </a:r>
          </a:p>
        </p:txBody>
      </p:sp>
      <p:sp>
        <p:nvSpPr>
          <p:cNvPr id="2" name="Title 1"/>
          <p:cNvSpPr>
            <a:spLocks noGrp="1"/>
          </p:cNvSpPr>
          <p:nvPr>
            <p:ph type="title"/>
          </p:nvPr>
        </p:nvSpPr>
        <p:spPr/>
        <p:txBody>
          <a:bodyPr/>
          <a:lstStyle/>
          <a:p>
            <a:r>
              <a:rPr lang="en-US" dirty="0">
                <a:solidFill>
                  <a:srgbClr val="0078D7"/>
                </a:solidFill>
              </a:rPr>
              <a:t>Machine Learning on Microsoft Azure</a:t>
            </a:r>
          </a:p>
        </p:txBody>
      </p:sp>
    </p:spTree>
    <p:extLst>
      <p:ext uri="{BB962C8B-B14F-4D97-AF65-F5344CB8AC3E}">
        <p14:creationId xmlns:p14="http://schemas.microsoft.com/office/powerpoint/2010/main" val="2505175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2260A4-4E32-44B9-BE71-C262AEEE2787}"/>
              </a:ext>
            </a:extLst>
          </p:cNvPr>
          <p:cNvPicPr>
            <a:picLocks noChangeAspect="1"/>
          </p:cNvPicPr>
          <p:nvPr/>
        </p:nvPicPr>
        <p:blipFill>
          <a:blip r:embed="rId3"/>
          <a:stretch>
            <a:fillRect/>
          </a:stretch>
        </p:blipFill>
        <p:spPr>
          <a:xfrm>
            <a:off x="2907024" y="3363397"/>
            <a:ext cx="6622427" cy="3631128"/>
          </a:xfrm>
          <a:prstGeom prst="rect">
            <a:avLst/>
          </a:prstGeom>
        </p:spPr>
      </p:pic>
      <p:sp>
        <p:nvSpPr>
          <p:cNvPr id="3" name="Text Placeholder 2"/>
          <p:cNvSpPr>
            <a:spLocks noGrp="1"/>
          </p:cNvSpPr>
          <p:nvPr>
            <p:ph type="body" sz="quarter" idx="10"/>
          </p:nvPr>
        </p:nvSpPr>
        <p:spPr>
          <a:xfrm>
            <a:off x="274638" y="1394165"/>
            <a:ext cx="11887200" cy="2179058"/>
          </a:xfrm>
        </p:spPr>
        <p:txBody>
          <a:bodyPr/>
          <a:lstStyle/>
          <a:p>
            <a:r>
              <a:rPr lang="en-US" dirty="0"/>
              <a:t>Azure ML Studio provides a graphical tool for managing the machine learning process, a set of data pre-processing modules, a set of machine learning algorithms, and an API to expose the model to applications</a:t>
            </a:r>
          </a:p>
        </p:txBody>
      </p:sp>
      <p:sp>
        <p:nvSpPr>
          <p:cNvPr id="2" name="Title 1"/>
          <p:cNvSpPr>
            <a:spLocks noGrp="1"/>
          </p:cNvSpPr>
          <p:nvPr>
            <p:ph type="title"/>
          </p:nvPr>
        </p:nvSpPr>
        <p:spPr/>
        <p:txBody>
          <a:bodyPr/>
          <a:lstStyle/>
          <a:p>
            <a:r>
              <a:rPr lang="en-US" dirty="0">
                <a:solidFill>
                  <a:schemeClr val="accent3"/>
                </a:solidFill>
              </a:rPr>
              <a:t>Azure Machine Learning Studio</a:t>
            </a:r>
            <a:endParaRPr lang="en-US" sz="4000" dirty="0">
              <a:solidFill>
                <a:schemeClr val="accent3"/>
              </a:solidFill>
            </a:endParaRPr>
          </a:p>
        </p:txBody>
      </p:sp>
    </p:spTree>
    <p:extLst>
      <p:ext uri="{BB962C8B-B14F-4D97-AF65-F5344CB8AC3E}">
        <p14:creationId xmlns:p14="http://schemas.microsoft.com/office/powerpoint/2010/main" val="2311634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Main Azure ML Algorithms</a:t>
            </a:r>
            <a:endParaRPr lang="en-US" sz="4000" dirty="0">
              <a:solidFill>
                <a:schemeClr val="accent3"/>
              </a:solidFill>
            </a:endParaRPr>
          </a:p>
        </p:txBody>
      </p:sp>
      <p:pic>
        <p:nvPicPr>
          <p:cNvPr id="6" name="Picture 5">
            <a:extLst>
              <a:ext uri="{FF2B5EF4-FFF2-40B4-BE49-F238E27FC236}">
                <a16:creationId xmlns:a16="http://schemas.microsoft.com/office/drawing/2014/main" id="{546C34DD-8BF2-4B3E-AAAE-D3DC5C8A07ED}"/>
              </a:ext>
            </a:extLst>
          </p:cNvPr>
          <p:cNvPicPr>
            <a:picLocks noChangeAspect="1"/>
          </p:cNvPicPr>
          <p:nvPr/>
        </p:nvPicPr>
        <p:blipFill>
          <a:blip r:embed="rId3"/>
          <a:stretch>
            <a:fillRect/>
          </a:stretch>
        </p:blipFill>
        <p:spPr>
          <a:xfrm>
            <a:off x="1017840" y="1212849"/>
            <a:ext cx="10400794" cy="5637213"/>
          </a:xfrm>
          <a:prstGeom prst="rect">
            <a:avLst/>
          </a:prstGeom>
        </p:spPr>
      </p:pic>
    </p:spTree>
    <p:extLst>
      <p:ext uri="{BB962C8B-B14F-4D97-AF65-F5344CB8AC3E}">
        <p14:creationId xmlns:p14="http://schemas.microsoft.com/office/powerpoint/2010/main" val="447769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Types of Analytics</a:t>
            </a:r>
          </a:p>
        </p:txBody>
      </p:sp>
      <p:pic>
        <p:nvPicPr>
          <p:cNvPr id="1026" name="Picture 2" descr="predictive analyt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3184" y="2497939"/>
            <a:ext cx="6435984" cy="433729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2637692" y="2027792"/>
            <a:ext cx="5710877" cy="26500"/>
          </a:xfrm>
          <a:prstGeom prst="straightConnector1">
            <a:avLst/>
          </a:prstGeom>
          <a:ln w="7620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438937" y="1426554"/>
            <a:ext cx="2171479" cy="634440"/>
          </a:xfrm>
          <a:prstGeom prst="rect">
            <a:avLst/>
          </a:prstGeom>
          <a:noFill/>
        </p:spPr>
        <p:txBody>
          <a:bodyPr wrap="none" lIns="182854" tIns="146283" rIns="182854" bIns="146283" rtlCol="0">
            <a:spAutoFit/>
          </a:bodyPr>
          <a:lstStyle/>
          <a:p>
            <a:pPr>
              <a:lnSpc>
                <a:spcPct val="90000"/>
              </a:lnSpc>
            </a:pPr>
            <a:r>
              <a:rPr lang="en-US" sz="2400" dirty="0">
                <a:gradFill>
                  <a:gsLst>
                    <a:gs pos="2917">
                      <a:schemeClr val="tx1"/>
                    </a:gs>
                    <a:gs pos="30000">
                      <a:schemeClr val="tx1"/>
                    </a:gs>
                  </a:gsLst>
                  <a:lin ang="5400000" scaled="0"/>
                </a:gradFill>
              </a:rPr>
              <a:t>Traditional BI</a:t>
            </a:r>
          </a:p>
        </p:txBody>
      </p:sp>
      <p:sp>
        <p:nvSpPr>
          <p:cNvPr id="9" name="TextBox 8"/>
          <p:cNvSpPr txBox="1"/>
          <p:nvPr/>
        </p:nvSpPr>
        <p:spPr>
          <a:xfrm>
            <a:off x="6171231" y="1399978"/>
            <a:ext cx="2213594" cy="634440"/>
          </a:xfrm>
          <a:prstGeom prst="rect">
            <a:avLst/>
          </a:prstGeom>
          <a:noFill/>
        </p:spPr>
        <p:txBody>
          <a:bodyPr wrap="none" lIns="182854" tIns="146283" rIns="182854" bIns="146283" rtlCol="0">
            <a:spAutoFit/>
          </a:bodyPr>
          <a:lstStyle/>
          <a:p>
            <a:pPr>
              <a:lnSpc>
                <a:spcPct val="90000"/>
              </a:lnSpc>
            </a:pPr>
            <a:r>
              <a:rPr lang="en-US" sz="2400" dirty="0">
                <a:gradFill>
                  <a:gsLst>
                    <a:gs pos="2917">
                      <a:schemeClr val="tx1"/>
                    </a:gs>
                    <a:gs pos="30000">
                      <a:schemeClr val="tx1"/>
                    </a:gs>
                  </a:gsLst>
                  <a:lin ang="5400000" scaled="0"/>
                </a:gradFill>
              </a:rPr>
              <a:t>Deployed ML</a:t>
            </a:r>
          </a:p>
        </p:txBody>
      </p:sp>
    </p:spTree>
    <p:extLst>
      <p:ext uri="{BB962C8B-B14F-4D97-AF65-F5344CB8AC3E}">
        <p14:creationId xmlns:p14="http://schemas.microsoft.com/office/powerpoint/2010/main" val="83295004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29"/>
          <p:cNvSpPr/>
          <p:nvPr/>
        </p:nvSpPr>
        <p:spPr bwMode="auto">
          <a:xfrm>
            <a:off x="275481" y="5443730"/>
            <a:ext cx="6985026" cy="86868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03" tIns="146241" rIns="182803" bIns="146241" numCol="1" spcCol="0" rtlCol="0" fromWordArt="0" anchor="ctr" anchorCtr="0" forceAA="0" compatLnSpc="1">
            <a:prstTxWarp prst="textNoShape">
              <a:avLst/>
            </a:prstTxWarp>
            <a:noAutofit/>
          </a:bodyPr>
          <a:lstStyle/>
          <a:p>
            <a:pPr defTabSz="931957" fontAlgn="base">
              <a:lnSpc>
                <a:spcPct val="90000"/>
              </a:lnSpc>
              <a:spcBef>
                <a:spcPct val="0"/>
              </a:spcBef>
              <a:spcAft>
                <a:spcPct val="0"/>
              </a:spcAft>
              <a:defRPr/>
            </a:pPr>
            <a:r>
              <a:rPr lang="en-US" sz="2400" kern="0" dirty="0">
                <a:solidFill>
                  <a:schemeClr val="bg1"/>
                </a:solidFill>
                <a:latin typeface="Segoe UI Semilight" panose="020B0402040204020203" pitchFamily="34" charset="0"/>
                <a:ea typeface="Segoe UI" pitchFamily="34" charset="0"/>
              </a:rPr>
              <a:t>AI Solutions Gallery</a:t>
            </a:r>
            <a:endParaRPr lang="en-US" sz="1399" kern="0" dirty="0">
              <a:solidFill>
                <a:schemeClr val="bg1"/>
              </a:solidFill>
              <a:latin typeface="Segoe UI Semilight" panose="020B0402040204020203" pitchFamily="34" charset="0"/>
              <a:ea typeface="Segoe UI" pitchFamily="34" charset="0"/>
            </a:endParaRPr>
          </a:p>
        </p:txBody>
      </p:sp>
      <p:sp>
        <p:nvSpPr>
          <p:cNvPr id="2" name="Title 1"/>
          <p:cNvSpPr>
            <a:spLocks noGrp="1"/>
          </p:cNvSpPr>
          <p:nvPr>
            <p:ph type="title"/>
          </p:nvPr>
        </p:nvSpPr>
        <p:spPr/>
        <p:txBody>
          <a:bodyPr/>
          <a:lstStyle/>
          <a:p>
            <a:pPr algn="ctr"/>
            <a:r>
              <a:rPr lang="en-US" sz="5400" b="0" dirty="0">
                <a:solidFill>
                  <a:schemeClr val="tx1"/>
                </a:solidFill>
                <a:latin typeface="+mn-lt"/>
              </a:rPr>
              <a:t>The Azure AI Landscape</a:t>
            </a:r>
          </a:p>
        </p:txBody>
      </p:sp>
      <p:sp>
        <p:nvSpPr>
          <p:cNvPr id="40" name="Rectangle 39"/>
          <p:cNvSpPr/>
          <p:nvPr/>
        </p:nvSpPr>
        <p:spPr bwMode="auto">
          <a:xfrm>
            <a:off x="9151453" y="5443730"/>
            <a:ext cx="3172166" cy="8612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ctr" anchorCtr="0" forceAA="0" compatLnSpc="1">
            <a:prstTxWarp prst="textNoShape">
              <a:avLst/>
            </a:prstTxWarp>
            <a:noAutofit/>
          </a:bodyPr>
          <a:lstStyle/>
          <a:p>
            <a:pPr defTabSz="931957" fontAlgn="base">
              <a:lnSpc>
                <a:spcPct val="90000"/>
              </a:lnSpc>
              <a:spcBef>
                <a:spcPct val="0"/>
              </a:spcBef>
              <a:spcAft>
                <a:spcPct val="0"/>
              </a:spcAft>
              <a:defRPr/>
            </a:pPr>
            <a:r>
              <a:rPr lang="en-US" sz="1801" i="1" kern="0" dirty="0">
                <a:solidFill>
                  <a:schemeClr val="accent3"/>
                </a:solidFill>
                <a:latin typeface="Segoe UI Semilight" panose="020B0402040204020203" pitchFamily="34" charset="0"/>
                <a:ea typeface="Segoe UI" pitchFamily="34" charset="0"/>
                <a:cs typeface="Segoe UI Semilight" panose="020B0402040204020203" pitchFamily="34" charset="0"/>
              </a:rPr>
              <a:t>Find</a:t>
            </a:r>
            <a:r>
              <a:rPr lang="en-US" sz="1801" kern="0" dirty="0">
                <a:solidFill>
                  <a:schemeClr val="tx1"/>
                </a:solidFill>
                <a:latin typeface="Segoe UI Semilight" panose="020B0402040204020203" pitchFamily="34" charset="0"/>
                <a:ea typeface="Segoe UI" pitchFamily="34" charset="0"/>
                <a:cs typeface="Segoe UI Semilight" panose="020B0402040204020203" pitchFamily="34" charset="0"/>
              </a:rPr>
              <a:t> AI</a:t>
            </a:r>
          </a:p>
          <a:p>
            <a:pPr defTabSz="931957" fontAlgn="base">
              <a:lnSpc>
                <a:spcPct val="90000"/>
              </a:lnSpc>
              <a:spcBef>
                <a:spcPct val="0"/>
              </a:spcBef>
              <a:spcAft>
                <a:spcPct val="0"/>
              </a:spcAft>
              <a:defRPr/>
            </a:pPr>
            <a:r>
              <a:rPr lang="en-US" sz="1801" kern="0" dirty="0">
                <a:solidFill>
                  <a:schemeClr val="tx1"/>
                </a:solidFill>
                <a:latin typeface="Segoe UI Semilight" panose="020B0402040204020203" pitchFamily="34" charset="0"/>
                <a:cs typeface="Segoe UI Semilight" panose="020B0402040204020203" pitchFamily="34" charset="0"/>
              </a:rPr>
              <a:t>Artificial Intelligence</a:t>
            </a:r>
            <a:r>
              <a:rPr lang="en-US" sz="1801" kern="0" dirty="0">
                <a:solidFill>
                  <a:schemeClr val="tx1"/>
                </a:solidFill>
                <a:latin typeface="Segoe UI Semilight" panose="020B0402040204020203" pitchFamily="34" charset="0"/>
                <a:ea typeface="Segoe UI" pitchFamily="34" charset="0"/>
                <a:cs typeface="Segoe UI Semilight" panose="020B0402040204020203" pitchFamily="34" charset="0"/>
              </a:rPr>
              <a:t> Solutions in a Portal</a:t>
            </a:r>
          </a:p>
        </p:txBody>
      </p:sp>
      <p:cxnSp>
        <p:nvCxnSpPr>
          <p:cNvPr id="41" name="Straight Arrow Connector 40"/>
          <p:cNvCxnSpPr>
            <a:cxnSpLocks/>
          </p:cNvCxnSpPr>
          <p:nvPr/>
        </p:nvCxnSpPr>
        <p:spPr>
          <a:xfrm flipV="1">
            <a:off x="7268450" y="5807590"/>
            <a:ext cx="1737113" cy="3696"/>
          </a:xfrm>
          <a:prstGeom prst="straightConnector1">
            <a:avLst/>
          </a:prstGeom>
          <a:solidFill>
            <a:srgbClr val="FFFFFF">
              <a:lumMod val="85000"/>
            </a:srgbClr>
          </a:solidFill>
          <a:ln w="19050" cap="flat" cmpd="sng" algn="ctr">
            <a:solidFill>
              <a:schemeClr val="tx1"/>
            </a:solidFill>
            <a:prstDash val="solid"/>
            <a:headEnd type="none"/>
            <a:tailEnd type="triangle" w="lg" len="med"/>
          </a:ln>
          <a:effectLst/>
        </p:spPr>
      </p:cxnSp>
      <p:sp>
        <p:nvSpPr>
          <p:cNvPr id="25" name="Rectangle 24"/>
          <p:cNvSpPr/>
          <p:nvPr/>
        </p:nvSpPr>
        <p:spPr bwMode="auto">
          <a:xfrm>
            <a:off x="9151452" y="3937219"/>
            <a:ext cx="3068258" cy="10119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ctr" anchorCtr="0" forceAA="0" compatLnSpc="1">
            <a:prstTxWarp prst="textNoShape">
              <a:avLst/>
            </a:prstTxWarp>
            <a:noAutofit/>
          </a:bodyPr>
          <a:lstStyle/>
          <a:p>
            <a:pPr defTabSz="931957" fontAlgn="base">
              <a:lnSpc>
                <a:spcPct val="90000"/>
              </a:lnSpc>
              <a:spcBef>
                <a:spcPct val="0"/>
              </a:spcBef>
              <a:spcAft>
                <a:spcPct val="0"/>
              </a:spcAft>
              <a:defRPr/>
            </a:pPr>
            <a:r>
              <a:rPr lang="en-US" sz="1801" i="1" kern="0" dirty="0">
                <a:solidFill>
                  <a:schemeClr val="accent3"/>
                </a:solidFill>
                <a:latin typeface="Segoe UI Semilight" panose="020B0402040204020203" pitchFamily="34" charset="0"/>
                <a:cs typeface="Segoe UI Semilight" panose="020B0402040204020203" pitchFamily="34" charset="0"/>
              </a:rPr>
              <a:t>Create</a:t>
            </a:r>
            <a:r>
              <a:rPr lang="en-US" sz="1801" kern="0" dirty="0">
                <a:solidFill>
                  <a:schemeClr val="tx1"/>
                </a:solidFill>
                <a:latin typeface="Segoe UI Semilight" panose="020B0402040204020203" pitchFamily="34" charset="0"/>
                <a:cs typeface="Segoe UI Semilight" panose="020B0402040204020203" pitchFamily="34" charset="0"/>
              </a:rPr>
              <a:t> AI</a:t>
            </a:r>
          </a:p>
          <a:p>
            <a:pPr defTabSz="931957" fontAlgn="base">
              <a:lnSpc>
                <a:spcPct val="90000"/>
              </a:lnSpc>
              <a:spcBef>
                <a:spcPct val="0"/>
              </a:spcBef>
              <a:spcAft>
                <a:spcPct val="0"/>
              </a:spcAft>
              <a:defRPr/>
            </a:pPr>
            <a:r>
              <a:rPr lang="en-US" sz="1801" kern="0" dirty="0">
                <a:solidFill>
                  <a:schemeClr val="tx1"/>
                </a:solidFill>
                <a:latin typeface="Segoe UI Semilight" panose="020B0402040204020203" pitchFamily="34" charset="0"/>
                <a:cs typeface="Segoe UI Semilight" panose="020B0402040204020203" pitchFamily="34" charset="0"/>
              </a:rPr>
              <a:t>Artificial Intelligence with Platforms, Infrastructure and Tools, Deploy to Edge</a:t>
            </a:r>
          </a:p>
        </p:txBody>
      </p:sp>
      <p:cxnSp>
        <p:nvCxnSpPr>
          <p:cNvPr id="26" name="Straight Arrow Connector 25"/>
          <p:cNvCxnSpPr>
            <a:cxnSpLocks/>
          </p:cNvCxnSpPr>
          <p:nvPr/>
        </p:nvCxnSpPr>
        <p:spPr>
          <a:xfrm>
            <a:off x="7268450" y="4412166"/>
            <a:ext cx="1737113" cy="0"/>
          </a:xfrm>
          <a:prstGeom prst="straightConnector1">
            <a:avLst/>
          </a:prstGeom>
          <a:solidFill>
            <a:srgbClr val="FFFFFF">
              <a:lumMod val="85000"/>
            </a:srgbClr>
          </a:solidFill>
          <a:ln w="19050" cap="flat" cmpd="sng" algn="ctr">
            <a:solidFill>
              <a:schemeClr val="tx1"/>
            </a:solidFill>
            <a:prstDash val="solid"/>
            <a:headEnd type="none"/>
            <a:tailEnd type="triangle" w="lg" len="med"/>
          </a:ln>
          <a:effectLst/>
        </p:spPr>
      </p:cxnSp>
      <p:sp>
        <p:nvSpPr>
          <p:cNvPr id="5" name="Rectangle 4"/>
          <p:cNvSpPr/>
          <p:nvPr/>
        </p:nvSpPr>
        <p:spPr bwMode="auto">
          <a:xfrm>
            <a:off x="275481" y="3544207"/>
            <a:ext cx="6985026" cy="8679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1" tIns="146283" rIns="182803" bIns="146241" numCol="1" spcCol="0" rtlCol="0" fromWordArt="0" anchor="t" anchorCtr="0" forceAA="0" compatLnSpc="1">
            <a:prstTxWarp prst="textNoShape">
              <a:avLst/>
            </a:prstTxWarp>
            <a:noAutofit/>
          </a:bodyPr>
          <a:lstStyle/>
          <a:p>
            <a:pPr defTabSz="931957" fontAlgn="base">
              <a:lnSpc>
                <a:spcPct val="90000"/>
              </a:lnSpc>
              <a:spcBef>
                <a:spcPct val="0"/>
              </a:spcBef>
              <a:spcAft>
                <a:spcPct val="0"/>
              </a:spcAft>
              <a:defRPr/>
            </a:pPr>
            <a:r>
              <a:rPr lang="en-US" sz="2400" kern="0" dirty="0">
                <a:gradFill>
                  <a:gsLst>
                    <a:gs pos="0">
                      <a:srgbClr val="FFFFFF"/>
                    </a:gs>
                    <a:gs pos="100000">
                      <a:srgbClr val="FFFFFF"/>
                    </a:gs>
                  </a:gsLst>
                  <a:lin ang="5400000" scaled="0"/>
                </a:gradFill>
                <a:latin typeface="Segoe UI Semilight" panose="020B0402040204020203" pitchFamily="34" charset="0"/>
                <a:ea typeface="Segoe UI" pitchFamily="34" charset="0"/>
              </a:rPr>
              <a:t>Machine Learning Services, Pretrained Models, Frameworks and Infrastructure, IoT</a:t>
            </a:r>
            <a:endParaRPr lang="en-US" sz="1801" kern="0" dirty="0">
              <a:gradFill>
                <a:gsLst>
                  <a:gs pos="0">
                    <a:srgbClr val="FFFFFF"/>
                  </a:gs>
                  <a:gs pos="100000">
                    <a:srgbClr val="FFFFFF"/>
                  </a:gs>
                </a:gsLst>
                <a:lin ang="5400000" scaled="0"/>
              </a:gradFill>
              <a:latin typeface="Segoe UI Semibold" panose="020B0702040204020203" pitchFamily="34" charset="0"/>
              <a:ea typeface="Segoe UI" pitchFamily="34" charset="0"/>
            </a:endParaRPr>
          </a:p>
        </p:txBody>
      </p:sp>
      <p:sp>
        <p:nvSpPr>
          <p:cNvPr id="4" name="Freeform 13"/>
          <p:cNvSpPr/>
          <p:nvPr/>
        </p:nvSpPr>
        <p:spPr bwMode="auto">
          <a:xfrm>
            <a:off x="272590" y="4378372"/>
            <a:ext cx="6985026" cy="902474"/>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271" tIns="146283" rIns="182803" bIns="146241" numCol="1" spcCol="0" rtlCol="0" fromWordArt="0" anchor="t" anchorCtr="0" forceAA="0" compatLnSpc="1">
            <a:prstTxWarp prst="textNoShape">
              <a:avLst/>
            </a:prstTxWarp>
            <a:noAutofit/>
          </a:bodyPr>
          <a:lstStyle/>
          <a:p>
            <a:pPr defTabSz="931957" fontAlgn="base">
              <a:lnSpc>
                <a:spcPct val="90000"/>
              </a:lnSpc>
              <a:spcBef>
                <a:spcPct val="0"/>
              </a:spcBef>
              <a:spcAft>
                <a:spcPct val="0"/>
              </a:spcAft>
            </a:pPr>
            <a:r>
              <a:rPr lang="en-US" sz="2400" kern="0" dirty="0">
                <a:gradFill>
                  <a:gsLst>
                    <a:gs pos="0">
                      <a:srgbClr val="FFFFFF"/>
                    </a:gs>
                    <a:gs pos="100000">
                      <a:srgbClr val="FFFFFF"/>
                    </a:gs>
                  </a:gsLst>
                  <a:lin ang="5400000" scaled="0"/>
                </a:gradFill>
                <a:latin typeface="Segoe UI Semilight" panose="020B0402040204020203" pitchFamily="34" charset="0"/>
              </a:rPr>
              <a:t>Azure Databricks, Azure Notebooks</a:t>
            </a:r>
          </a:p>
        </p:txBody>
      </p:sp>
      <p:sp>
        <p:nvSpPr>
          <p:cNvPr id="10" name="Freeform 239"/>
          <p:cNvSpPr/>
          <p:nvPr/>
        </p:nvSpPr>
        <p:spPr bwMode="auto">
          <a:xfrm flipH="1">
            <a:off x="516975" y="3717104"/>
            <a:ext cx="454526" cy="488371"/>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22844" tIns="46604" rIns="93207" bIns="46604" numCol="1" spcCol="0" rtlCol="0" fromWordArt="0" anchor="ctr" anchorCtr="0" forceAA="0" compatLnSpc="1">
            <a:prstTxWarp prst="textNoShape">
              <a:avLst/>
            </a:prstTxWarp>
            <a:noAutofit/>
          </a:bodyPr>
          <a:lstStyle/>
          <a:p>
            <a:pPr defTabSz="950323" fontAlgn="base">
              <a:spcBef>
                <a:spcPct val="0"/>
              </a:spcBef>
              <a:spcAft>
                <a:spcPct val="0"/>
              </a:spcAft>
              <a:defRPr/>
            </a:pPr>
            <a:endParaRPr lang="en-US" sz="2448" kern="0">
              <a:gradFill>
                <a:gsLst>
                  <a:gs pos="0">
                    <a:srgbClr val="FFFFFF"/>
                  </a:gs>
                  <a:gs pos="100000">
                    <a:srgbClr val="FFFFFF"/>
                  </a:gs>
                </a:gsLst>
                <a:lin ang="5400000" scaled="1"/>
              </a:gradFill>
              <a:latin typeface="Segoe UI"/>
              <a:ea typeface="Segoe UI" pitchFamily="34" charset="0"/>
            </a:endParaRPr>
          </a:p>
        </p:txBody>
      </p:sp>
      <p:sp>
        <p:nvSpPr>
          <p:cNvPr id="28" name="Rectangle 27"/>
          <p:cNvSpPr/>
          <p:nvPr/>
        </p:nvSpPr>
        <p:spPr bwMode="auto">
          <a:xfrm>
            <a:off x="9151451" y="2581064"/>
            <a:ext cx="3009542" cy="11360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ctr" anchorCtr="0" forceAA="0" compatLnSpc="1">
            <a:prstTxWarp prst="textNoShape">
              <a:avLst/>
            </a:prstTxWarp>
            <a:noAutofit/>
          </a:bodyPr>
          <a:lstStyle/>
          <a:p>
            <a:pPr defTabSz="931957" fontAlgn="base">
              <a:lnSpc>
                <a:spcPct val="90000"/>
              </a:lnSpc>
              <a:spcBef>
                <a:spcPct val="0"/>
              </a:spcBef>
              <a:spcAft>
                <a:spcPct val="0"/>
              </a:spcAft>
              <a:defRPr/>
            </a:pPr>
            <a:r>
              <a:rPr lang="en-US" sz="1801" i="1" kern="0" dirty="0">
                <a:solidFill>
                  <a:schemeClr val="accent3"/>
                </a:solidFill>
                <a:latin typeface="Segoe UI Semilight" panose="020B0402040204020203" pitchFamily="34" charset="0"/>
                <a:cs typeface="Segoe UI Semilight" panose="020B0402040204020203" pitchFamily="34" charset="0"/>
              </a:rPr>
              <a:t>Include</a:t>
            </a:r>
            <a:r>
              <a:rPr lang="en-US" sz="1801" i="1" kern="0" dirty="0">
                <a:solidFill>
                  <a:schemeClr val="tx1"/>
                </a:solidFill>
                <a:latin typeface="Segoe UI Semilight" panose="020B0402040204020203" pitchFamily="34" charset="0"/>
                <a:cs typeface="Segoe UI Semilight" panose="020B0402040204020203" pitchFamily="34" charset="0"/>
              </a:rPr>
              <a:t> </a:t>
            </a:r>
            <a:r>
              <a:rPr lang="en-US" sz="1801" kern="0" dirty="0">
                <a:solidFill>
                  <a:schemeClr val="tx1"/>
                </a:solidFill>
                <a:latin typeface="Segoe UI Semilight" panose="020B0402040204020203" pitchFamily="34" charset="0"/>
                <a:cs typeface="Segoe UI Semilight" panose="020B0402040204020203" pitchFamily="34" charset="0"/>
              </a:rPr>
              <a:t>AI</a:t>
            </a:r>
          </a:p>
          <a:p>
            <a:pPr defTabSz="931957" fontAlgn="base">
              <a:lnSpc>
                <a:spcPct val="90000"/>
              </a:lnSpc>
              <a:spcBef>
                <a:spcPct val="0"/>
              </a:spcBef>
              <a:spcAft>
                <a:spcPct val="0"/>
              </a:spcAft>
              <a:defRPr/>
            </a:pPr>
            <a:r>
              <a:rPr lang="en-US" sz="1801" kern="0" dirty="0">
                <a:solidFill>
                  <a:schemeClr val="tx1"/>
                </a:solidFill>
                <a:latin typeface="Segoe UI Semilight" panose="020B0402040204020203" pitchFamily="34" charset="0"/>
                <a:cs typeface="Segoe UI Semilight" panose="020B0402040204020203" pitchFamily="34" charset="0"/>
              </a:rPr>
              <a:t>Artificial Intelligence from Pre-built Services, Apps, and Knowledge Mining</a:t>
            </a:r>
          </a:p>
        </p:txBody>
      </p:sp>
      <p:cxnSp>
        <p:nvCxnSpPr>
          <p:cNvPr id="29" name="Straight Arrow Connector 28"/>
          <p:cNvCxnSpPr>
            <a:cxnSpLocks/>
          </p:cNvCxnSpPr>
          <p:nvPr/>
        </p:nvCxnSpPr>
        <p:spPr>
          <a:xfrm>
            <a:off x="7268450" y="3015405"/>
            <a:ext cx="1737113" cy="0"/>
          </a:xfrm>
          <a:prstGeom prst="straightConnector1">
            <a:avLst/>
          </a:prstGeom>
          <a:solidFill>
            <a:srgbClr val="FFFFFF">
              <a:lumMod val="85000"/>
            </a:srgbClr>
          </a:solidFill>
          <a:ln w="19050" cap="flat" cmpd="sng" algn="ctr">
            <a:solidFill>
              <a:schemeClr val="tx1"/>
            </a:solidFill>
            <a:prstDash val="solid"/>
            <a:headEnd type="none"/>
            <a:tailEnd type="triangle" w="lg" len="med"/>
          </a:ln>
          <a:effectLst/>
        </p:spPr>
      </p:cxnSp>
      <p:sp>
        <p:nvSpPr>
          <p:cNvPr id="30" name="Freeform 29"/>
          <p:cNvSpPr/>
          <p:nvPr/>
        </p:nvSpPr>
        <p:spPr bwMode="auto">
          <a:xfrm>
            <a:off x="274639" y="1647202"/>
            <a:ext cx="6986923" cy="86868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3" tIns="146241" rIns="182803" bIns="146241" numCol="1" spcCol="0" rtlCol="0" fromWordArt="0" anchor="ctr" anchorCtr="0" forceAA="0" compatLnSpc="1">
            <a:prstTxWarp prst="textNoShape">
              <a:avLst/>
            </a:prstTxWarp>
            <a:noAutofit/>
          </a:bodyPr>
          <a:lstStyle/>
          <a:p>
            <a:pPr defTabSz="931957" fontAlgn="base">
              <a:lnSpc>
                <a:spcPct val="90000"/>
              </a:lnSpc>
              <a:spcBef>
                <a:spcPct val="0"/>
              </a:spcBef>
              <a:spcAft>
                <a:spcPct val="0"/>
              </a:spcAft>
              <a:defRPr/>
            </a:pPr>
            <a:r>
              <a:rPr lang="en-US" sz="2400" kern="0" dirty="0">
                <a:solidFill>
                  <a:schemeClr val="bg1"/>
                </a:solidFill>
                <a:latin typeface="Segoe UI Semilight" panose="020B0402040204020203" pitchFamily="34" charset="0"/>
                <a:ea typeface="Segoe UI" pitchFamily="34" charset="0"/>
              </a:rPr>
              <a:t>Applications</a:t>
            </a:r>
          </a:p>
        </p:txBody>
      </p:sp>
      <p:cxnSp>
        <p:nvCxnSpPr>
          <p:cNvPr id="32" name="Straight Arrow Connector 31"/>
          <p:cNvCxnSpPr>
            <a:cxnSpLocks/>
          </p:cNvCxnSpPr>
          <p:nvPr/>
        </p:nvCxnSpPr>
        <p:spPr>
          <a:xfrm>
            <a:off x="7260507" y="2081542"/>
            <a:ext cx="1737113" cy="0"/>
          </a:xfrm>
          <a:prstGeom prst="straightConnector1">
            <a:avLst/>
          </a:prstGeom>
          <a:solidFill>
            <a:srgbClr val="FFFFFF">
              <a:lumMod val="85000"/>
            </a:srgbClr>
          </a:solidFill>
          <a:ln w="19050" cap="flat" cmpd="sng" algn="ctr">
            <a:solidFill>
              <a:schemeClr val="tx1"/>
            </a:solidFill>
            <a:prstDash val="solid"/>
            <a:headEnd type="none"/>
            <a:tailEnd type="triangle" w="lg" len="med"/>
          </a:ln>
          <a:effectLst/>
        </p:spPr>
      </p:cxnSp>
      <p:sp>
        <p:nvSpPr>
          <p:cNvPr id="33" name="Rectangle 32"/>
          <p:cNvSpPr/>
          <p:nvPr/>
        </p:nvSpPr>
        <p:spPr bwMode="auto">
          <a:xfrm>
            <a:off x="9151452" y="1586347"/>
            <a:ext cx="3285023" cy="8106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ctr" anchorCtr="0" forceAA="0" compatLnSpc="1">
            <a:prstTxWarp prst="textNoShape">
              <a:avLst/>
            </a:prstTxWarp>
            <a:noAutofit/>
          </a:bodyPr>
          <a:lstStyle/>
          <a:p>
            <a:pPr defTabSz="931957" fontAlgn="base">
              <a:lnSpc>
                <a:spcPct val="90000"/>
              </a:lnSpc>
              <a:spcBef>
                <a:spcPct val="0"/>
              </a:spcBef>
              <a:spcAft>
                <a:spcPct val="0"/>
              </a:spcAft>
              <a:defRPr/>
            </a:pPr>
            <a:r>
              <a:rPr lang="en-US" sz="1801" i="1" kern="0" dirty="0">
                <a:solidFill>
                  <a:schemeClr val="accent3"/>
                </a:solidFill>
                <a:latin typeface="Segoe UI Semilight" panose="020B0402040204020203" pitchFamily="34" charset="0"/>
                <a:cs typeface="Segoe UI Semilight" panose="020B0402040204020203" pitchFamily="34" charset="0"/>
              </a:rPr>
              <a:t>Use</a:t>
            </a:r>
            <a:r>
              <a:rPr lang="en-US" sz="1801" i="1" kern="0" dirty="0">
                <a:solidFill>
                  <a:schemeClr val="tx1"/>
                </a:solidFill>
                <a:latin typeface="Segoe UI Semilight" panose="020B0402040204020203" pitchFamily="34" charset="0"/>
                <a:cs typeface="Segoe UI Semilight" panose="020B0402040204020203" pitchFamily="34" charset="0"/>
              </a:rPr>
              <a:t> </a:t>
            </a:r>
            <a:r>
              <a:rPr lang="en-US" sz="1801" kern="0" dirty="0">
                <a:solidFill>
                  <a:schemeClr val="tx1"/>
                </a:solidFill>
                <a:latin typeface="Segoe UI Semilight" panose="020B0402040204020203" pitchFamily="34" charset="0"/>
                <a:cs typeface="Segoe UI Semilight" panose="020B0402040204020203" pitchFamily="34" charset="0"/>
              </a:rPr>
              <a:t>AI </a:t>
            </a:r>
          </a:p>
          <a:p>
            <a:pPr defTabSz="931957" fontAlgn="base">
              <a:lnSpc>
                <a:spcPct val="90000"/>
              </a:lnSpc>
              <a:spcBef>
                <a:spcPct val="0"/>
              </a:spcBef>
              <a:spcAft>
                <a:spcPct val="0"/>
              </a:spcAft>
              <a:defRPr/>
            </a:pPr>
            <a:r>
              <a:rPr lang="en-US" sz="1801" kern="0" dirty="0">
                <a:solidFill>
                  <a:schemeClr val="tx1"/>
                </a:solidFill>
                <a:latin typeface="Segoe UI Semilight" panose="020B0402040204020203" pitchFamily="34" charset="0"/>
                <a:cs typeface="Segoe UI Semilight" panose="020B0402040204020203" pitchFamily="34" charset="0"/>
              </a:rPr>
              <a:t>Artificial Intelligence in Applications</a:t>
            </a:r>
          </a:p>
        </p:txBody>
      </p:sp>
      <p:grpSp>
        <p:nvGrpSpPr>
          <p:cNvPr id="8" name="Group 7">
            <a:extLst>
              <a:ext uri="{FF2B5EF4-FFF2-40B4-BE49-F238E27FC236}">
                <a16:creationId xmlns:a16="http://schemas.microsoft.com/office/drawing/2014/main" id="{DA0468E3-8AEE-4162-B8EC-055C6397C2F7}"/>
              </a:ext>
            </a:extLst>
          </p:cNvPr>
          <p:cNvGrpSpPr/>
          <p:nvPr/>
        </p:nvGrpSpPr>
        <p:grpSpPr>
          <a:xfrm>
            <a:off x="270693" y="2581065"/>
            <a:ext cx="6986923" cy="868680"/>
            <a:chOff x="270693" y="2581065"/>
            <a:chExt cx="6986923" cy="868680"/>
          </a:xfrm>
        </p:grpSpPr>
        <p:grpSp>
          <p:nvGrpSpPr>
            <p:cNvPr id="3" name="Group 2">
              <a:extLst>
                <a:ext uri="{FF2B5EF4-FFF2-40B4-BE49-F238E27FC236}">
                  <a16:creationId xmlns:a16="http://schemas.microsoft.com/office/drawing/2014/main" id="{3E14F3E0-7CBB-4386-A3E7-FC455B8F8AC8}"/>
                </a:ext>
              </a:extLst>
            </p:cNvPr>
            <p:cNvGrpSpPr/>
            <p:nvPr/>
          </p:nvGrpSpPr>
          <p:grpSpPr>
            <a:xfrm>
              <a:off x="270693" y="2581065"/>
              <a:ext cx="6986923" cy="868680"/>
              <a:chOff x="270693" y="2581065"/>
              <a:chExt cx="6986923" cy="868680"/>
            </a:xfrm>
          </p:grpSpPr>
          <p:grpSp>
            <p:nvGrpSpPr>
              <p:cNvPr id="21" name="Group 20"/>
              <p:cNvGrpSpPr/>
              <p:nvPr/>
            </p:nvGrpSpPr>
            <p:grpSpPr>
              <a:xfrm>
                <a:off x="270693" y="2581065"/>
                <a:ext cx="4415608" cy="868680"/>
                <a:chOff x="280682" y="1876905"/>
                <a:chExt cx="4416235" cy="888279"/>
              </a:xfrm>
            </p:grpSpPr>
            <p:grpSp>
              <p:nvGrpSpPr>
                <p:cNvPr id="9" name="Group 8"/>
                <p:cNvGrpSpPr/>
                <p:nvPr/>
              </p:nvGrpSpPr>
              <p:grpSpPr>
                <a:xfrm>
                  <a:off x="280682" y="1876905"/>
                  <a:ext cx="4416235" cy="888279"/>
                  <a:chOff x="280683" y="1822264"/>
                  <a:chExt cx="4357246" cy="814256"/>
                </a:xfrm>
              </p:grpSpPr>
              <p:sp>
                <p:nvSpPr>
                  <p:cNvPr id="7" name="Freeform 29"/>
                  <p:cNvSpPr/>
                  <p:nvPr/>
                </p:nvSpPr>
                <p:spPr bwMode="auto">
                  <a:xfrm>
                    <a:off x="2242070" y="1822264"/>
                    <a:ext cx="2395859" cy="814256"/>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4" tIns="146241" rIns="91427" bIns="146241" numCol="1" spcCol="0" rtlCol="0" fromWordArt="0" anchor="ctr" anchorCtr="0" forceAA="0" compatLnSpc="1">
                    <a:prstTxWarp prst="textNoShape">
                      <a:avLst/>
                    </a:prstTxWarp>
                    <a:noAutofit/>
                  </a:bodyPr>
                  <a:lstStyle/>
                  <a:p>
                    <a:pPr defTabSz="931957" fontAlgn="base">
                      <a:lnSpc>
                        <a:spcPct val="90000"/>
                      </a:lnSpc>
                      <a:spcBef>
                        <a:spcPct val="0"/>
                      </a:spcBef>
                      <a:spcAft>
                        <a:spcPct val="0"/>
                      </a:spcAft>
                      <a:defRPr/>
                    </a:pPr>
                    <a:r>
                      <a:rPr lang="en-US" kern="0" dirty="0">
                        <a:gradFill>
                          <a:gsLst>
                            <a:gs pos="0">
                              <a:srgbClr val="FFFFFF"/>
                            </a:gs>
                            <a:gs pos="100000">
                              <a:srgbClr val="FFFFFF"/>
                            </a:gs>
                          </a:gsLst>
                          <a:lin ang="5400000" scaled="0"/>
                        </a:gradFill>
                        <a:latin typeface="Segoe UI Semilight" panose="020B0402040204020203" pitchFamily="34" charset="0"/>
                        <a:ea typeface="Segoe UI" pitchFamily="34" charset="0"/>
                      </a:rPr>
                      <a:t>Bot framework</a:t>
                    </a:r>
                  </a:p>
                </p:txBody>
              </p:sp>
              <p:sp>
                <p:nvSpPr>
                  <p:cNvPr id="6" name="Freeform 29"/>
                  <p:cNvSpPr/>
                  <p:nvPr/>
                </p:nvSpPr>
                <p:spPr bwMode="auto">
                  <a:xfrm>
                    <a:off x="280683" y="1822264"/>
                    <a:ext cx="1961386" cy="81425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844" tIns="146241" rIns="91427" bIns="146241" numCol="1" spcCol="0" rtlCol="0" fromWordArt="0" anchor="ctr" anchorCtr="0" forceAA="0" compatLnSpc="1">
                    <a:prstTxWarp prst="textNoShape">
                      <a:avLst/>
                    </a:prstTxWarp>
                    <a:noAutofit/>
                  </a:bodyPr>
                  <a:lstStyle/>
                  <a:p>
                    <a:pPr defTabSz="931957" fontAlgn="base">
                      <a:lnSpc>
                        <a:spcPct val="90000"/>
                      </a:lnSpc>
                      <a:spcBef>
                        <a:spcPct val="0"/>
                      </a:spcBef>
                      <a:spcAft>
                        <a:spcPct val="0"/>
                      </a:spcAft>
                      <a:defRPr/>
                    </a:pPr>
                    <a:r>
                      <a:rPr lang="en-US" sz="2000" kern="0" dirty="0">
                        <a:gradFill>
                          <a:gsLst>
                            <a:gs pos="0">
                              <a:srgbClr val="FFFFFF"/>
                            </a:gs>
                            <a:gs pos="100000">
                              <a:srgbClr val="FFFFFF"/>
                            </a:gs>
                          </a:gsLst>
                          <a:lin ang="5400000" scaled="0"/>
                        </a:gradFill>
                        <a:latin typeface="Segoe UI Semilight" panose="020B0402040204020203" pitchFamily="34" charset="0"/>
                        <a:ea typeface="Segoe UI" pitchFamily="34" charset="0"/>
                      </a:rPr>
                      <a:t>Cognitive services</a:t>
                    </a:r>
                  </a:p>
                </p:txBody>
              </p:sp>
            </p:grpSp>
            <p:grpSp>
              <p:nvGrpSpPr>
                <p:cNvPr id="14" name="Group 13"/>
                <p:cNvGrpSpPr/>
                <p:nvPr/>
              </p:nvGrpSpPr>
              <p:grpSpPr>
                <a:xfrm>
                  <a:off x="424432" y="2152772"/>
                  <a:ext cx="559489" cy="336545"/>
                  <a:chOff x="3200623" y="2524986"/>
                  <a:chExt cx="427310" cy="273999"/>
                </a:xfrm>
              </p:grpSpPr>
              <p:sp>
                <p:nvSpPr>
                  <p:cNvPr id="12" name="Freeform 221"/>
                  <p:cNvSpPr>
                    <a:spLocks/>
                  </p:cNvSpPr>
                  <p:nvPr/>
                </p:nvSpPr>
                <p:spPr bwMode="auto">
                  <a:xfrm flipH="1">
                    <a:off x="3200623" y="2524986"/>
                    <a:ext cx="427310" cy="273999"/>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93207" tIns="46604" rIns="93207" bIns="46604" numCol="1" anchor="t" anchorCtr="0" compatLnSpc="1">
                    <a:prstTxWarp prst="textNoShape">
                      <a:avLst/>
                    </a:prstTxWarp>
                    <a:noAutofit/>
                  </a:bodyPr>
                  <a:lstStyle/>
                  <a:p>
                    <a:pPr defTabSz="931904">
                      <a:defRPr/>
                    </a:pPr>
                    <a:endParaRPr lang="en-US" sz="1873" kern="0">
                      <a:gradFill>
                        <a:gsLst>
                          <a:gs pos="0">
                            <a:srgbClr val="FFFFFF"/>
                          </a:gs>
                          <a:gs pos="100000">
                            <a:srgbClr val="FFFFFF"/>
                          </a:gs>
                        </a:gsLst>
                        <a:lin ang="5400000" scaled="1"/>
                      </a:gradFill>
                      <a:latin typeface="Segoe UI"/>
                    </a:endParaRPr>
                  </a:p>
                </p:txBody>
              </p:sp>
              <p:sp>
                <p:nvSpPr>
                  <p:cNvPr id="13" name="Freeform 109"/>
                  <p:cNvSpPr>
                    <a:spLocks/>
                  </p:cNvSpPr>
                  <p:nvPr/>
                </p:nvSpPr>
                <p:spPr bwMode="auto">
                  <a:xfrm>
                    <a:off x="3314461" y="2603981"/>
                    <a:ext cx="148228" cy="149333"/>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3207" tIns="46604" rIns="93207" bIns="46604" numCol="1" anchor="t" anchorCtr="0" compatLnSpc="1">
                    <a:prstTxWarp prst="textNoShape">
                      <a:avLst/>
                    </a:prstTxWarp>
                  </a:bodyPr>
                  <a:lstStyle/>
                  <a:p>
                    <a:pPr defTabSz="931904">
                      <a:defRPr/>
                    </a:pPr>
                    <a:endParaRPr lang="en-US" sz="1873" kern="0">
                      <a:gradFill>
                        <a:gsLst>
                          <a:gs pos="0">
                            <a:srgbClr val="FFFFFF"/>
                          </a:gs>
                          <a:gs pos="100000">
                            <a:srgbClr val="FFFFFF"/>
                          </a:gs>
                        </a:gsLst>
                        <a:lin ang="5400000" scaled="1"/>
                      </a:gradFill>
                      <a:latin typeface="Segoe UI"/>
                    </a:endParaRPr>
                  </a:p>
                </p:txBody>
              </p:sp>
            </p:grpSp>
            <p:sp>
              <p:nvSpPr>
                <p:cNvPr id="15" name="Freeform 230"/>
                <p:cNvSpPr/>
                <p:nvPr/>
              </p:nvSpPr>
              <p:spPr bwMode="auto">
                <a:xfrm>
                  <a:off x="2368834" y="2165629"/>
                  <a:ext cx="542136" cy="35175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07" tIns="46604" rIns="93207" bIns="46604" numCol="1" spcCol="0" rtlCol="0" fromWordArt="0" anchor="ctr" anchorCtr="0" forceAA="0" compatLnSpc="1">
                  <a:prstTxWarp prst="textNoShape">
                    <a:avLst/>
                  </a:prstTxWarp>
                  <a:noAutofit/>
                </a:bodyPr>
                <a:lstStyle/>
                <a:p>
                  <a:pPr algn="ctr" defTabSz="950323" fontAlgn="base">
                    <a:spcBef>
                      <a:spcPct val="0"/>
                    </a:spcBef>
                    <a:spcAft>
                      <a:spcPct val="0"/>
                    </a:spcAft>
                    <a:defRPr/>
                  </a:pPr>
                  <a:endParaRPr lang="en-US" sz="2448" kern="0">
                    <a:gradFill>
                      <a:gsLst>
                        <a:gs pos="0">
                          <a:srgbClr val="FFFFFF"/>
                        </a:gs>
                        <a:gs pos="100000">
                          <a:srgbClr val="FFFFFF"/>
                        </a:gs>
                      </a:gsLst>
                      <a:lin ang="5400000" scaled="1"/>
                    </a:gradFill>
                    <a:latin typeface="Segoe UI"/>
                    <a:ea typeface="Segoe UI" pitchFamily="34" charset="0"/>
                  </a:endParaRPr>
                </a:p>
              </p:txBody>
            </p:sp>
          </p:grpSp>
          <p:sp>
            <p:nvSpPr>
              <p:cNvPr id="24" name="Freeform 29">
                <a:extLst>
                  <a:ext uri="{FF2B5EF4-FFF2-40B4-BE49-F238E27FC236}">
                    <a16:creationId xmlns:a16="http://schemas.microsoft.com/office/drawing/2014/main" id="{CB175318-32D6-44BE-87E7-409B62698601}"/>
                  </a:ext>
                </a:extLst>
              </p:cNvPr>
              <p:cNvSpPr/>
              <p:nvPr/>
            </p:nvSpPr>
            <p:spPr bwMode="auto">
              <a:xfrm>
                <a:off x="4686301" y="2581065"/>
                <a:ext cx="2571315" cy="863443"/>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844" tIns="146241" rIns="91427" bIns="146241" numCol="1" spcCol="0" rtlCol="0" fromWordArt="0" anchor="ctr" anchorCtr="0" forceAA="0" compatLnSpc="1">
                <a:prstTxWarp prst="textNoShape">
                  <a:avLst/>
                </a:prstTxWarp>
                <a:noAutofit/>
              </a:bodyPr>
              <a:lstStyle/>
              <a:p>
                <a:pPr defTabSz="931957" fontAlgn="base">
                  <a:lnSpc>
                    <a:spcPct val="90000"/>
                  </a:lnSpc>
                  <a:spcBef>
                    <a:spcPct val="0"/>
                  </a:spcBef>
                  <a:spcAft>
                    <a:spcPct val="0"/>
                  </a:spcAft>
                  <a:defRPr/>
                </a:pPr>
                <a:r>
                  <a:rPr lang="en-US" kern="0" dirty="0">
                    <a:gradFill>
                      <a:gsLst>
                        <a:gs pos="0">
                          <a:srgbClr val="FFFFFF"/>
                        </a:gs>
                        <a:gs pos="100000">
                          <a:srgbClr val="FFFFFF"/>
                        </a:gs>
                      </a:gsLst>
                      <a:lin ang="5400000" scaled="0"/>
                    </a:gradFill>
                    <a:latin typeface="Segoe UI Semilight" panose="020B0402040204020203" pitchFamily="34" charset="0"/>
                    <a:ea typeface="Segoe UI" pitchFamily="34" charset="0"/>
                  </a:rPr>
                  <a:t>Knowledge</a:t>
                </a:r>
              </a:p>
            </p:txBody>
          </p:sp>
        </p:grpSp>
        <p:grpSp>
          <p:nvGrpSpPr>
            <p:cNvPr id="35" name="Group 34">
              <a:extLst>
                <a:ext uri="{FF2B5EF4-FFF2-40B4-BE49-F238E27FC236}">
                  <a16:creationId xmlns:a16="http://schemas.microsoft.com/office/drawing/2014/main" id="{04B99950-888B-4BCE-9D66-8C744784D700}"/>
                </a:ext>
              </a:extLst>
            </p:cNvPr>
            <p:cNvGrpSpPr/>
            <p:nvPr/>
          </p:nvGrpSpPr>
          <p:grpSpPr>
            <a:xfrm>
              <a:off x="4899914" y="2781894"/>
              <a:ext cx="464717" cy="406291"/>
              <a:chOff x="5690450" y="6269810"/>
              <a:chExt cx="668884" cy="614989"/>
            </a:xfrm>
          </p:grpSpPr>
          <p:sp>
            <p:nvSpPr>
              <p:cNvPr id="37" name="Freeform 6">
                <a:extLst>
                  <a:ext uri="{FF2B5EF4-FFF2-40B4-BE49-F238E27FC236}">
                    <a16:creationId xmlns:a16="http://schemas.microsoft.com/office/drawing/2014/main" id="{EBC45E5F-A9DD-4581-BAF5-8DBC5F90C0C3}"/>
                  </a:ext>
                </a:extLst>
              </p:cNvPr>
              <p:cNvSpPr>
                <a:spLocks/>
              </p:cNvSpPr>
              <p:nvPr/>
            </p:nvSpPr>
            <p:spPr bwMode="auto">
              <a:xfrm>
                <a:off x="5981019" y="6721480"/>
                <a:ext cx="75918" cy="25519"/>
              </a:xfrm>
              <a:custGeom>
                <a:avLst/>
                <a:gdLst>
                  <a:gd name="T0" fmla="*/ 0 w 57"/>
                  <a:gd name="T1" fmla="*/ 19 h 19"/>
                  <a:gd name="T2" fmla="*/ 0 w 57"/>
                  <a:gd name="T3" fmla="*/ 14 h 19"/>
                  <a:gd name="T4" fmla="*/ 15 w 57"/>
                  <a:gd name="T5" fmla="*/ 0 h 19"/>
                  <a:gd name="T6" fmla="*/ 57 w 57"/>
                  <a:gd name="T7" fmla="*/ 0 h 19"/>
                </a:gdLst>
                <a:ahLst/>
                <a:cxnLst>
                  <a:cxn ang="0">
                    <a:pos x="T0" y="T1"/>
                  </a:cxn>
                  <a:cxn ang="0">
                    <a:pos x="T2" y="T3"/>
                  </a:cxn>
                  <a:cxn ang="0">
                    <a:pos x="T4" y="T5"/>
                  </a:cxn>
                  <a:cxn ang="0">
                    <a:pos x="T6" y="T7"/>
                  </a:cxn>
                </a:cxnLst>
                <a:rect l="0" t="0" r="r" b="b"/>
                <a:pathLst>
                  <a:path w="57" h="19">
                    <a:moveTo>
                      <a:pt x="0" y="19"/>
                    </a:moveTo>
                    <a:cubicBezTo>
                      <a:pt x="0" y="14"/>
                      <a:pt x="0" y="14"/>
                      <a:pt x="0" y="14"/>
                    </a:cubicBezTo>
                    <a:cubicBezTo>
                      <a:pt x="0" y="6"/>
                      <a:pt x="6" y="0"/>
                      <a:pt x="15" y="0"/>
                    </a:cubicBezTo>
                    <a:cubicBezTo>
                      <a:pt x="57" y="0"/>
                      <a:pt x="57" y="0"/>
                      <a:pt x="57" y="0"/>
                    </a:cubicBezTo>
                  </a:path>
                </a:pathLst>
              </a:cu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39" name="Freeform 7">
                <a:extLst>
                  <a:ext uri="{FF2B5EF4-FFF2-40B4-BE49-F238E27FC236}">
                    <a16:creationId xmlns:a16="http://schemas.microsoft.com/office/drawing/2014/main" id="{031F1CBB-6610-40DF-BF59-B32BA7FDDC6F}"/>
                  </a:ext>
                </a:extLst>
              </p:cNvPr>
              <p:cNvSpPr>
                <a:spLocks/>
              </p:cNvSpPr>
              <p:nvPr/>
            </p:nvSpPr>
            <p:spPr bwMode="auto">
              <a:xfrm>
                <a:off x="6193463" y="6579851"/>
                <a:ext cx="78470" cy="153750"/>
              </a:xfrm>
              <a:custGeom>
                <a:avLst/>
                <a:gdLst>
                  <a:gd name="T0" fmla="*/ 0 w 59"/>
                  <a:gd name="T1" fmla="*/ 0 h 115"/>
                  <a:gd name="T2" fmla="*/ 0 w 59"/>
                  <a:gd name="T3" fmla="*/ 62 h 115"/>
                  <a:gd name="T4" fmla="*/ 15 w 59"/>
                  <a:gd name="T5" fmla="*/ 77 h 115"/>
                  <a:gd name="T6" fmla="*/ 45 w 59"/>
                  <a:gd name="T7" fmla="*/ 77 h 115"/>
                  <a:gd name="T8" fmla="*/ 59 w 59"/>
                  <a:gd name="T9" fmla="*/ 91 h 115"/>
                  <a:gd name="T10" fmla="*/ 59 w 59"/>
                  <a:gd name="T11" fmla="*/ 115 h 115"/>
                </a:gdLst>
                <a:ahLst/>
                <a:cxnLst>
                  <a:cxn ang="0">
                    <a:pos x="T0" y="T1"/>
                  </a:cxn>
                  <a:cxn ang="0">
                    <a:pos x="T2" y="T3"/>
                  </a:cxn>
                  <a:cxn ang="0">
                    <a:pos x="T4" y="T5"/>
                  </a:cxn>
                  <a:cxn ang="0">
                    <a:pos x="T6" y="T7"/>
                  </a:cxn>
                  <a:cxn ang="0">
                    <a:pos x="T8" y="T9"/>
                  </a:cxn>
                  <a:cxn ang="0">
                    <a:pos x="T10" y="T11"/>
                  </a:cxn>
                </a:cxnLst>
                <a:rect l="0" t="0" r="r" b="b"/>
                <a:pathLst>
                  <a:path w="59" h="115">
                    <a:moveTo>
                      <a:pt x="0" y="0"/>
                    </a:moveTo>
                    <a:cubicBezTo>
                      <a:pt x="0" y="62"/>
                      <a:pt x="0" y="62"/>
                      <a:pt x="0" y="62"/>
                    </a:cubicBezTo>
                    <a:cubicBezTo>
                      <a:pt x="0" y="70"/>
                      <a:pt x="7" y="77"/>
                      <a:pt x="15" y="77"/>
                    </a:cubicBezTo>
                    <a:cubicBezTo>
                      <a:pt x="45" y="77"/>
                      <a:pt x="45" y="77"/>
                      <a:pt x="45" y="77"/>
                    </a:cubicBezTo>
                    <a:cubicBezTo>
                      <a:pt x="53" y="77"/>
                      <a:pt x="59" y="83"/>
                      <a:pt x="59" y="91"/>
                    </a:cubicBezTo>
                    <a:cubicBezTo>
                      <a:pt x="59" y="115"/>
                      <a:pt x="59" y="115"/>
                      <a:pt x="59" y="115"/>
                    </a:cubicBezTo>
                  </a:path>
                </a:pathLst>
              </a:cu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42" name="Freeform 8">
                <a:extLst>
                  <a:ext uri="{FF2B5EF4-FFF2-40B4-BE49-F238E27FC236}">
                    <a16:creationId xmlns:a16="http://schemas.microsoft.com/office/drawing/2014/main" id="{DB1E5C30-DF63-4094-9DF6-A138352B921D}"/>
                  </a:ext>
                </a:extLst>
              </p:cNvPr>
              <p:cNvSpPr>
                <a:spLocks/>
              </p:cNvSpPr>
              <p:nvPr/>
            </p:nvSpPr>
            <p:spPr bwMode="auto">
              <a:xfrm>
                <a:off x="6221533" y="6456086"/>
                <a:ext cx="107179" cy="46572"/>
              </a:xfrm>
              <a:custGeom>
                <a:avLst/>
                <a:gdLst>
                  <a:gd name="T0" fmla="*/ 0 w 80"/>
                  <a:gd name="T1" fmla="*/ 35 h 35"/>
                  <a:gd name="T2" fmla="*/ 69 w 80"/>
                  <a:gd name="T3" fmla="*/ 35 h 35"/>
                  <a:gd name="T4" fmla="*/ 80 w 80"/>
                  <a:gd name="T5" fmla="*/ 23 h 35"/>
                  <a:gd name="T6" fmla="*/ 80 w 80"/>
                  <a:gd name="T7" fmla="*/ 0 h 35"/>
                </a:gdLst>
                <a:ahLst/>
                <a:cxnLst>
                  <a:cxn ang="0">
                    <a:pos x="T0" y="T1"/>
                  </a:cxn>
                  <a:cxn ang="0">
                    <a:pos x="T2" y="T3"/>
                  </a:cxn>
                  <a:cxn ang="0">
                    <a:pos x="T4" y="T5"/>
                  </a:cxn>
                  <a:cxn ang="0">
                    <a:pos x="T6" y="T7"/>
                  </a:cxn>
                </a:cxnLst>
                <a:rect l="0" t="0" r="r" b="b"/>
                <a:pathLst>
                  <a:path w="80" h="35">
                    <a:moveTo>
                      <a:pt x="0" y="35"/>
                    </a:moveTo>
                    <a:cubicBezTo>
                      <a:pt x="69" y="35"/>
                      <a:pt x="69" y="35"/>
                      <a:pt x="69" y="35"/>
                    </a:cubicBezTo>
                    <a:cubicBezTo>
                      <a:pt x="75" y="35"/>
                      <a:pt x="80" y="30"/>
                      <a:pt x="80" y="23"/>
                    </a:cubicBezTo>
                    <a:cubicBezTo>
                      <a:pt x="80" y="0"/>
                      <a:pt x="80" y="0"/>
                      <a:pt x="80" y="0"/>
                    </a:cubicBezTo>
                  </a:path>
                </a:pathLst>
              </a:cu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43" name="Oval 9">
                <a:extLst>
                  <a:ext uri="{FF2B5EF4-FFF2-40B4-BE49-F238E27FC236}">
                    <a16:creationId xmlns:a16="http://schemas.microsoft.com/office/drawing/2014/main" id="{F7E670C3-2DDA-487E-9A57-37E42960FBFD}"/>
                  </a:ext>
                </a:extLst>
              </p:cNvPr>
              <p:cNvSpPr>
                <a:spLocks noChangeArrowheads="1"/>
              </p:cNvSpPr>
              <p:nvPr/>
            </p:nvSpPr>
            <p:spPr bwMode="auto">
              <a:xfrm>
                <a:off x="5949759" y="6745722"/>
                <a:ext cx="61883" cy="61883"/>
              </a:xfrm>
              <a:prstGeom prst="ellipse">
                <a:avLst/>
              </a:pr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44" name="Oval 11">
                <a:extLst>
                  <a:ext uri="{FF2B5EF4-FFF2-40B4-BE49-F238E27FC236}">
                    <a16:creationId xmlns:a16="http://schemas.microsoft.com/office/drawing/2014/main" id="{A0B786ED-7A92-4F90-9A36-D6DCF7394246}"/>
                  </a:ext>
                </a:extLst>
              </p:cNvPr>
              <p:cNvSpPr>
                <a:spLocks noChangeArrowheads="1"/>
              </p:cNvSpPr>
              <p:nvPr/>
            </p:nvSpPr>
            <p:spPr bwMode="auto">
              <a:xfrm>
                <a:off x="6241310" y="6733601"/>
                <a:ext cx="61883" cy="61883"/>
              </a:xfrm>
              <a:prstGeom prst="ellipse">
                <a:avLst/>
              </a:pr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45" name="Oval 12">
                <a:extLst>
                  <a:ext uri="{FF2B5EF4-FFF2-40B4-BE49-F238E27FC236}">
                    <a16:creationId xmlns:a16="http://schemas.microsoft.com/office/drawing/2014/main" id="{88933837-08E3-41E0-A409-90F9C5720D05}"/>
                  </a:ext>
                </a:extLst>
              </p:cNvPr>
              <p:cNvSpPr>
                <a:spLocks noChangeArrowheads="1"/>
              </p:cNvSpPr>
              <p:nvPr/>
            </p:nvSpPr>
            <p:spPr bwMode="auto">
              <a:xfrm>
                <a:off x="6297451" y="6394203"/>
                <a:ext cx="61883" cy="61883"/>
              </a:xfrm>
              <a:prstGeom prst="ellipse">
                <a:avLst/>
              </a:pr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46" name="Freeform 5">
                <a:extLst>
                  <a:ext uri="{FF2B5EF4-FFF2-40B4-BE49-F238E27FC236}">
                    <a16:creationId xmlns:a16="http://schemas.microsoft.com/office/drawing/2014/main" id="{155C7AEB-305A-4068-B902-D145DF7619E5}"/>
                  </a:ext>
                </a:extLst>
              </p:cNvPr>
              <p:cNvSpPr>
                <a:spLocks/>
              </p:cNvSpPr>
              <p:nvPr/>
            </p:nvSpPr>
            <p:spPr bwMode="auto">
              <a:xfrm>
                <a:off x="6056938" y="6640458"/>
                <a:ext cx="54865" cy="213719"/>
              </a:xfrm>
              <a:custGeom>
                <a:avLst/>
                <a:gdLst>
                  <a:gd name="T0" fmla="*/ 0 w 41"/>
                  <a:gd name="T1" fmla="*/ 0 h 160"/>
                  <a:gd name="T2" fmla="*/ 0 w 41"/>
                  <a:gd name="T3" fmla="*/ 145 h 160"/>
                  <a:gd name="T4" fmla="*/ 15 w 41"/>
                  <a:gd name="T5" fmla="*/ 160 h 160"/>
                  <a:gd name="T6" fmla="*/ 41 w 41"/>
                  <a:gd name="T7" fmla="*/ 160 h 160"/>
                </a:gdLst>
                <a:ahLst/>
                <a:cxnLst>
                  <a:cxn ang="0">
                    <a:pos x="T0" y="T1"/>
                  </a:cxn>
                  <a:cxn ang="0">
                    <a:pos x="T2" y="T3"/>
                  </a:cxn>
                  <a:cxn ang="0">
                    <a:pos x="T4" y="T5"/>
                  </a:cxn>
                  <a:cxn ang="0">
                    <a:pos x="T6" y="T7"/>
                  </a:cxn>
                </a:cxnLst>
                <a:rect l="0" t="0" r="r" b="b"/>
                <a:pathLst>
                  <a:path w="41" h="160">
                    <a:moveTo>
                      <a:pt x="0" y="0"/>
                    </a:moveTo>
                    <a:cubicBezTo>
                      <a:pt x="0" y="145"/>
                      <a:pt x="0" y="145"/>
                      <a:pt x="0" y="145"/>
                    </a:cubicBezTo>
                    <a:cubicBezTo>
                      <a:pt x="0" y="154"/>
                      <a:pt x="6" y="160"/>
                      <a:pt x="15" y="160"/>
                    </a:cubicBezTo>
                    <a:cubicBezTo>
                      <a:pt x="41" y="160"/>
                      <a:pt x="41" y="160"/>
                      <a:pt x="41" y="160"/>
                    </a:cubicBezTo>
                  </a:path>
                </a:pathLst>
              </a:cu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47" name="Oval 10">
                <a:extLst>
                  <a:ext uri="{FF2B5EF4-FFF2-40B4-BE49-F238E27FC236}">
                    <a16:creationId xmlns:a16="http://schemas.microsoft.com/office/drawing/2014/main" id="{12104097-4856-4CDC-A55C-4F4C1C6D96E7}"/>
                  </a:ext>
                </a:extLst>
              </p:cNvPr>
              <p:cNvSpPr>
                <a:spLocks noChangeArrowheads="1"/>
              </p:cNvSpPr>
              <p:nvPr/>
            </p:nvSpPr>
            <p:spPr bwMode="auto">
              <a:xfrm>
                <a:off x="6111803" y="6823554"/>
                <a:ext cx="61245" cy="61245"/>
              </a:xfrm>
              <a:prstGeom prst="ellipse">
                <a:avLst/>
              </a:pr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grpSp>
            <p:nvGrpSpPr>
              <p:cNvPr id="48" name="Magnifying_Glass">
                <a:extLst>
                  <a:ext uri="{FF2B5EF4-FFF2-40B4-BE49-F238E27FC236}">
                    <a16:creationId xmlns:a16="http://schemas.microsoft.com/office/drawing/2014/main" id="{D2C146EA-78C1-4101-9C90-BB8F8D16FAF5}"/>
                  </a:ext>
                </a:extLst>
              </p:cNvPr>
              <p:cNvGrpSpPr/>
              <p:nvPr/>
            </p:nvGrpSpPr>
            <p:grpSpPr>
              <a:xfrm flipH="1">
                <a:off x="5690450" y="6269810"/>
                <a:ext cx="562017" cy="562017"/>
                <a:chOff x="5741782" y="1706805"/>
                <a:chExt cx="657225" cy="657225"/>
              </a:xfrm>
            </p:grpSpPr>
            <p:sp>
              <p:nvSpPr>
                <p:cNvPr id="49" name="Freeform: Shape 48">
                  <a:extLst>
                    <a:ext uri="{FF2B5EF4-FFF2-40B4-BE49-F238E27FC236}">
                      <a16:creationId xmlns:a16="http://schemas.microsoft.com/office/drawing/2014/main" id="{F9BC96D9-9A4B-494E-A1B8-F1725F9E67BF}"/>
                    </a:ext>
                  </a:extLst>
                </p:cNvPr>
                <p:cNvSpPr/>
                <p:nvPr/>
              </p:nvSpPr>
              <p:spPr>
                <a:xfrm>
                  <a:off x="5769524" y="1733237"/>
                  <a:ext cx="390525" cy="390525"/>
                </a:xfrm>
                <a:custGeom>
                  <a:avLst/>
                  <a:gdLst/>
                  <a:ahLst/>
                  <a:cxnLst/>
                  <a:rect l="0" t="0" r="0" b="0"/>
                  <a:pathLst>
                    <a:path w="390525" h="390525">
                      <a:moveTo>
                        <a:pt x="390049" y="198596"/>
                      </a:moveTo>
                      <a:cubicBezTo>
                        <a:pt x="390049" y="304333"/>
                        <a:pt x="304333" y="390049"/>
                        <a:pt x="198596" y="390049"/>
                      </a:cubicBezTo>
                      <a:cubicBezTo>
                        <a:pt x="92860" y="390049"/>
                        <a:pt x="7144" y="304333"/>
                        <a:pt x="7144" y="198596"/>
                      </a:cubicBezTo>
                      <a:cubicBezTo>
                        <a:pt x="7144" y="92860"/>
                        <a:pt x="92860" y="7144"/>
                        <a:pt x="198596" y="7144"/>
                      </a:cubicBezTo>
                      <a:cubicBezTo>
                        <a:pt x="304333" y="7144"/>
                        <a:pt x="390049" y="92860"/>
                        <a:pt x="390049" y="198596"/>
                      </a:cubicBezTo>
                      <a:close/>
                    </a:path>
                  </a:pathLst>
                </a:custGeom>
                <a:solidFill>
                  <a:srgbClr val="FFFFFF">
                    <a:lumMod val="85000"/>
                  </a:srgbClr>
                </a:solidFill>
                <a:ln w="9525" cap="flat">
                  <a:noFill/>
                  <a:prstDash val="solid"/>
                  <a:miter/>
                </a:ln>
              </p:spPr>
              <p:txBody>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50" name="Freeform: Shape 49">
                  <a:extLst>
                    <a:ext uri="{FF2B5EF4-FFF2-40B4-BE49-F238E27FC236}">
                      <a16:creationId xmlns:a16="http://schemas.microsoft.com/office/drawing/2014/main" id="{53F50329-3B82-4762-873D-B82CB26D3468}"/>
                    </a:ext>
                  </a:extLst>
                </p:cNvPr>
                <p:cNvSpPr/>
                <p:nvPr/>
              </p:nvSpPr>
              <p:spPr>
                <a:xfrm>
                  <a:off x="5741782" y="1706805"/>
                  <a:ext cx="657225" cy="657225"/>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rgbClr val="005A9F"/>
                </a:solidFill>
                <a:ln w="9525" cap="flat">
                  <a:noFill/>
                  <a:prstDash val="solid"/>
                  <a:miter/>
                </a:ln>
              </p:spPr>
              <p:txBody>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51" name="Freeform: Shape 50">
                  <a:extLst>
                    <a:ext uri="{FF2B5EF4-FFF2-40B4-BE49-F238E27FC236}">
                      <a16:creationId xmlns:a16="http://schemas.microsoft.com/office/drawing/2014/main" id="{F335A353-A940-4194-AF64-6D0DCF69CB9B}"/>
                    </a:ext>
                  </a:extLst>
                </p:cNvPr>
                <p:cNvSpPr/>
                <p:nvPr/>
              </p:nvSpPr>
              <p:spPr>
                <a:xfrm>
                  <a:off x="5913352" y="1788482"/>
                  <a:ext cx="104775" cy="104775"/>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rgbClr val="FFFFFF"/>
                </a:solidFill>
                <a:ln w="9525" cap="flat">
                  <a:noFill/>
                  <a:prstDash val="solid"/>
                  <a:miter/>
                </a:ln>
              </p:spPr>
              <p:txBody>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52" name="Freeform: Shape 51">
                  <a:extLst>
                    <a:ext uri="{FF2B5EF4-FFF2-40B4-BE49-F238E27FC236}">
                      <a16:creationId xmlns:a16="http://schemas.microsoft.com/office/drawing/2014/main" id="{538CE06A-7C52-4F30-98FA-63BF6922AE95}"/>
                    </a:ext>
                  </a:extLst>
                </p:cNvPr>
                <p:cNvSpPr/>
                <p:nvPr/>
              </p:nvSpPr>
              <p:spPr>
                <a:xfrm>
                  <a:off x="6128617" y="2121857"/>
                  <a:ext cx="266700" cy="238125"/>
                </a:xfrm>
                <a:custGeom>
                  <a:avLst/>
                  <a:gdLst/>
                  <a:ahLst/>
                  <a:cxnLst/>
                  <a:rect l="0" t="0" r="0" b="0"/>
                  <a:pathLst>
                    <a:path w="266700" h="238125">
                      <a:moveTo>
                        <a:pt x="10001" y="32861"/>
                      </a:moveTo>
                      <a:lnTo>
                        <a:pt x="35719" y="7144"/>
                      </a:lnTo>
                      <a:lnTo>
                        <a:pt x="214789" y="186214"/>
                      </a:lnTo>
                      <a:cubicBezTo>
                        <a:pt x="216694" y="188119"/>
                        <a:pt x="219551" y="188119"/>
                        <a:pt x="221456" y="186214"/>
                      </a:cubicBezTo>
                      <a:lnTo>
                        <a:pt x="251936" y="155734"/>
                      </a:lnTo>
                      <a:lnTo>
                        <a:pt x="261461" y="165259"/>
                      </a:lnTo>
                      <a:cubicBezTo>
                        <a:pt x="265271" y="169069"/>
                        <a:pt x="265271" y="175736"/>
                        <a:pt x="261461" y="180499"/>
                      </a:cubicBezTo>
                      <a:lnTo>
                        <a:pt x="208121" y="233839"/>
                      </a:lnTo>
                      <a:cubicBezTo>
                        <a:pt x="204311" y="237649"/>
                        <a:pt x="197644" y="237649"/>
                        <a:pt x="192881" y="233839"/>
                      </a:cubicBezTo>
                      <a:lnTo>
                        <a:pt x="10001" y="48101"/>
                      </a:lnTo>
                      <a:cubicBezTo>
                        <a:pt x="6191" y="44291"/>
                        <a:pt x="6191" y="36671"/>
                        <a:pt x="10001" y="32861"/>
                      </a:cubicBezTo>
                      <a:close/>
                    </a:path>
                  </a:pathLst>
                </a:custGeom>
                <a:solidFill>
                  <a:srgbClr val="163E6A"/>
                </a:solidFill>
                <a:ln w="9525" cap="flat">
                  <a:noFill/>
                  <a:prstDash val="solid"/>
                  <a:miter/>
                </a:ln>
              </p:spPr>
              <p:txBody>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grpSp>
        </p:grpSp>
      </p:grpSp>
    </p:spTree>
    <p:extLst>
      <p:ext uri="{BB962C8B-B14F-4D97-AF65-F5344CB8AC3E}">
        <p14:creationId xmlns:p14="http://schemas.microsoft.com/office/powerpoint/2010/main" val="735368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500"/>
                                        <p:tgtEl>
                                          <p:spTgt spid="3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500"/>
                                        <p:tgtEl>
                                          <p:spTgt spid="40"/>
                                        </p:tgtEl>
                                      </p:cBhvr>
                                    </p:animEffect>
                                  </p:childTnLst>
                                </p:cTn>
                              </p:par>
                              <p:par>
                                <p:cTn id="50" presetID="10" presetClass="entr" presetSubtype="0" fill="hold" nodeType="with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p:bldP spid="25" grpId="0"/>
      <p:bldP spid="5" grpId="0" animBg="1"/>
      <p:bldP spid="4" grpId="0" animBg="1"/>
      <p:bldP spid="10" grpId="0" animBg="1"/>
      <p:bldP spid="28" grpId="0"/>
      <p:bldP spid="30" grpId="0" animBg="1"/>
      <p:bldP spid="3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31651" y="1597139"/>
            <a:ext cx="8034476" cy="5330083"/>
          </a:xfrm>
        </p:spPr>
        <p:txBody>
          <a:bodyPr/>
          <a:lstStyle/>
          <a:p>
            <a:pPr marL="0" indent="0">
              <a:buNone/>
            </a:pPr>
            <a:r>
              <a:rPr lang="en-US" dirty="0"/>
              <a:t>Data science is about using data to make decisions that drive goals and actions.</a:t>
            </a:r>
          </a:p>
          <a:p>
            <a:pPr marL="0" indent="0">
              <a:buNone/>
            </a:pPr>
            <a:endParaRPr lang="en-US" dirty="0"/>
          </a:p>
          <a:p>
            <a:pPr marL="0" indent="0">
              <a:buNone/>
            </a:pPr>
            <a:r>
              <a:rPr lang="en-US" dirty="0"/>
              <a:t>Use data analytics to:</a:t>
            </a:r>
          </a:p>
          <a:p>
            <a:r>
              <a:rPr lang="en-US" dirty="0"/>
              <a:t>Replace intuition with data driven analytical decisions</a:t>
            </a:r>
          </a:p>
          <a:p>
            <a:r>
              <a:rPr lang="en-US" dirty="0"/>
              <a:t>Transform raw data to valuable assets</a:t>
            </a:r>
          </a:p>
          <a:p>
            <a:r>
              <a:rPr lang="en-US" dirty="0"/>
              <a:t>Increase pace of action</a:t>
            </a:r>
          </a:p>
        </p:txBody>
      </p:sp>
      <p:sp>
        <p:nvSpPr>
          <p:cNvPr id="3" name="Title 2"/>
          <p:cNvSpPr>
            <a:spLocks noGrp="1"/>
          </p:cNvSpPr>
          <p:nvPr>
            <p:ph type="title"/>
          </p:nvPr>
        </p:nvSpPr>
        <p:spPr/>
        <p:txBody>
          <a:bodyPr/>
          <a:lstStyle/>
          <a:p>
            <a:r>
              <a:rPr lang="en-US" dirty="0"/>
              <a:t>What is Data Science</a:t>
            </a:r>
          </a:p>
        </p:txBody>
      </p:sp>
      <p:pic>
        <p:nvPicPr>
          <p:cNvPr id="1028" name="Picture 4" descr="Image result for where is your science now">
            <a:extLst>
              <a:ext uri="{FF2B5EF4-FFF2-40B4-BE49-F238E27FC236}">
                <a16:creationId xmlns:a16="http://schemas.microsoft.com/office/drawing/2014/main" id="{08BC0552-5653-426A-9B69-B2C28C3C61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9345" y="295274"/>
            <a:ext cx="4082206" cy="5102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716453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4F73B7-4BC3-400B-8A2C-C4E8C01849E5}"/>
              </a:ext>
            </a:extLst>
          </p:cNvPr>
          <p:cNvSpPr>
            <a:spLocks noGrp="1"/>
          </p:cNvSpPr>
          <p:nvPr>
            <p:ph type="body" sz="quarter" idx="10"/>
          </p:nvPr>
        </p:nvSpPr>
        <p:spPr>
          <a:xfrm>
            <a:off x="275481" y="1212850"/>
            <a:ext cx="11885514" cy="3804512"/>
          </a:xfrm>
        </p:spPr>
        <p:txBody>
          <a:bodyPr/>
          <a:lstStyle/>
          <a:p>
            <a:pPr marL="0" indent="0">
              <a:buNone/>
            </a:pPr>
            <a:r>
              <a:rPr lang="en-US" dirty="0"/>
              <a:t>It is a process, it involves</a:t>
            </a:r>
          </a:p>
          <a:p>
            <a:r>
              <a:rPr lang="en-US" dirty="0"/>
              <a:t>Finding data</a:t>
            </a:r>
          </a:p>
          <a:p>
            <a:r>
              <a:rPr lang="en-US" dirty="0"/>
              <a:t>Acquiring data</a:t>
            </a:r>
          </a:p>
          <a:p>
            <a:r>
              <a:rPr lang="en-US" dirty="0"/>
              <a:t>Cleansing and transforming data</a:t>
            </a:r>
          </a:p>
          <a:p>
            <a:r>
              <a:rPr lang="en-US" dirty="0"/>
              <a:t>Understanding relationships in data</a:t>
            </a:r>
          </a:p>
          <a:p>
            <a:r>
              <a:rPr lang="en-US" dirty="0"/>
              <a:t>Delivering value from data </a:t>
            </a:r>
          </a:p>
        </p:txBody>
      </p:sp>
      <p:sp>
        <p:nvSpPr>
          <p:cNvPr id="3" name="Title 2">
            <a:extLst>
              <a:ext uri="{FF2B5EF4-FFF2-40B4-BE49-F238E27FC236}">
                <a16:creationId xmlns:a16="http://schemas.microsoft.com/office/drawing/2014/main" id="{4E9426C1-A905-44E5-93F2-0D2AD2A827C7}"/>
              </a:ext>
            </a:extLst>
          </p:cNvPr>
          <p:cNvSpPr>
            <a:spLocks noGrp="1"/>
          </p:cNvSpPr>
          <p:nvPr>
            <p:ph type="title"/>
          </p:nvPr>
        </p:nvSpPr>
        <p:spPr/>
        <p:txBody>
          <a:bodyPr/>
          <a:lstStyle/>
          <a:p>
            <a:r>
              <a:rPr lang="en-US" dirty="0"/>
              <a:t>What is Data Science</a:t>
            </a:r>
          </a:p>
        </p:txBody>
      </p:sp>
    </p:spTree>
    <p:extLst>
      <p:ext uri="{BB962C8B-B14F-4D97-AF65-F5344CB8AC3E}">
        <p14:creationId xmlns:p14="http://schemas.microsoft.com/office/powerpoint/2010/main" val="181991954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4F73B7-4BC3-400B-8A2C-C4E8C01849E5}"/>
              </a:ext>
            </a:extLst>
          </p:cNvPr>
          <p:cNvSpPr>
            <a:spLocks noGrp="1"/>
          </p:cNvSpPr>
          <p:nvPr>
            <p:ph type="body" sz="quarter" idx="10"/>
          </p:nvPr>
        </p:nvSpPr>
        <p:spPr>
          <a:xfrm>
            <a:off x="275481" y="1212850"/>
            <a:ext cx="5728650" cy="4482543"/>
          </a:xfrm>
        </p:spPr>
        <p:txBody>
          <a:bodyPr/>
          <a:lstStyle/>
          <a:p>
            <a:pPr marL="0" indent="0">
              <a:buNone/>
            </a:pPr>
            <a:r>
              <a:rPr lang="en-US"/>
              <a:t>The end goal is to create models to use mathematics to execute smart, factually based, micro-business decisions.</a:t>
            </a:r>
          </a:p>
          <a:p>
            <a:pPr marL="0" indent="0">
              <a:buNone/>
            </a:pPr>
            <a:endParaRPr lang="en-US"/>
          </a:p>
          <a:p>
            <a:pPr marL="0" indent="0">
              <a:buNone/>
            </a:pPr>
            <a:r>
              <a:rPr lang="en-US"/>
              <a:t>If this was Vegas we would call it intelligent gambling</a:t>
            </a:r>
            <a:endParaRPr lang="en-US" dirty="0"/>
          </a:p>
        </p:txBody>
      </p:sp>
      <p:sp>
        <p:nvSpPr>
          <p:cNvPr id="3" name="Title 2">
            <a:extLst>
              <a:ext uri="{FF2B5EF4-FFF2-40B4-BE49-F238E27FC236}">
                <a16:creationId xmlns:a16="http://schemas.microsoft.com/office/drawing/2014/main" id="{4E9426C1-A905-44E5-93F2-0D2AD2A827C7}"/>
              </a:ext>
            </a:extLst>
          </p:cNvPr>
          <p:cNvSpPr>
            <a:spLocks noGrp="1"/>
          </p:cNvSpPr>
          <p:nvPr>
            <p:ph type="title"/>
          </p:nvPr>
        </p:nvSpPr>
        <p:spPr>
          <a:xfrm>
            <a:off x="275481" y="295274"/>
            <a:ext cx="11887878" cy="917575"/>
          </a:xfrm>
        </p:spPr>
        <p:txBody>
          <a:bodyPr/>
          <a:lstStyle/>
          <a:p>
            <a:r>
              <a:rPr lang="en-US"/>
              <a:t>What is Data Science</a:t>
            </a:r>
            <a:endParaRPr lang="en-US" dirty="0"/>
          </a:p>
        </p:txBody>
      </p:sp>
      <p:pic>
        <p:nvPicPr>
          <p:cNvPr id="1026" name="Picture 2" descr="Related image">
            <a:extLst>
              <a:ext uri="{FF2B5EF4-FFF2-40B4-BE49-F238E27FC236}">
                <a16:creationId xmlns:a16="http://schemas.microsoft.com/office/drawing/2014/main" id="{B5533C5B-E6AD-4C90-9833-7F0EF6EAB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957" y="2073524"/>
            <a:ext cx="6429574" cy="3602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459606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nvPr>
        </p:nvGraphicFramePr>
        <p:xfrm>
          <a:off x="2033584" y="590084"/>
          <a:ext cx="8289807" cy="55265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4929991" y="2559649"/>
            <a:ext cx="2411554" cy="1538220"/>
          </a:xfrm>
          <a:prstGeom prst="rect">
            <a:avLst/>
          </a:prstGeom>
          <a:noFill/>
        </p:spPr>
        <p:txBody>
          <a:bodyPr wrap="square" lIns="182854" tIns="146283" rIns="182854" bIns="146283" rtlCol="0">
            <a:spAutoFit/>
          </a:bodyPr>
          <a:lstStyle/>
          <a:p>
            <a:pPr algn="ctr">
              <a:lnSpc>
                <a:spcPct val="90000"/>
              </a:lnSpc>
            </a:pPr>
            <a:r>
              <a:rPr lang="en-US" sz="4399" b="1" dirty="0">
                <a:solidFill>
                  <a:schemeClr val="bg1"/>
                </a:solidFill>
              </a:rPr>
              <a:t>Data Science</a:t>
            </a:r>
          </a:p>
        </p:txBody>
      </p:sp>
      <p:sp>
        <p:nvSpPr>
          <p:cNvPr id="4" name="TextBox 3"/>
          <p:cNvSpPr txBox="1"/>
          <p:nvPr/>
        </p:nvSpPr>
        <p:spPr>
          <a:xfrm>
            <a:off x="553742" y="5470383"/>
            <a:ext cx="9394730" cy="973456"/>
          </a:xfrm>
          <a:prstGeom prst="rect">
            <a:avLst/>
          </a:prstGeom>
          <a:noFill/>
        </p:spPr>
        <p:txBody>
          <a:bodyPr wrap="square" lIns="182854" tIns="146283" rIns="182854" bIns="146283" rtlCol="0">
            <a:spAutoFit/>
          </a:bodyPr>
          <a:lstStyle/>
          <a:p>
            <a:pPr>
              <a:lnSpc>
                <a:spcPct val="90000"/>
              </a:lnSpc>
            </a:pPr>
            <a:r>
              <a:rPr lang="en-US" sz="2400" dirty="0">
                <a:gradFill>
                  <a:gsLst>
                    <a:gs pos="2917">
                      <a:schemeClr val="tx1"/>
                    </a:gs>
                    <a:gs pos="30000">
                      <a:schemeClr val="tx1"/>
                    </a:gs>
                  </a:gsLst>
                  <a:lin ang="5400000" scaled="0"/>
                </a:gradFill>
              </a:rPr>
              <a:t>Data Science is the practice of deriving information and insight from real-world data to create business value.</a:t>
            </a:r>
          </a:p>
        </p:txBody>
      </p:sp>
      <p:sp>
        <p:nvSpPr>
          <p:cNvPr id="5" name="Title 2"/>
          <p:cNvSpPr txBox="1">
            <a:spLocks/>
          </p:cNvSpPr>
          <p:nvPr/>
        </p:nvSpPr>
        <p:spPr>
          <a:xfrm>
            <a:off x="275482" y="295730"/>
            <a:ext cx="11887878" cy="917444"/>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399" dirty="0"/>
              <a:t>Data Science Team Roles</a:t>
            </a:r>
          </a:p>
        </p:txBody>
      </p:sp>
    </p:spTree>
    <p:extLst>
      <p:ext uri="{BB962C8B-B14F-4D97-AF65-F5344CB8AC3E}">
        <p14:creationId xmlns:p14="http://schemas.microsoft.com/office/powerpoint/2010/main" val="316869807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794916-F66A-4746-9D74-A84E3E3797EC}"/>
              </a:ext>
            </a:extLst>
          </p:cNvPr>
          <p:cNvSpPr>
            <a:spLocks noGrp="1"/>
          </p:cNvSpPr>
          <p:nvPr>
            <p:ph type="body" sz="quarter" idx="10"/>
          </p:nvPr>
        </p:nvSpPr>
        <p:spPr>
          <a:xfrm>
            <a:off x="275481" y="1212850"/>
            <a:ext cx="11885514" cy="5326138"/>
          </a:xfrm>
        </p:spPr>
        <p:txBody>
          <a:bodyPr/>
          <a:lstStyle/>
          <a:p>
            <a:pPr marL="0" indent="0">
              <a:buNone/>
            </a:pPr>
            <a:r>
              <a:rPr lang="en-US" dirty="0"/>
              <a:t>1</a:t>
            </a:r>
            <a:r>
              <a:rPr lang="en-US" baseline="30000" dirty="0"/>
              <a:t>st</a:t>
            </a:r>
            <a:r>
              <a:rPr lang="en-US" dirty="0"/>
              <a:t> – DBA/BI background/Developer</a:t>
            </a:r>
          </a:p>
          <a:p>
            <a:pPr marL="0" indent="0">
              <a:buNone/>
            </a:pPr>
            <a:r>
              <a:rPr lang="en-US" sz="3200" dirty="0"/>
              <a:t>Understands historical reporting</a:t>
            </a:r>
          </a:p>
          <a:p>
            <a:pPr marL="0" indent="0">
              <a:buNone/>
            </a:pPr>
            <a:r>
              <a:rPr lang="en-US" sz="3200" dirty="0"/>
              <a:t>Has an understanding of mathematics</a:t>
            </a:r>
          </a:p>
          <a:p>
            <a:pPr marL="0" indent="0">
              <a:buNone/>
            </a:pPr>
            <a:r>
              <a:rPr lang="en-US" sz="3200" dirty="0"/>
              <a:t>May not have a degree in mathematics</a:t>
            </a:r>
          </a:p>
          <a:p>
            <a:pPr marL="0" indent="0">
              <a:buNone/>
            </a:pPr>
            <a:r>
              <a:rPr lang="en-US" sz="3200" dirty="0"/>
              <a:t>Understands data and relationships</a:t>
            </a:r>
          </a:p>
          <a:p>
            <a:pPr marL="0" indent="0">
              <a:buNone/>
            </a:pPr>
            <a:r>
              <a:rPr lang="en-US" sz="3200" dirty="0"/>
              <a:t>Familiar with concepts of marrying data from disparate systems</a:t>
            </a:r>
          </a:p>
          <a:p>
            <a:pPr marL="0" indent="0">
              <a:buNone/>
            </a:pPr>
            <a:r>
              <a:rPr lang="en-US" sz="3200" dirty="0"/>
              <a:t>Understands ETL processes and tools</a:t>
            </a:r>
          </a:p>
          <a:p>
            <a:pPr marL="0" indent="0">
              <a:buNone/>
            </a:pPr>
            <a:r>
              <a:rPr lang="en-US" sz="3200" dirty="0"/>
              <a:t>Understands to deploy or invoke a model (SQL or Application)</a:t>
            </a:r>
          </a:p>
          <a:p>
            <a:pPr marL="0" indent="0">
              <a:buNone/>
            </a:pPr>
            <a:r>
              <a:rPr lang="en-US" sz="3200" dirty="0"/>
              <a:t>Understands how business and data relate</a:t>
            </a:r>
          </a:p>
          <a:p>
            <a:pPr marL="0" indent="0">
              <a:buNone/>
            </a:pPr>
            <a:r>
              <a:rPr lang="en-US" sz="1428" dirty="0"/>
              <a:t>*ETL = Extract Transform and Load</a:t>
            </a:r>
          </a:p>
        </p:txBody>
      </p:sp>
      <p:sp>
        <p:nvSpPr>
          <p:cNvPr id="3" name="Title 2">
            <a:extLst>
              <a:ext uri="{FF2B5EF4-FFF2-40B4-BE49-F238E27FC236}">
                <a16:creationId xmlns:a16="http://schemas.microsoft.com/office/drawing/2014/main" id="{912C5947-6B2B-44EA-8ACE-9F70E78BF5E7}"/>
              </a:ext>
            </a:extLst>
          </p:cNvPr>
          <p:cNvSpPr>
            <a:spLocks noGrp="1"/>
          </p:cNvSpPr>
          <p:nvPr>
            <p:ph type="title"/>
          </p:nvPr>
        </p:nvSpPr>
        <p:spPr/>
        <p:txBody>
          <a:bodyPr/>
          <a:lstStyle/>
          <a:p>
            <a:r>
              <a:rPr lang="en-US" dirty="0"/>
              <a:t>The Two Types of Data Scientist</a:t>
            </a:r>
          </a:p>
        </p:txBody>
      </p:sp>
    </p:spTree>
    <p:extLst>
      <p:ext uri="{BB962C8B-B14F-4D97-AF65-F5344CB8AC3E}">
        <p14:creationId xmlns:p14="http://schemas.microsoft.com/office/powerpoint/2010/main" val="424996747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794916-F66A-4746-9D74-A84E3E3797EC}"/>
              </a:ext>
            </a:extLst>
          </p:cNvPr>
          <p:cNvSpPr>
            <a:spLocks noGrp="1"/>
          </p:cNvSpPr>
          <p:nvPr>
            <p:ph type="body" sz="quarter" idx="10"/>
          </p:nvPr>
        </p:nvSpPr>
        <p:spPr>
          <a:xfrm>
            <a:off x="275481" y="1212850"/>
            <a:ext cx="11885514" cy="5443089"/>
          </a:xfrm>
        </p:spPr>
        <p:txBody>
          <a:bodyPr/>
          <a:lstStyle/>
          <a:p>
            <a:pPr marL="0" indent="0">
              <a:buNone/>
            </a:pPr>
            <a:r>
              <a:rPr lang="en-US" dirty="0"/>
              <a:t>2nd– Mathematics background</a:t>
            </a:r>
          </a:p>
          <a:p>
            <a:pPr marL="0" indent="0">
              <a:buNone/>
            </a:pPr>
            <a:r>
              <a:rPr lang="en-US" dirty="0"/>
              <a:t>Understands linear algebra</a:t>
            </a:r>
          </a:p>
          <a:p>
            <a:pPr marL="0" indent="0">
              <a:buNone/>
            </a:pPr>
            <a:r>
              <a:rPr lang="en-US" dirty="0"/>
              <a:t>Understands calculus </a:t>
            </a:r>
          </a:p>
          <a:p>
            <a:pPr marL="0" indent="0">
              <a:buNone/>
            </a:pPr>
            <a:r>
              <a:rPr lang="en-US" dirty="0"/>
              <a:t>Has at least a bachelors degree in mathematics and preferably a Masters </a:t>
            </a:r>
          </a:p>
          <a:p>
            <a:pPr marL="0" indent="0">
              <a:buNone/>
            </a:pPr>
            <a:r>
              <a:rPr lang="en-US" dirty="0"/>
              <a:t>Understands slope, slope of a plane, linear fit</a:t>
            </a:r>
          </a:p>
          <a:p>
            <a:pPr marL="0" indent="0">
              <a:buNone/>
            </a:pPr>
            <a:r>
              <a:rPr lang="en-US" dirty="0"/>
              <a:t>How to train models and utilized different algorithms</a:t>
            </a:r>
          </a:p>
          <a:p>
            <a:pPr marL="0" indent="0">
              <a:buNone/>
            </a:pPr>
            <a:r>
              <a:rPr lang="en-US" dirty="0"/>
              <a:t>Reads academic white papers to understand how to interpret the findings and repeat the process </a:t>
            </a:r>
          </a:p>
        </p:txBody>
      </p:sp>
      <p:sp>
        <p:nvSpPr>
          <p:cNvPr id="3" name="Title 2">
            <a:extLst>
              <a:ext uri="{FF2B5EF4-FFF2-40B4-BE49-F238E27FC236}">
                <a16:creationId xmlns:a16="http://schemas.microsoft.com/office/drawing/2014/main" id="{912C5947-6B2B-44EA-8ACE-9F70E78BF5E7}"/>
              </a:ext>
            </a:extLst>
          </p:cNvPr>
          <p:cNvSpPr>
            <a:spLocks noGrp="1"/>
          </p:cNvSpPr>
          <p:nvPr>
            <p:ph type="title"/>
          </p:nvPr>
        </p:nvSpPr>
        <p:spPr/>
        <p:txBody>
          <a:bodyPr/>
          <a:lstStyle/>
          <a:p>
            <a:r>
              <a:rPr lang="en-US" dirty="0"/>
              <a:t>The Two Types of Data Scientist</a:t>
            </a:r>
          </a:p>
        </p:txBody>
      </p:sp>
    </p:spTree>
    <p:extLst>
      <p:ext uri="{BB962C8B-B14F-4D97-AF65-F5344CB8AC3E}">
        <p14:creationId xmlns:p14="http://schemas.microsoft.com/office/powerpoint/2010/main" val="229138174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nvPr>
        </p:nvGraphicFramePr>
        <p:xfrm>
          <a:off x="2033584" y="590084"/>
          <a:ext cx="8289807" cy="55265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4929991" y="2559649"/>
            <a:ext cx="2411554" cy="1538220"/>
          </a:xfrm>
          <a:prstGeom prst="rect">
            <a:avLst/>
          </a:prstGeom>
          <a:noFill/>
        </p:spPr>
        <p:txBody>
          <a:bodyPr wrap="square" lIns="182854" tIns="146283" rIns="182854" bIns="146283" rtlCol="0">
            <a:spAutoFit/>
          </a:bodyPr>
          <a:lstStyle/>
          <a:p>
            <a:pPr algn="ctr">
              <a:lnSpc>
                <a:spcPct val="90000"/>
              </a:lnSpc>
            </a:pPr>
            <a:r>
              <a:rPr lang="en-US" sz="4399" b="1" dirty="0">
                <a:solidFill>
                  <a:schemeClr val="bg1"/>
                </a:solidFill>
              </a:rPr>
              <a:t>Data Science</a:t>
            </a:r>
          </a:p>
        </p:txBody>
      </p:sp>
      <p:sp>
        <p:nvSpPr>
          <p:cNvPr id="4" name="TextBox 3"/>
          <p:cNvSpPr txBox="1"/>
          <p:nvPr/>
        </p:nvSpPr>
        <p:spPr>
          <a:xfrm>
            <a:off x="553742" y="5470383"/>
            <a:ext cx="9394730" cy="973456"/>
          </a:xfrm>
          <a:prstGeom prst="rect">
            <a:avLst/>
          </a:prstGeom>
          <a:noFill/>
        </p:spPr>
        <p:txBody>
          <a:bodyPr wrap="square" lIns="182854" tIns="146283" rIns="182854" bIns="146283" rtlCol="0">
            <a:spAutoFit/>
          </a:bodyPr>
          <a:lstStyle/>
          <a:p>
            <a:pPr>
              <a:lnSpc>
                <a:spcPct val="90000"/>
              </a:lnSpc>
            </a:pPr>
            <a:r>
              <a:rPr lang="en-US" sz="2400" dirty="0">
                <a:gradFill>
                  <a:gsLst>
                    <a:gs pos="2917">
                      <a:schemeClr val="tx1"/>
                    </a:gs>
                    <a:gs pos="30000">
                      <a:schemeClr val="tx1"/>
                    </a:gs>
                  </a:gsLst>
                  <a:lin ang="5400000" scaled="0"/>
                </a:gradFill>
              </a:rPr>
              <a:t>Data Science is the practice of deriving information and insight from real-world data to create business value.</a:t>
            </a:r>
          </a:p>
        </p:txBody>
      </p:sp>
      <p:sp>
        <p:nvSpPr>
          <p:cNvPr id="5" name="Title 2"/>
          <p:cNvSpPr txBox="1">
            <a:spLocks/>
          </p:cNvSpPr>
          <p:nvPr/>
        </p:nvSpPr>
        <p:spPr>
          <a:xfrm>
            <a:off x="275482" y="295730"/>
            <a:ext cx="11887878" cy="917444"/>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399" dirty="0"/>
              <a:t>Data Science Team Roles</a:t>
            </a:r>
          </a:p>
        </p:txBody>
      </p:sp>
    </p:spTree>
    <p:extLst>
      <p:ext uri="{BB962C8B-B14F-4D97-AF65-F5344CB8AC3E}">
        <p14:creationId xmlns:p14="http://schemas.microsoft.com/office/powerpoint/2010/main" val="164026844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794916-F66A-4746-9D74-A84E3E3797EC}"/>
              </a:ext>
            </a:extLst>
          </p:cNvPr>
          <p:cNvSpPr>
            <a:spLocks noGrp="1"/>
          </p:cNvSpPr>
          <p:nvPr>
            <p:ph type="body" sz="quarter" idx="10"/>
          </p:nvPr>
        </p:nvSpPr>
        <p:spPr>
          <a:xfrm>
            <a:off x="275481" y="1212850"/>
            <a:ext cx="11885514" cy="4934565"/>
          </a:xfrm>
        </p:spPr>
        <p:txBody>
          <a:bodyPr/>
          <a:lstStyle/>
          <a:p>
            <a:pPr marL="0" indent="0">
              <a:buNone/>
            </a:pPr>
            <a:r>
              <a:rPr lang="en-US" dirty="0"/>
              <a:t>The number of each role you need will be determined by the organization</a:t>
            </a:r>
          </a:p>
          <a:p>
            <a:pPr marL="0" indent="0">
              <a:buNone/>
            </a:pPr>
            <a:endParaRPr lang="en-US" dirty="0"/>
          </a:p>
          <a:p>
            <a:pPr marL="0" indent="0">
              <a:buNone/>
            </a:pPr>
            <a:r>
              <a:rPr lang="en-US" dirty="0"/>
              <a:t>Individuals that cover both roles are rare – aka Unicorns</a:t>
            </a:r>
          </a:p>
          <a:p>
            <a:pPr marL="0" indent="0">
              <a:buNone/>
            </a:pPr>
            <a:endParaRPr lang="en-US" dirty="0"/>
          </a:p>
          <a:p>
            <a:pPr marL="0" indent="0">
              <a:buNone/>
            </a:pPr>
            <a:r>
              <a:rPr lang="en-US" dirty="0"/>
              <a:t>Each Role is incredibly important</a:t>
            </a:r>
          </a:p>
          <a:p>
            <a:pPr marL="0" indent="0">
              <a:buNone/>
            </a:pPr>
            <a:endParaRPr lang="en-US" dirty="0"/>
          </a:p>
          <a:p>
            <a:pPr marL="0" indent="0">
              <a:buNone/>
            </a:pPr>
            <a:r>
              <a:rPr lang="en-US" dirty="0"/>
              <a:t>*Data Janitor work makes up 60% - 80% of every project</a:t>
            </a:r>
          </a:p>
        </p:txBody>
      </p:sp>
      <p:sp>
        <p:nvSpPr>
          <p:cNvPr id="3" name="Title 2">
            <a:extLst>
              <a:ext uri="{FF2B5EF4-FFF2-40B4-BE49-F238E27FC236}">
                <a16:creationId xmlns:a16="http://schemas.microsoft.com/office/drawing/2014/main" id="{912C5947-6B2B-44EA-8ACE-9F70E78BF5E7}"/>
              </a:ext>
            </a:extLst>
          </p:cNvPr>
          <p:cNvSpPr>
            <a:spLocks noGrp="1"/>
          </p:cNvSpPr>
          <p:nvPr>
            <p:ph type="title"/>
          </p:nvPr>
        </p:nvSpPr>
        <p:spPr/>
        <p:txBody>
          <a:bodyPr/>
          <a:lstStyle/>
          <a:p>
            <a:r>
              <a:rPr lang="en-US" dirty="0"/>
              <a:t>Data Science Team Roles</a:t>
            </a:r>
          </a:p>
        </p:txBody>
      </p:sp>
    </p:spTree>
    <p:extLst>
      <p:ext uri="{BB962C8B-B14F-4D97-AF65-F5344CB8AC3E}">
        <p14:creationId xmlns:p14="http://schemas.microsoft.com/office/powerpoint/2010/main" val="52434952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L-Shape 29">
            <a:extLst>
              <a:ext uri="{FF2B5EF4-FFF2-40B4-BE49-F238E27FC236}">
                <a16:creationId xmlns:a16="http://schemas.microsoft.com/office/drawing/2014/main" id="{2E51716E-B9EF-4D8E-BD87-CE0C8F15163F}"/>
              </a:ext>
            </a:extLst>
          </p:cNvPr>
          <p:cNvSpPr/>
          <p:nvPr/>
        </p:nvSpPr>
        <p:spPr bwMode="auto">
          <a:xfrm>
            <a:off x="9216750" y="3828638"/>
            <a:ext cx="432330" cy="1059731"/>
          </a:xfrm>
          <a:prstGeom prst="corner">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912C5947-6B2B-44EA-8ACE-9F70E78BF5E7}"/>
              </a:ext>
            </a:extLst>
          </p:cNvPr>
          <p:cNvSpPr>
            <a:spLocks noGrp="1"/>
          </p:cNvSpPr>
          <p:nvPr>
            <p:ph type="title"/>
          </p:nvPr>
        </p:nvSpPr>
        <p:spPr>
          <a:xfrm>
            <a:off x="275481" y="295274"/>
            <a:ext cx="11887878" cy="917575"/>
          </a:xfrm>
        </p:spPr>
        <p:txBody>
          <a:bodyPr/>
          <a:lstStyle/>
          <a:p>
            <a:r>
              <a:rPr lang="en-US" dirty="0"/>
              <a:t>Data Science Process Walk Through</a:t>
            </a:r>
          </a:p>
        </p:txBody>
      </p:sp>
      <p:sp>
        <p:nvSpPr>
          <p:cNvPr id="6" name="Rectangle 5">
            <a:extLst>
              <a:ext uri="{FF2B5EF4-FFF2-40B4-BE49-F238E27FC236}">
                <a16:creationId xmlns:a16="http://schemas.microsoft.com/office/drawing/2014/main" id="{1131356D-3109-415E-988C-8EB65307F306}"/>
              </a:ext>
            </a:extLst>
          </p:cNvPr>
          <p:cNvSpPr/>
          <p:nvPr/>
        </p:nvSpPr>
        <p:spPr bwMode="auto">
          <a:xfrm>
            <a:off x="1606676" y="1710802"/>
            <a:ext cx="1618160" cy="64232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24" dirty="0">
                <a:solidFill>
                  <a:schemeClr val="tx1"/>
                </a:solidFill>
                <a:ea typeface="Segoe UI" pitchFamily="34" charset="0"/>
                <a:cs typeface="Segoe UI" pitchFamily="34" charset="0"/>
              </a:rPr>
              <a:t>Deploy/Consume Model in Product</a:t>
            </a:r>
          </a:p>
        </p:txBody>
      </p:sp>
      <p:sp>
        <p:nvSpPr>
          <p:cNvPr id="7" name="Rectangle 6">
            <a:extLst>
              <a:ext uri="{FF2B5EF4-FFF2-40B4-BE49-F238E27FC236}">
                <a16:creationId xmlns:a16="http://schemas.microsoft.com/office/drawing/2014/main" id="{78D4A5D2-4C80-4E61-A4ED-28E4C8CAF627}"/>
              </a:ext>
            </a:extLst>
          </p:cNvPr>
          <p:cNvSpPr/>
          <p:nvPr/>
        </p:nvSpPr>
        <p:spPr bwMode="auto">
          <a:xfrm>
            <a:off x="2775003" y="3027358"/>
            <a:ext cx="1618160" cy="64232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24" dirty="0">
                <a:solidFill>
                  <a:schemeClr val="tx1"/>
                </a:solidFill>
                <a:ea typeface="Segoe UI" pitchFamily="34" charset="0"/>
                <a:cs typeface="Segoe UI" pitchFamily="34" charset="0"/>
              </a:rPr>
              <a:t>Train/Retrain ML Models</a:t>
            </a:r>
          </a:p>
        </p:txBody>
      </p:sp>
      <p:sp>
        <p:nvSpPr>
          <p:cNvPr id="8" name="Oval 7">
            <a:extLst>
              <a:ext uri="{FF2B5EF4-FFF2-40B4-BE49-F238E27FC236}">
                <a16:creationId xmlns:a16="http://schemas.microsoft.com/office/drawing/2014/main" id="{263525B5-369D-4498-9013-DA4D98B39345}"/>
              </a:ext>
            </a:extLst>
          </p:cNvPr>
          <p:cNvSpPr/>
          <p:nvPr/>
        </p:nvSpPr>
        <p:spPr bwMode="auto">
          <a:xfrm>
            <a:off x="2286055" y="1438795"/>
            <a:ext cx="259400" cy="222343"/>
          </a:xfrm>
          <a:prstGeom prst="ellipse">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24" dirty="0">
                <a:solidFill>
                  <a:schemeClr val="tx1"/>
                </a:solidFill>
                <a:ea typeface="Segoe UI" pitchFamily="34" charset="0"/>
                <a:cs typeface="Segoe UI" pitchFamily="34" charset="0"/>
              </a:rPr>
              <a:t>7</a:t>
            </a:r>
          </a:p>
        </p:txBody>
      </p:sp>
      <p:sp>
        <p:nvSpPr>
          <p:cNvPr id="9" name="Oval 8">
            <a:extLst>
              <a:ext uri="{FF2B5EF4-FFF2-40B4-BE49-F238E27FC236}">
                <a16:creationId xmlns:a16="http://schemas.microsoft.com/office/drawing/2014/main" id="{4BB87B58-009F-4B99-A85B-AA49E60DD34B}"/>
              </a:ext>
            </a:extLst>
          </p:cNvPr>
          <p:cNvSpPr/>
          <p:nvPr/>
        </p:nvSpPr>
        <p:spPr bwMode="auto">
          <a:xfrm>
            <a:off x="3454382" y="2741324"/>
            <a:ext cx="259400" cy="222343"/>
          </a:xfrm>
          <a:prstGeom prst="ellipse">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24" dirty="0">
                <a:solidFill>
                  <a:schemeClr val="tx1"/>
                </a:solidFill>
                <a:ea typeface="Segoe UI" pitchFamily="34" charset="0"/>
                <a:cs typeface="Segoe UI" pitchFamily="34" charset="0"/>
              </a:rPr>
              <a:t>6</a:t>
            </a:r>
          </a:p>
        </p:txBody>
      </p:sp>
      <p:sp>
        <p:nvSpPr>
          <p:cNvPr id="10" name="Arrow: Right 9">
            <a:extLst>
              <a:ext uri="{FF2B5EF4-FFF2-40B4-BE49-F238E27FC236}">
                <a16:creationId xmlns:a16="http://schemas.microsoft.com/office/drawing/2014/main" id="{B4EAEBAC-FF3C-4FC2-8739-D45B95EFD116}"/>
              </a:ext>
            </a:extLst>
          </p:cNvPr>
          <p:cNvSpPr/>
          <p:nvPr/>
        </p:nvSpPr>
        <p:spPr bwMode="auto">
          <a:xfrm rot="13430783">
            <a:off x="2261353" y="2362904"/>
            <a:ext cx="667028" cy="654674"/>
          </a:xfrm>
          <a:prstGeom prst="rightArrow">
            <a:avLst/>
          </a:prstGeom>
          <a:solidFill>
            <a:srgbClr val="92D05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CBABB6D9-3D90-4282-BCCD-DBC1FEB88141}"/>
              </a:ext>
            </a:extLst>
          </p:cNvPr>
          <p:cNvSpPr/>
          <p:nvPr/>
        </p:nvSpPr>
        <p:spPr bwMode="auto">
          <a:xfrm>
            <a:off x="2775003" y="4778176"/>
            <a:ext cx="1618160" cy="64232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24" dirty="0">
                <a:solidFill>
                  <a:schemeClr val="tx1"/>
                </a:solidFill>
                <a:ea typeface="Segoe UI" pitchFamily="34" charset="0"/>
                <a:cs typeface="Segoe UI" pitchFamily="34" charset="0"/>
              </a:rPr>
              <a:t>Deploy/Consume Model in Product</a:t>
            </a:r>
          </a:p>
        </p:txBody>
      </p:sp>
      <p:sp>
        <p:nvSpPr>
          <p:cNvPr id="12" name="Oval 11">
            <a:extLst>
              <a:ext uri="{FF2B5EF4-FFF2-40B4-BE49-F238E27FC236}">
                <a16:creationId xmlns:a16="http://schemas.microsoft.com/office/drawing/2014/main" id="{09458BD8-CE81-4357-ABAB-E97CAD5A5AB3}"/>
              </a:ext>
            </a:extLst>
          </p:cNvPr>
          <p:cNvSpPr/>
          <p:nvPr/>
        </p:nvSpPr>
        <p:spPr bwMode="auto">
          <a:xfrm>
            <a:off x="3454382" y="4492142"/>
            <a:ext cx="259400" cy="222343"/>
          </a:xfrm>
          <a:prstGeom prst="ellipse">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24" dirty="0">
                <a:solidFill>
                  <a:schemeClr val="tx1"/>
                </a:solidFill>
                <a:ea typeface="Segoe UI" pitchFamily="34" charset="0"/>
                <a:cs typeface="Segoe UI" pitchFamily="34" charset="0"/>
              </a:rPr>
              <a:t>5</a:t>
            </a:r>
          </a:p>
        </p:txBody>
      </p:sp>
      <p:sp>
        <p:nvSpPr>
          <p:cNvPr id="13" name="Rectangle 12">
            <a:extLst>
              <a:ext uri="{FF2B5EF4-FFF2-40B4-BE49-F238E27FC236}">
                <a16:creationId xmlns:a16="http://schemas.microsoft.com/office/drawing/2014/main" id="{9903DAD1-67E8-4502-B308-B90E42147D6C}"/>
              </a:ext>
            </a:extLst>
          </p:cNvPr>
          <p:cNvSpPr/>
          <p:nvPr/>
        </p:nvSpPr>
        <p:spPr bwMode="auto">
          <a:xfrm>
            <a:off x="4906815" y="1901969"/>
            <a:ext cx="1618160" cy="64232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24" dirty="0">
                <a:solidFill>
                  <a:schemeClr val="tx1"/>
                </a:solidFill>
                <a:ea typeface="Segoe UI" pitchFamily="34" charset="0"/>
                <a:cs typeface="Segoe UI" pitchFamily="34" charset="0"/>
              </a:rPr>
              <a:t>Define Business Problem and Planning</a:t>
            </a:r>
          </a:p>
        </p:txBody>
      </p:sp>
      <p:sp>
        <p:nvSpPr>
          <p:cNvPr id="14" name="Oval 13">
            <a:extLst>
              <a:ext uri="{FF2B5EF4-FFF2-40B4-BE49-F238E27FC236}">
                <a16:creationId xmlns:a16="http://schemas.microsoft.com/office/drawing/2014/main" id="{1D27E29B-4D4D-4ADC-912C-F3507BA155B1}"/>
              </a:ext>
            </a:extLst>
          </p:cNvPr>
          <p:cNvSpPr/>
          <p:nvPr/>
        </p:nvSpPr>
        <p:spPr bwMode="auto">
          <a:xfrm>
            <a:off x="5586194" y="1615936"/>
            <a:ext cx="259400" cy="222343"/>
          </a:xfrm>
          <a:prstGeom prst="ellipse">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24" dirty="0">
                <a:solidFill>
                  <a:schemeClr val="tx1"/>
                </a:solidFill>
                <a:ea typeface="Segoe UI" pitchFamily="34" charset="0"/>
                <a:cs typeface="Segoe UI" pitchFamily="34" charset="0"/>
              </a:rPr>
              <a:t>1</a:t>
            </a:r>
          </a:p>
        </p:txBody>
      </p:sp>
      <p:sp>
        <p:nvSpPr>
          <p:cNvPr id="15" name="Rectangle 14">
            <a:extLst>
              <a:ext uri="{FF2B5EF4-FFF2-40B4-BE49-F238E27FC236}">
                <a16:creationId xmlns:a16="http://schemas.microsoft.com/office/drawing/2014/main" id="{C0FCAF99-8FF0-4929-8DCE-54FF4F43373F}"/>
              </a:ext>
            </a:extLst>
          </p:cNvPr>
          <p:cNvSpPr/>
          <p:nvPr/>
        </p:nvSpPr>
        <p:spPr bwMode="auto">
          <a:xfrm>
            <a:off x="7080831" y="3031345"/>
            <a:ext cx="1618160" cy="64232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24" dirty="0">
                <a:solidFill>
                  <a:schemeClr val="tx1"/>
                </a:solidFill>
                <a:ea typeface="Segoe UI" pitchFamily="34" charset="0"/>
                <a:cs typeface="Segoe UI" pitchFamily="34" charset="0"/>
              </a:rPr>
              <a:t>Plan and Prepare Environments</a:t>
            </a:r>
          </a:p>
        </p:txBody>
      </p:sp>
      <p:sp>
        <p:nvSpPr>
          <p:cNvPr id="16" name="Oval 15">
            <a:extLst>
              <a:ext uri="{FF2B5EF4-FFF2-40B4-BE49-F238E27FC236}">
                <a16:creationId xmlns:a16="http://schemas.microsoft.com/office/drawing/2014/main" id="{B712F6D3-9FB9-465C-8D88-68C2953FB149}"/>
              </a:ext>
            </a:extLst>
          </p:cNvPr>
          <p:cNvSpPr/>
          <p:nvPr/>
        </p:nvSpPr>
        <p:spPr bwMode="auto">
          <a:xfrm>
            <a:off x="7760209" y="2741324"/>
            <a:ext cx="259400" cy="222343"/>
          </a:xfrm>
          <a:prstGeom prst="ellipse">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24" dirty="0">
                <a:solidFill>
                  <a:schemeClr val="tx1"/>
                </a:solidFill>
                <a:ea typeface="Segoe UI" pitchFamily="34" charset="0"/>
                <a:cs typeface="Segoe UI" pitchFamily="34" charset="0"/>
              </a:rPr>
              <a:t>2</a:t>
            </a:r>
          </a:p>
        </p:txBody>
      </p:sp>
      <p:sp>
        <p:nvSpPr>
          <p:cNvPr id="17" name="Rectangle 16">
            <a:extLst>
              <a:ext uri="{FF2B5EF4-FFF2-40B4-BE49-F238E27FC236}">
                <a16:creationId xmlns:a16="http://schemas.microsoft.com/office/drawing/2014/main" id="{C7C09C2A-9AE6-4225-8EB2-35D20A131BB1}"/>
              </a:ext>
            </a:extLst>
          </p:cNvPr>
          <p:cNvSpPr/>
          <p:nvPr/>
        </p:nvSpPr>
        <p:spPr bwMode="auto">
          <a:xfrm>
            <a:off x="7080831" y="4798502"/>
            <a:ext cx="1618160" cy="64232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24" dirty="0">
                <a:solidFill>
                  <a:schemeClr val="tx1"/>
                </a:solidFill>
                <a:ea typeface="Segoe UI" pitchFamily="34" charset="0"/>
                <a:cs typeface="Segoe UI" pitchFamily="34" charset="0"/>
              </a:rPr>
              <a:t>Ingest Data Into Data Platform</a:t>
            </a:r>
          </a:p>
        </p:txBody>
      </p:sp>
      <p:sp>
        <p:nvSpPr>
          <p:cNvPr id="18" name="Oval 17">
            <a:extLst>
              <a:ext uri="{FF2B5EF4-FFF2-40B4-BE49-F238E27FC236}">
                <a16:creationId xmlns:a16="http://schemas.microsoft.com/office/drawing/2014/main" id="{68114393-20C9-4281-B455-6D6A774B5A32}"/>
              </a:ext>
            </a:extLst>
          </p:cNvPr>
          <p:cNvSpPr/>
          <p:nvPr/>
        </p:nvSpPr>
        <p:spPr bwMode="auto">
          <a:xfrm>
            <a:off x="7760210" y="4512469"/>
            <a:ext cx="259400" cy="222343"/>
          </a:xfrm>
          <a:prstGeom prst="ellipse">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24" dirty="0">
                <a:solidFill>
                  <a:schemeClr val="tx1"/>
                </a:solidFill>
                <a:ea typeface="Segoe UI" pitchFamily="34" charset="0"/>
                <a:cs typeface="Segoe UI" pitchFamily="34" charset="0"/>
              </a:rPr>
              <a:t>3</a:t>
            </a:r>
          </a:p>
        </p:txBody>
      </p:sp>
      <p:sp>
        <p:nvSpPr>
          <p:cNvPr id="19" name="Rectangle 18">
            <a:extLst>
              <a:ext uri="{FF2B5EF4-FFF2-40B4-BE49-F238E27FC236}">
                <a16:creationId xmlns:a16="http://schemas.microsoft.com/office/drawing/2014/main" id="{BE633494-51D3-4AAF-A05E-FDCCFF7C9A6B}"/>
              </a:ext>
            </a:extLst>
          </p:cNvPr>
          <p:cNvSpPr/>
          <p:nvPr/>
        </p:nvSpPr>
        <p:spPr bwMode="auto">
          <a:xfrm>
            <a:off x="4906815" y="5958856"/>
            <a:ext cx="1618160" cy="803743"/>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24" dirty="0">
                <a:solidFill>
                  <a:schemeClr val="tx1"/>
                </a:solidFill>
                <a:ea typeface="Segoe UI" pitchFamily="34" charset="0"/>
                <a:cs typeface="Segoe UI" pitchFamily="34" charset="0"/>
              </a:rPr>
              <a:t>Exploratory data analysis. Deploy/Consume Model in Product</a:t>
            </a:r>
          </a:p>
        </p:txBody>
      </p:sp>
      <p:sp>
        <p:nvSpPr>
          <p:cNvPr id="20" name="Oval 19">
            <a:extLst>
              <a:ext uri="{FF2B5EF4-FFF2-40B4-BE49-F238E27FC236}">
                <a16:creationId xmlns:a16="http://schemas.microsoft.com/office/drawing/2014/main" id="{349D760A-87E7-4DD4-98EA-62E018B75238}"/>
              </a:ext>
            </a:extLst>
          </p:cNvPr>
          <p:cNvSpPr/>
          <p:nvPr/>
        </p:nvSpPr>
        <p:spPr bwMode="auto">
          <a:xfrm>
            <a:off x="5586194" y="5672823"/>
            <a:ext cx="259400" cy="222343"/>
          </a:xfrm>
          <a:prstGeom prst="ellipse">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24" dirty="0">
                <a:solidFill>
                  <a:schemeClr val="tx1"/>
                </a:solidFill>
                <a:ea typeface="Segoe UI" pitchFamily="34" charset="0"/>
                <a:cs typeface="Segoe UI" pitchFamily="34" charset="0"/>
              </a:rPr>
              <a:t>4</a:t>
            </a:r>
          </a:p>
        </p:txBody>
      </p:sp>
      <p:sp>
        <p:nvSpPr>
          <p:cNvPr id="21" name="Rectangle 20">
            <a:extLst>
              <a:ext uri="{FF2B5EF4-FFF2-40B4-BE49-F238E27FC236}">
                <a16:creationId xmlns:a16="http://schemas.microsoft.com/office/drawing/2014/main" id="{3914E1BB-C0EA-4C8D-8523-2B2790FCBBD2}"/>
              </a:ext>
            </a:extLst>
          </p:cNvPr>
          <p:cNvSpPr/>
          <p:nvPr/>
        </p:nvSpPr>
        <p:spPr bwMode="auto">
          <a:xfrm>
            <a:off x="9604821" y="3669680"/>
            <a:ext cx="1482283" cy="557915"/>
          </a:xfrm>
          <a:prstGeom prst="rect">
            <a:avLst/>
          </a:prstGeom>
          <a:solidFill>
            <a:srgbClr val="92D05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428" dirty="0">
                <a:solidFill>
                  <a:schemeClr val="tx1"/>
                </a:solidFill>
                <a:ea typeface="Segoe UI" pitchFamily="34" charset="0"/>
                <a:cs typeface="Segoe UI" pitchFamily="34" charset="0"/>
              </a:rPr>
              <a:t>Data Source</a:t>
            </a:r>
          </a:p>
        </p:txBody>
      </p:sp>
      <p:sp>
        <p:nvSpPr>
          <p:cNvPr id="22" name="Rectangle 21">
            <a:extLst>
              <a:ext uri="{FF2B5EF4-FFF2-40B4-BE49-F238E27FC236}">
                <a16:creationId xmlns:a16="http://schemas.microsoft.com/office/drawing/2014/main" id="{DB67AF71-ECDD-4A4B-A5E2-8F090B87D24F}"/>
              </a:ext>
            </a:extLst>
          </p:cNvPr>
          <p:cNvSpPr/>
          <p:nvPr/>
        </p:nvSpPr>
        <p:spPr bwMode="auto">
          <a:xfrm>
            <a:off x="9604819" y="4489823"/>
            <a:ext cx="1482283" cy="557915"/>
          </a:xfrm>
          <a:prstGeom prst="rect">
            <a:avLst/>
          </a:prstGeom>
          <a:solidFill>
            <a:srgbClr val="92D05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428" dirty="0">
                <a:solidFill>
                  <a:schemeClr val="tx1"/>
                </a:solidFill>
                <a:ea typeface="Segoe UI" pitchFamily="34" charset="0"/>
                <a:cs typeface="Segoe UI" pitchFamily="34" charset="0"/>
              </a:rPr>
              <a:t>Pipeline</a:t>
            </a:r>
          </a:p>
        </p:txBody>
      </p:sp>
      <p:sp>
        <p:nvSpPr>
          <p:cNvPr id="23" name="Rectangle 22">
            <a:extLst>
              <a:ext uri="{FF2B5EF4-FFF2-40B4-BE49-F238E27FC236}">
                <a16:creationId xmlns:a16="http://schemas.microsoft.com/office/drawing/2014/main" id="{7074E604-6623-483C-BA07-FDD648460405}"/>
              </a:ext>
            </a:extLst>
          </p:cNvPr>
          <p:cNvSpPr/>
          <p:nvPr/>
        </p:nvSpPr>
        <p:spPr bwMode="auto">
          <a:xfrm>
            <a:off x="9604819" y="5226079"/>
            <a:ext cx="1482283" cy="557915"/>
          </a:xfrm>
          <a:prstGeom prst="rect">
            <a:avLst/>
          </a:prstGeom>
          <a:solidFill>
            <a:srgbClr val="92D05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428" dirty="0">
                <a:solidFill>
                  <a:schemeClr val="tx1"/>
                </a:solidFill>
                <a:ea typeface="Segoe UI" pitchFamily="34" charset="0"/>
                <a:cs typeface="Segoe UI" pitchFamily="34" charset="0"/>
              </a:rPr>
              <a:t>Data Format</a:t>
            </a:r>
          </a:p>
        </p:txBody>
      </p:sp>
      <p:sp>
        <p:nvSpPr>
          <p:cNvPr id="24" name="Rectangle 23">
            <a:extLst>
              <a:ext uri="{FF2B5EF4-FFF2-40B4-BE49-F238E27FC236}">
                <a16:creationId xmlns:a16="http://schemas.microsoft.com/office/drawing/2014/main" id="{FB5A7E9E-160E-421A-A0B6-09EC4FDECE1C}"/>
              </a:ext>
            </a:extLst>
          </p:cNvPr>
          <p:cNvSpPr/>
          <p:nvPr/>
        </p:nvSpPr>
        <p:spPr bwMode="auto">
          <a:xfrm>
            <a:off x="9604818" y="6043263"/>
            <a:ext cx="1482283" cy="557915"/>
          </a:xfrm>
          <a:prstGeom prst="rect">
            <a:avLst/>
          </a:prstGeom>
          <a:solidFill>
            <a:srgbClr val="92D05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428" dirty="0">
                <a:solidFill>
                  <a:schemeClr val="tx1"/>
                </a:solidFill>
                <a:ea typeface="Segoe UI" pitchFamily="34" charset="0"/>
                <a:cs typeface="Segoe UI" pitchFamily="34" charset="0"/>
              </a:rPr>
              <a:t>Analytics</a:t>
            </a:r>
          </a:p>
        </p:txBody>
      </p:sp>
      <p:sp>
        <p:nvSpPr>
          <p:cNvPr id="27" name="L-Shape 26">
            <a:extLst>
              <a:ext uri="{FF2B5EF4-FFF2-40B4-BE49-F238E27FC236}">
                <a16:creationId xmlns:a16="http://schemas.microsoft.com/office/drawing/2014/main" id="{D4E9B25D-95D4-422F-A69F-92AA3784C353}"/>
              </a:ext>
            </a:extLst>
          </p:cNvPr>
          <p:cNvSpPr/>
          <p:nvPr/>
        </p:nvSpPr>
        <p:spPr bwMode="auto">
          <a:xfrm>
            <a:off x="9172488" y="4403617"/>
            <a:ext cx="432330" cy="2039937"/>
          </a:xfrm>
          <a:prstGeom prst="corner">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L-Shape 27">
            <a:extLst>
              <a:ext uri="{FF2B5EF4-FFF2-40B4-BE49-F238E27FC236}">
                <a16:creationId xmlns:a16="http://schemas.microsoft.com/office/drawing/2014/main" id="{DA4441A9-0124-4430-B056-ADE8B5CD37BF}"/>
              </a:ext>
            </a:extLst>
          </p:cNvPr>
          <p:cNvSpPr/>
          <p:nvPr/>
        </p:nvSpPr>
        <p:spPr bwMode="auto">
          <a:xfrm flipV="1">
            <a:off x="9172488" y="3795778"/>
            <a:ext cx="432330" cy="1304204"/>
          </a:xfrm>
          <a:prstGeom prst="corner">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L-Shape 28">
            <a:extLst>
              <a:ext uri="{FF2B5EF4-FFF2-40B4-BE49-F238E27FC236}">
                <a16:creationId xmlns:a16="http://schemas.microsoft.com/office/drawing/2014/main" id="{AEA93F78-9BD8-4433-82D8-6772BCB0E783}"/>
              </a:ext>
            </a:extLst>
          </p:cNvPr>
          <p:cNvSpPr/>
          <p:nvPr/>
        </p:nvSpPr>
        <p:spPr bwMode="auto">
          <a:xfrm>
            <a:off x="9172488" y="3884817"/>
            <a:ext cx="432330" cy="1738464"/>
          </a:xfrm>
          <a:prstGeom prst="corner">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Arrow: Right 30">
            <a:extLst>
              <a:ext uri="{FF2B5EF4-FFF2-40B4-BE49-F238E27FC236}">
                <a16:creationId xmlns:a16="http://schemas.microsoft.com/office/drawing/2014/main" id="{FAA6B274-F990-48D9-935E-C733CBB1F8BB}"/>
              </a:ext>
            </a:extLst>
          </p:cNvPr>
          <p:cNvSpPr/>
          <p:nvPr/>
        </p:nvSpPr>
        <p:spPr bwMode="auto">
          <a:xfrm flipH="1">
            <a:off x="8777212" y="4946397"/>
            <a:ext cx="395274" cy="441675"/>
          </a:xfrm>
          <a:prstGeom prst="rightArrow">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Arrow: Right 31">
            <a:extLst>
              <a:ext uri="{FF2B5EF4-FFF2-40B4-BE49-F238E27FC236}">
                <a16:creationId xmlns:a16="http://schemas.microsoft.com/office/drawing/2014/main" id="{88EA9301-6F69-4CAE-A087-A3F516469A60}"/>
              </a:ext>
            </a:extLst>
          </p:cNvPr>
          <p:cNvSpPr/>
          <p:nvPr/>
        </p:nvSpPr>
        <p:spPr bwMode="auto">
          <a:xfrm rot="19514774">
            <a:off x="4112684" y="2293223"/>
            <a:ext cx="667028" cy="654674"/>
          </a:xfrm>
          <a:prstGeom prst="rightArrow">
            <a:avLst/>
          </a:prstGeom>
          <a:solidFill>
            <a:schemeClr val="tx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Arrow: Right 32">
            <a:extLst>
              <a:ext uri="{FF2B5EF4-FFF2-40B4-BE49-F238E27FC236}">
                <a16:creationId xmlns:a16="http://schemas.microsoft.com/office/drawing/2014/main" id="{2D434DF0-7296-4B50-AF42-0FF9DF9E81DB}"/>
              </a:ext>
            </a:extLst>
          </p:cNvPr>
          <p:cNvSpPr/>
          <p:nvPr/>
        </p:nvSpPr>
        <p:spPr bwMode="auto">
          <a:xfrm rot="1802574">
            <a:off x="6707868" y="2264367"/>
            <a:ext cx="667028" cy="654674"/>
          </a:xfrm>
          <a:prstGeom prst="rightArrow">
            <a:avLst/>
          </a:prstGeom>
          <a:solidFill>
            <a:schemeClr val="tx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Arrow: Right 33">
            <a:extLst>
              <a:ext uri="{FF2B5EF4-FFF2-40B4-BE49-F238E27FC236}">
                <a16:creationId xmlns:a16="http://schemas.microsoft.com/office/drawing/2014/main" id="{25A38105-CE2A-4B2E-B8D7-375229C175FD}"/>
              </a:ext>
            </a:extLst>
          </p:cNvPr>
          <p:cNvSpPr/>
          <p:nvPr/>
        </p:nvSpPr>
        <p:spPr bwMode="auto">
          <a:xfrm rot="5400000">
            <a:off x="7556394" y="3787028"/>
            <a:ext cx="667028" cy="654674"/>
          </a:xfrm>
          <a:prstGeom prst="rightArrow">
            <a:avLst/>
          </a:prstGeom>
          <a:solidFill>
            <a:schemeClr val="tx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Arrow: Right 34">
            <a:extLst>
              <a:ext uri="{FF2B5EF4-FFF2-40B4-BE49-F238E27FC236}">
                <a16:creationId xmlns:a16="http://schemas.microsoft.com/office/drawing/2014/main" id="{B1A4183D-8434-43EA-B711-0F17CC424389}"/>
              </a:ext>
            </a:extLst>
          </p:cNvPr>
          <p:cNvSpPr/>
          <p:nvPr/>
        </p:nvSpPr>
        <p:spPr bwMode="auto">
          <a:xfrm rot="16200000">
            <a:off x="3232025" y="3751966"/>
            <a:ext cx="667028" cy="654674"/>
          </a:xfrm>
          <a:prstGeom prst="rightArrow">
            <a:avLst/>
          </a:prstGeom>
          <a:solidFill>
            <a:schemeClr val="tx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Arrow: Right 35">
            <a:extLst>
              <a:ext uri="{FF2B5EF4-FFF2-40B4-BE49-F238E27FC236}">
                <a16:creationId xmlns:a16="http://schemas.microsoft.com/office/drawing/2014/main" id="{27D13320-B893-43E5-A496-20C458E12BC7}"/>
              </a:ext>
            </a:extLst>
          </p:cNvPr>
          <p:cNvSpPr/>
          <p:nvPr/>
        </p:nvSpPr>
        <p:spPr bwMode="auto">
          <a:xfrm rot="8476993">
            <a:off x="6623790" y="5567827"/>
            <a:ext cx="667028" cy="654674"/>
          </a:xfrm>
          <a:prstGeom prst="rightArrow">
            <a:avLst/>
          </a:prstGeom>
          <a:solidFill>
            <a:schemeClr val="tx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Arrow: Right 36">
            <a:extLst>
              <a:ext uri="{FF2B5EF4-FFF2-40B4-BE49-F238E27FC236}">
                <a16:creationId xmlns:a16="http://schemas.microsoft.com/office/drawing/2014/main" id="{F1953C54-FB5F-4058-A768-3EDF0B95FE33}"/>
              </a:ext>
            </a:extLst>
          </p:cNvPr>
          <p:cNvSpPr/>
          <p:nvPr/>
        </p:nvSpPr>
        <p:spPr bwMode="auto">
          <a:xfrm rot="12916190">
            <a:off x="4006690" y="5552993"/>
            <a:ext cx="667028" cy="654674"/>
          </a:xfrm>
          <a:prstGeom prst="rightArrow">
            <a:avLst/>
          </a:prstGeom>
          <a:solidFill>
            <a:schemeClr val="tx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923606DF-7B23-415B-85E5-37CC6723A00A}"/>
              </a:ext>
            </a:extLst>
          </p:cNvPr>
          <p:cNvSpPr/>
          <p:nvPr/>
        </p:nvSpPr>
        <p:spPr bwMode="auto">
          <a:xfrm>
            <a:off x="1106315" y="2420163"/>
            <a:ext cx="1206975" cy="642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pPr>
            <a:r>
              <a:rPr lang="en-US" sz="1224" dirty="0">
                <a:solidFill>
                  <a:schemeClr val="tx1"/>
                </a:solidFill>
                <a:ea typeface="Segoe UI" pitchFamily="34" charset="0"/>
                <a:cs typeface="Segoe UI" pitchFamily="34" charset="0"/>
              </a:rPr>
              <a:t>Acceptable Model</a:t>
            </a:r>
          </a:p>
        </p:txBody>
      </p:sp>
      <p:sp>
        <p:nvSpPr>
          <p:cNvPr id="40" name="Arrow: Bent 39">
            <a:extLst>
              <a:ext uri="{FF2B5EF4-FFF2-40B4-BE49-F238E27FC236}">
                <a16:creationId xmlns:a16="http://schemas.microsoft.com/office/drawing/2014/main" id="{7DE7BF30-8BFA-4E5A-8C24-42801ED3C771}"/>
              </a:ext>
            </a:extLst>
          </p:cNvPr>
          <p:cNvSpPr/>
          <p:nvPr/>
        </p:nvSpPr>
        <p:spPr bwMode="auto">
          <a:xfrm rot="10800000" flipH="1">
            <a:off x="2127581" y="4403617"/>
            <a:ext cx="654676" cy="885973"/>
          </a:xfrm>
          <a:prstGeom prst="bentArrow">
            <a:avLst>
              <a:gd name="adj1" fmla="val 25000"/>
              <a:gd name="adj2" fmla="val 25000"/>
              <a:gd name="adj3" fmla="val 25000"/>
              <a:gd name="adj4" fmla="val 43750"/>
            </a:avLst>
          </a:prstGeom>
          <a:solidFill>
            <a:schemeClr val="tx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Arrow: Bent 41">
            <a:extLst>
              <a:ext uri="{FF2B5EF4-FFF2-40B4-BE49-F238E27FC236}">
                <a16:creationId xmlns:a16="http://schemas.microsoft.com/office/drawing/2014/main" id="{B683C616-732A-4ECA-8E8B-7F2ABA139131}"/>
              </a:ext>
            </a:extLst>
          </p:cNvPr>
          <p:cNvSpPr/>
          <p:nvPr/>
        </p:nvSpPr>
        <p:spPr bwMode="auto">
          <a:xfrm rot="5400000" flipV="1">
            <a:off x="1837625" y="3468440"/>
            <a:ext cx="1069425" cy="654676"/>
          </a:xfrm>
          <a:prstGeom prst="bentArrow">
            <a:avLst/>
          </a:prstGeom>
          <a:solidFill>
            <a:schemeClr val="tx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391AB233-5FC5-4413-BB1F-6A6B20C0FE2D}"/>
              </a:ext>
            </a:extLst>
          </p:cNvPr>
          <p:cNvSpPr/>
          <p:nvPr/>
        </p:nvSpPr>
        <p:spPr bwMode="auto">
          <a:xfrm>
            <a:off x="1641473" y="3507477"/>
            <a:ext cx="418307" cy="642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24" dirty="0">
                <a:solidFill>
                  <a:schemeClr val="tx1"/>
                </a:solidFill>
                <a:ea typeface="Segoe UI" pitchFamily="34" charset="0"/>
                <a:cs typeface="Segoe UI" pitchFamily="34" charset="0"/>
              </a:rPr>
              <a:t>Iterate</a:t>
            </a:r>
          </a:p>
        </p:txBody>
      </p:sp>
    </p:spTree>
    <p:extLst>
      <p:ext uri="{BB962C8B-B14F-4D97-AF65-F5344CB8AC3E}">
        <p14:creationId xmlns:p14="http://schemas.microsoft.com/office/powerpoint/2010/main" val="310063280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5"/>
            <a:ext cx="11887200" cy="5539978"/>
          </a:xfrm>
        </p:spPr>
        <p:txBody>
          <a:bodyPr/>
          <a:lstStyle/>
          <a:p>
            <a:r>
              <a:rPr lang="en-US" dirty="0"/>
              <a:t>Supervised Learning - Labeled  (Most Common)</a:t>
            </a:r>
          </a:p>
          <a:p>
            <a:pPr lvl="1"/>
            <a:r>
              <a:rPr lang="en-US" dirty="0"/>
              <a:t>Process of applying a predictive model to predict a target feature based on a set of input features </a:t>
            </a:r>
          </a:p>
          <a:p>
            <a:pPr lvl="1"/>
            <a:r>
              <a:rPr lang="en-US" dirty="0"/>
              <a:t>Learning from data with the goal to predict the value of an outcome measure based on a number of input measures.</a:t>
            </a:r>
          </a:p>
          <a:p>
            <a:pPr lvl="1"/>
            <a:r>
              <a:rPr lang="en-US" dirty="0"/>
              <a:t>The outcome variable is known and guiding the learning process </a:t>
            </a:r>
          </a:p>
          <a:p>
            <a:r>
              <a:rPr lang="en-US" dirty="0"/>
              <a:t>Unsupervised Learning - Unlabeled</a:t>
            </a:r>
          </a:p>
          <a:p>
            <a:pPr lvl="1"/>
            <a:r>
              <a:rPr lang="en-US" dirty="0"/>
              <a:t>Process of applying a descriptive model in order to gain new insight and pattern from the data</a:t>
            </a:r>
          </a:p>
          <a:p>
            <a:pPr lvl="1"/>
            <a:r>
              <a:rPr lang="en-US" dirty="0"/>
              <a:t>Observe only the features and have no measurements of the outcome</a:t>
            </a:r>
          </a:p>
          <a:p>
            <a:pPr lvl="1"/>
            <a:r>
              <a:rPr lang="en-US" dirty="0"/>
              <a:t>Describe how the data is organized or clustered</a:t>
            </a:r>
          </a:p>
          <a:p>
            <a:pPr lvl="1"/>
            <a:r>
              <a:rPr lang="en-US" dirty="0"/>
              <a:t>No variable to predict</a:t>
            </a:r>
          </a:p>
          <a:p>
            <a:pPr lvl="1"/>
            <a:r>
              <a:rPr lang="en-US" dirty="0"/>
              <a:t>Examples: clustering, pattern detection </a:t>
            </a:r>
          </a:p>
        </p:txBody>
      </p:sp>
      <p:sp>
        <p:nvSpPr>
          <p:cNvPr id="2" name="Title 1"/>
          <p:cNvSpPr>
            <a:spLocks noGrp="1"/>
          </p:cNvSpPr>
          <p:nvPr>
            <p:ph type="title"/>
          </p:nvPr>
        </p:nvSpPr>
        <p:spPr/>
        <p:txBody>
          <a:bodyPr/>
          <a:lstStyle/>
          <a:p>
            <a:r>
              <a:rPr lang="en-US" dirty="0">
                <a:solidFill>
                  <a:schemeClr val="accent3"/>
                </a:solidFill>
              </a:rPr>
              <a:t>Key Concepts of Machine Learning</a:t>
            </a:r>
            <a:endParaRPr lang="en-US" sz="4000" dirty="0">
              <a:solidFill>
                <a:schemeClr val="accent3"/>
              </a:solidFill>
            </a:endParaRPr>
          </a:p>
        </p:txBody>
      </p:sp>
    </p:spTree>
    <p:extLst>
      <p:ext uri="{BB962C8B-B14F-4D97-AF65-F5344CB8AC3E}">
        <p14:creationId xmlns:p14="http://schemas.microsoft.com/office/powerpoint/2010/main" val="1429803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3AEBD4-09DF-4BD3-8086-143CCE5DC895}"/>
              </a:ext>
            </a:extLst>
          </p:cNvPr>
          <p:cNvSpPr/>
          <p:nvPr/>
        </p:nvSpPr>
        <p:spPr bwMode="auto">
          <a:xfrm>
            <a:off x="-1" y="1513258"/>
            <a:ext cx="12436475" cy="830997"/>
          </a:xfrm>
          <a:prstGeom prst="rect">
            <a:avLst/>
          </a:prstGeom>
        </p:spPr>
        <p:txBody>
          <a:bodyPr vert="horz" wrap="square" lIns="0" tIns="0" rIns="0" bIns="0" rtlCol="0" anchor="t">
            <a:spAutoFit/>
          </a:bodyPr>
          <a:lstStyle/>
          <a:p>
            <a:pPr algn="ctr" defTabSz="951304">
              <a:spcBef>
                <a:spcPct val="0"/>
              </a:spcBef>
            </a:pPr>
            <a:r>
              <a:rPr lang="en-US" sz="5400" spc="-51" dirty="0">
                <a:ln w="3175">
                  <a:noFill/>
                </a:ln>
                <a:cs typeface="Segoe UI" pitchFamily="34" charset="0"/>
              </a:rPr>
              <a:t>Resource: AI-Landscape</a:t>
            </a:r>
          </a:p>
        </p:txBody>
      </p:sp>
      <p:sp>
        <p:nvSpPr>
          <p:cNvPr id="3" name="Rectangle 2">
            <a:extLst>
              <a:ext uri="{FF2B5EF4-FFF2-40B4-BE49-F238E27FC236}">
                <a16:creationId xmlns:a16="http://schemas.microsoft.com/office/drawing/2014/main" id="{73994780-34E0-4BA4-9A1C-8DC49EBF33F4}"/>
              </a:ext>
            </a:extLst>
          </p:cNvPr>
          <p:cNvSpPr/>
          <p:nvPr/>
        </p:nvSpPr>
        <p:spPr bwMode="auto">
          <a:xfrm>
            <a:off x="1" y="4650270"/>
            <a:ext cx="9258300" cy="615553"/>
          </a:xfrm>
          <a:prstGeom prst="rect">
            <a:avLst/>
          </a:prstGeom>
        </p:spPr>
        <p:txBody>
          <a:bodyPr vert="horz" wrap="square" lIns="0" tIns="0" rIns="0" bIns="0" rtlCol="0" anchor="t">
            <a:spAutoFit/>
          </a:bodyPr>
          <a:lstStyle/>
          <a:p>
            <a:pPr algn="r" defTabSz="951304">
              <a:spcBef>
                <a:spcPct val="0"/>
              </a:spcBef>
            </a:pPr>
            <a:r>
              <a:rPr lang="en-US" sz="4000" dirty="0">
                <a:solidFill>
                  <a:schemeClr val="accent3"/>
                </a:solidFill>
              </a:rPr>
              <a:t>https://</a:t>
            </a:r>
            <a:r>
              <a:rPr lang="en-US" sz="4000" dirty="0" err="1">
                <a:solidFill>
                  <a:schemeClr val="accent3"/>
                </a:solidFill>
              </a:rPr>
              <a:t>tinyurl.com</a:t>
            </a:r>
            <a:r>
              <a:rPr lang="en-US" sz="4000" dirty="0">
                <a:solidFill>
                  <a:schemeClr val="accent3"/>
                </a:solidFill>
              </a:rPr>
              <a:t>/</a:t>
            </a:r>
            <a:r>
              <a:rPr lang="en-US" sz="4000" dirty="0" err="1">
                <a:solidFill>
                  <a:schemeClr val="accent3"/>
                </a:solidFill>
              </a:rPr>
              <a:t>LearnAI</a:t>
            </a:r>
            <a:r>
              <a:rPr lang="en-US" sz="4000" dirty="0">
                <a:solidFill>
                  <a:schemeClr val="accent3"/>
                </a:solidFill>
              </a:rPr>
              <a:t>-Landscape</a:t>
            </a:r>
            <a:endParaRPr lang="en-US" sz="4000" spc="-51" dirty="0">
              <a:ln w="3175">
                <a:noFill/>
              </a:ln>
              <a:solidFill>
                <a:schemeClr val="accent3"/>
              </a:solidFill>
              <a:cs typeface="Segoe UI" pitchFamily="34" charset="0"/>
            </a:endParaRPr>
          </a:p>
        </p:txBody>
      </p:sp>
    </p:spTree>
    <p:extLst>
      <p:ext uri="{BB962C8B-B14F-4D97-AF65-F5344CB8AC3E}">
        <p14:creationId xmlns:p14="http://schemas.microsoft.com/office/powerpoint/2010/main" val="4213068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2260A4-4E32-44B9-BE71-C262AEEE2787}"/>
              </a:ext>
            </a:extLst>
          </p:cNvPr>
          <p:cNvPicPr>
            <a:picLocks noChangeAspect="1"/>
          </p:cNvPicPr>
          <p:nvPr/>
        </p:nvPicPr>
        <p:blipFill>
          <a:blip r:embed="rId3"/>
          <a:stretch>
            <a:fillRect/>
          </a:stretch>
        </p:blipFill>
        <p:spPr>
          <a:xfrm>
            <a:off x="2907024" y="3363397"/>
            <a:ext cx="6622427" cy="3631128"/>
          </a:xfrm>
          <a:prstGeom prst="rect">
            <a:avLst/>
          </a:prstGeom>
        </p:spPr>
      </p:pic>
      <p:sp>
        <p:nvSpPr>
          <p:cNvPr id="3" name="Text Placeholder 2"/>
          <p:cNvSpPr>
            <a:spLocks noGrp="1"/>
          </p:cNvSpPr>
          <p:nvPr>
            <p:ph type="body" sz="quarter" idx="10"/>
          </p:nvPr>
        </p:nvSpPr>
        <p:spPr>
          <a:xfrm>
            <a:off x="274638" y="1394165"/>
            <a:ext cx="11887200" cy="2179058"/>
          </a:xfrm>
        </p:spPr>
        <p:txBody>
          <a:bodyPr/>
          <a:lstStyle/>
          <a:p>
            <a:r>
              <a:rPr lang="en-US" dirty="0"/>
              <a:t>Azure ML Studio provides a graphical tool for managing the machine learning process, a set of data pre-processing modules, a set of machine learning algorithms, and an API to expose the model to applications</a:t>
            </a:r>
          </a:p>
        </p:txBody>
      </p:sp>
      <p:sp>
        <p:nvSpPr>
          <p:cNvPr id="2" name="Title 1"/>
          <p:cNvSpPr>
            <a:spLocks noGrp="1"/>
          </p:cNvSpPr>
          <p:nvPr>
            <p:ph type="title"/>
          </p:nvPr>
        </p:nvSpPr>
        <p:spPr/>
        <p:txBody>
          <a:bodyPr/>
          <a:lstStyle/>
          <a:p>
            <a:r>
              <a:rPr lang="en-US" dirty="0">
                <a:solidFill>
                  <a:schemeClr val="accent3"/>
                </a:solidFill>
              </a:rPr>
              <a:t>Azure Machine Learning Studio</a:t>
            </a:r>
            <a:endParaRPr lang="en-US" sz="4000" dirty="0">
              <a:solidFill>
                <a:schemeClr val="accent3"/>
              </a:solidFill>
            </a:endParaRPr>
          </a:p>
        </p:txBody>
      </p:sp>
    </p:spTree>
    <p:extLst>
      <p:ext uri="{BB962C8B-B14F-4D97-AF65-F5344CB8AC3E}">
        <p14:creationId xmlns:p14="http://schemas.microsoft.com/office/powerpoint/2010/main" val="79301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Main Azure ML Algorithms</a:t>
            </a:r>
            <a:endParaRPr lang="en-US" sz="4000" dirty="0">
              <a:solidFill>
                <a:schemeClr val="accent3"/>
              </a:solidFill>
            </a:endParaRPr>
          </a:p>
        </p:txBody>
      </p:sp>
      <p:pic>
        <p:nvPicPr>
          <p:cNvPr id="6" name="Picture 5">
            <a:extLst>
              <a:ext uri="{FF2B5EF4-FFF2-40B4-BE49-F238E27FC236}">
                <a16:creationId xmlns:a16="http://schemas.microsoft.com/office/drawing/2014/main" id="{546C34DD-8BF2-4B3E-AAAE-D3DC5C8A07ED}"/>
              </a:ext>
            </a:extLst>
          </p:cNvPr>
          <p:cNvPicPr>
            <a:picLocks noChangeAspect="1"/>
          </p:cNvPicPr>
          <p:nvPr/>
        </p:nvPicPr>
        <p:blipFill>
          <a:blip r:embed="rId3"/>
          <a:stretch>
            <a:fillRect/>
          </a:stretch>
        </p:blipFill>
        <p:spPr>
          <a:xfrm>
            <a:off x="1017840" y="1212849"/>
            <a:ext cx="10400794" cy="5637213"/>
          </a:xfrm>
          <a:prstGeom prst="rect">
            <a:avLst/>
          </a:prstGeom>
        </p:spPr>
      </p:pic>
    </p:spTree>
    <p:extLst>
      <p:ext uri="{BB962C8B-B14F-4D97-AF65-F5344CB8AC3E}">
        <p14:creationId xmlns:p14="http://schemas.microsoft.com/office/powerpoint/2010/main" val="4191234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292390" y="1749536"/>
            <a:ext cx="2862063" cy="5074863"/>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Rectangle 9"/>
          <p:cNvSpPr/>
          <p:nvPr/>
        </p:nvSpPr>
        <p:spPr bwMode="auto">
          <a:xfrm>
            <a:off x="3335540" y="1749536"/>
            <a:ext cx="2862063" cy="5074863"/>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Rectangle 10"/>
          <p:cNvSpPr/>
          <p:nvPr/>
        </p:nvSpPr>
        <p:spPr bwMode="auto">
          <a:xfrm>
            <a:off x="6378690" y="1749536"/>
            <a:ext cx="2862063" cy="5074863"/>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Rectangle 11"/>
          <p:cNvSpPr/>
          <p:nvPr/>
        </p:nvSpPr>
        <p:spPr bwMode="auto">
          <a:xfrm>
            <a:off x="9421841" y="1749536"/>
            <a:ext cx="2862063" cy="5074863"/>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lstStyle/>
          <a:p>
            <a:r>
              <a:rPr lang="en-US" dirty="0"/>
              <a:t>Common Classes of Problems</a:t>
            </a:r>
          </a:p>
        </p:txBody>
      </p:sp>
      <p:pic>
        <p:nvPicPr>
          <p:cNvPr id="2050" name="Picture 2" descr="http://openclassroom.stanford.edu/MainFolder/courses/MachineLearning/exercises/ex8materials/ex8b_10.png"/>
          <p:cNvPicPr>
            <a:picLocks noChangeAspect="1" noChangeArrowheads="1"/>
          </p:cNvPicPr>
          <p:nvPr/>
        </p:nvPicPr>
        <p:blipFill rotWithShape="1">
          <a:blip r:embed="rId3">
            <a:extLst>
              <a:ext uri="{28A0092B-C50C-407E-A947-70E740481C1C}">
                <a14:useLocalDpi xmlns:a14="http://schemas.microsoft.com/office/drawing/2010/main" val="0"/>
              </a:ext>
            </a:extLst>
          </a:blip>
          <a:srcRect l="6223" t="5432" r="6950" b="3565"/>
          <a:stretch/>
        </p:blipFill>
        <p:spPr bwMode="auto">
          <a:xfrm>
            <a:off x="366360" y="4120924"/>
            <a:ext cx="2714120" cy="250472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docs.oracle.com/cd/B28359_01/datamine.111/b28129/img/scatter_plot_nonlinear.gif"/>
          <p:cNvPicPr>
            <a:picLocks noChangeAspect="1" noChangeArrowheads="1"/>
          </p:cNvPicPr>
          <p:nvPr/>
        </p:nvPicPr>
        <p:blipFill rotWithShape="1">
          <a:blip r:embed="rId4">
            <a:extLst>
              <a:ext uri="{28A0092B-C50C-407E-A947-70E740481C1C}">
                <a14:useLocalDpi xmlns:a14="http://schemas.microsoft.com/office/drawing/2010/main" val="0"/>
              </a:ext>
            </a:extLst>
          </a:blip>
          <a:srcRect l="11327" b="7942"/>
          <a:stretch/>
        </p:blipFill>
        <p:spPr bwMode="auto">
          <a:xfrm>
            <a:off x="3527583" y="4151157"/>
            <a:ext cx="2477974" cy="247448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pectrum.ieee.org/img/RecommendNEWf1-1348253703748.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7355" y="4151157"/>
            <a:ext cx="1904730" cy="247448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photos1.blogger.com/x/blogger/5682/4111/1600/485624/Multivariate%20Outlier%20Example.png"/>
          <p:cNvPicPr>
            <a:picLocks noChangeAspect="1" noChangeArrowheads="1"/>
          </p:cNvPicPr>
          <p:nvPr/>
        </p:nvPicPr>
        <p:blipFill rotWithShape="1">
          <a:blip r:embed="rId6">
            <a:extLst>
              <a:ext uri="{28A0092B-C50C-407E-A947-70E740481C1C}">
                <a14:useLocalDpi xmlns:a14="http://schemas.microsoft.com/office/drawing/2010/main" val="0"/>
              </a:ext>
            </a:extLst>
          </a:blip>
          <a:srcRect l="23653" t="5947" r="21215" b="6654"/>
          <a:stretch/>
        </p:blipFill>
        <p:spPr bwMode="auto">
          <a:xfrm>
            <a:off x="9553640" y="4120923"/>
            <a:ext cx="2598463" cy="250471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13004" y="1838168"/>
            <a:ext cx="2461970" cy="690942"/>
          </a:xfrm>
          <a:prstGeom prst="rect">
            <a:avLst/>
          </a:prstGeom>
          <a:noFill/>
        </p:spPr>
        <p:txBody>
          <a:bodyPr wrap="none" lIns="182854" tIns="146283" rIns="182854" bIns="146283" rtlCol="0">
            <a:spAutoFit/>
          </a:bodyPr>
          <a:lstStyle/>
          <a:p>
            <a:pPr>
              <a:lnSpc>
                <a:spcPct val="90000"/>
              </a:lnSpc>
            </a:pPr>
            <a:r>
              <a:rPr lang="en-US" sz="2800" dirty="0">
                <a:solidFill>
                  <a:schemeClr val="bg1"/>
                </a:solidFill>
              </a:rPr>
              <a:t>Classification</a:t>
            </a:r>
          </a:p>
        </p:txBody>
      </p:sp>
      <p:sp>
        <p:nvSpPr>
          <p:cNvPr id="14" name="TextBox 13"/>
          <p:cNvSpPr txBox="1"/>
          <p:nvPr/>
        </p:nvSpPr>
        <p:spPr>
          <a:xfrm>
            <a:off x="3723805" y="1838168"/>
            <a:ext cx="2119946" cy="690942"/>
          </a:xfrm>
          <a:prstGeom prst="rect">
            <a:avLst/>
          </a:prstGeom>
          <a:noFill/>
        </p:spPr>
        <p:txBody>
          <a:bodyPr wrap="none" lIns="182854" tIns="146283" rIns="182854" bIns="146283" rtlCol="0">
            <a:spAutoFit/>
          </a:bodyPr>
          <a:lstStyle/>
          <a:p>
            <a:pPr>
              <a:lnSpc>
                <a:spcPct val="90000"/>
              </a:lnSpc>
            </a:pPr>
            <a:r>
              <a:rPr lang="en-US" sz="2800" dirty="0">
                <a:solidFill>
                  <a:schemeClr val="bg1"/>
                </a:solidFill>
              </a:rPr>
              <a:t>Regression</a:t>
            </a:r>
          </a:p>
        </p:txBody>
      </p:sp>
      <p:sp>
        <p:nvSpPr>
          <p:cNvPr id="15" name="TextBox 14"/>
          <p:cNvSpPr txBox="1"/>
          <p:nvPr/>
        </p:nvSpPr>
        <p:spPr>
          <a:xfrm>
            <a:off x="6397402" y="1838168"/>
            <a:ext cx="2825529" cy="1071020"/>
          </a:xfrm>
          <a:prstGeom prst="rect">
            <a:avLst/>
          </a:prstGeom>
          <a:noFill/>
        </p:spPr>
        <p:txBody>
          <a:bodyPr wrap="none" lIns="182854" tIns="146283" rIns="182854" bIns="146283" rtlCol="0">
            <a:spAutoFit/>
          </a:bodyPr>
          <a:lstStyle/>
          <a:p>
            <a:pPr>
              <a:lnSpc>
                <a:spcPct val="90000"/>
              </a:lnSpc>
            </a:pPr>
            <a:r>
              <a:rPr lang="en-US" sz="2800" dirty="0">
                <a:solidFill>
                  <a:schemeClr val="bg1"/>
                </a:solidFill>
              </a:rPr>
              <a:t>Recommenders</a:t>
            </a:r>
          </a:p>
          <a:p>
            <a:pPr algn="ctr">
              <a:lnSpc>
                <a:spcPct val="90000"/>
              </a:lnSpc>
            </a:pPr>
            <a:r>
              <a:rPr lang="en-US" sz="2800" dirty="0">
                <a:solidFill>
                  <a:schemeClr val="bg1"/>
                </a:solidFill>
              </a:rPr>
              <a:t>(Clustering)</a:t>
            </a:r>
          </a:p>
        </p:txBody>
      </p:sp>
      <p:sp>
        <p:nvSpPr>
          <p:cNvPr id="16" name="TextBox 15"/>
          <p:cNvSpPr txBox="1"/>
          <p:nvPr/>
        </p:nvSpPr>
        <p:spPr>
          <a:xfrm>
            <a:off x="9901914" y="1838168"/>
            <a:ext cx="1932650" cy="1086460"/>
          </a:xfrm>
          <a:prstGeom prst="rect">
            <a:avLst/>
          </a:prstGeom>
          <a:noFill/>
        </p:spPr>
        <p:txBody>
          <a:bodyPr wrap="none" lIns="182854" tIns="146283" rIns="182854" bIns="146283" rtlCol="0">
            <a:spAutoFit/>
          </a:bodyPr>
          <a:lstStyle/>
          <a:p>
            <a:pPr>
              <a:lnSpc>
                <a:spcPct val="90000"/>
              </a:lnSpc>
            </a:pPr>
            <a:r>
              <a:rPr lang="en-US" sz="2800" dirty="0">
                <a:solidFill>
                  <a:schemeClr val="bg1"/>
                </a:solidFill>
              </a:rPr>
              <a:t>Anomaly</a:t>
            </a:r>
          </a:p>
          <a:p>
            <a:pPr>
              <a:lnSpc>
                <a:spcPct val="90000"/>
              </a:lnSpc>
            </a:pPr>
            <a:r>
              <a:rPr lang="en-US" sz="2800" dirty="0">
                <a:solidFill>
                  <a:schemeClr val="bg1"/>
                </a:solidFill>
              </a:rPr>
              <a:t>Detection</a:t>
            </a:r>
          </a:p>
        </p:txBody>
      </p:sp>
    </p:spTree>
    <p:extLst>
      <p:ext uri="{BB962C8B-B14F-4D97-AF65-F5344CB8AC3E}">
        <p14:creationId xmlns:p14="http://schemas.microsoft.com/office/powerpoint/2010/main" val="158594918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5"/>
            <a:ext cx="11887200" cy="4395049"/>
          </a:xfrm>
        </p:spPr>
        <p:txBody>
          <a:bodyPr/>
          <a:lstStyle/>
          <a:p>
            <a:r>
              <a:rPr lang="en-US" dirty="0"/>
              <a:t>Is it A or B?</a:t>
            </a:r>
          </a:p>
          <a:p>
            <a:r>
              <a:rPr lang="en-US" dirty="0"/>
              <a:t>Two-class classification algorithm</a:t>
            </a:r>
          </a:p>
          <a:p>
            <a:pPr lvl="1"/>
            <a:r>
              <a:rPr lang="en-US" dirty="0"/>
              <a:t>Useful for any question that has just two possible answers. </a:t>
            </a:r>
          </a:p>
          <a:p>
            <a:r>
              <a:rPr lang="en-US" dirty="0"/>
              <a:t>For example: </a:t>
            </a:r>
          </a:p>
          <a:p>
            <a:pPr lvl="1"/>
            <a:r>
              <a:rPr lang="en-US" dirty="0"/>
              <a:t>Will this tire fail in the next 1,000 miles: </a:t>
            </a:r>
            <a:br>
              <a:rPr lang="en-US" dirty="0"/>
            </a:br>
            <a:r>
              <a:rPr lang="en-US" dirty="0"/>
              <a:t>Yes or no?</a:t>
            </a:r>
          </a:p>
          <a:p>
            <a:pPr lvl="1"/>
            <a:r>
              <a:rPr lang="en-US" dirty="0"/>
              <a:t>Which brings in more customers: </a:t>
            </a:r>
            <a:br>
              <a:rPr lang="en-US" dirty="0"/>
            </a:br>
            <a:r>
              <a:rPr lang="en-US" dirty="0"/>
              <a:t>a $5 coupon or a 25%?</a:t>
            </a:r>
          </a:p>
          <a:p>
            <a:endParaRPr lang="en-US" dirty="0"/>
          </a:p>
        </p:txBody>
      </p:sp>
      <p:sp>
        <p:nvSpPr>
          <p:cNvPr id="2" name="Title 1"/>
          <p:cNvSpPr>
            <a:spLocks noGrp="1"/>
          </p:cNvSpPr>
          <p:nvPr>
            <p:ph type="title"/>
          </p:nvPr>
        </p:nvSpPr>
        <p:spPr/>
        <p:txBody>
          <a:bodyPr/>
          <a:lstStyle/>
          <a:p>
            <a:r>
              <a:rPr lang="en-US" dirty="0">
                <a:solidFill>
                  <a:schemeClr val="accent3"/>
                </a:solidFill>
              </a:rPr>
              <a:t>Classification Algorithms</a:t>
            </a:r>
            <a:endParaRPr lang="en-US" sz="4000" dirty="0">
              <a:solidFill>
                <a:schemeClr val="accent3"/>
              </a:solidFill>
            </a:endParaRPr>
          </a:p>
        </p:txBody>
      </p:sp>
      <p:pic>
        <p:nvPicPr>
          <p:cNvPr id="6" name="Picture 5">
            <a:extLst>
              <a:ext uri="{FF2B5EF4-FFF2-40B4-BE49-F238E27FC236}">
                <a16:creationId xmlns:a16="http://schemas.microsoft.com/office/drawing/2014/main" id="{CAF8C298-E81A-4B7D-8E04-6549635C2CCF}"/>
              </a:ext>
            </a:extLst>
          </p:cNvPr>
          <p:cNvPicPr>
            <a:picLocks noChangeAspect="1"/>
          </p:cNvPicPr>
          <p:nvPr/>
        </p:nvPicPr>
        <p:blipFill rotWithShape="1">
          <a:blip r:embed="rId3"/>
          <a:srcRect l="50871" t="14042" r="5592" b="8364"/>
          <a:stretch/>
        </p:blipFill>
        <p:spPr>
          <a:xfrm>
            <a:off x="8047037" y="3421062"/>
            <a:ext cx="3810000" cy="3124200"/>
          </a:xfrm>
          <a:prstGeom prst="rect">
            <a:avLst/>
          </a:prstGeom>
        </p:spPr>
      </p:pic>
    </p:spTree>
    <p:extLst>
      <p:ext uri="{BB962C8B-B14F-4D97-AF65-F5344CB8AC3E}">
        <p14:creationId xmlns:p14="http://schemas.microsoft.com/office/powerpoint/2010/main" val="917761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5"/>
            <a:ext cx="11887200" cy="4321183"/>
          </a:xfrm>
        </p:spPr>
        <p:txBody>
          <a:bodyPr/>
          <a:lstStyle/>
          <a:p>
            <a:r>
              <a:rPr lang="en-US" dirty="0"/>
              <a:t>How much? How many?</a:t>
            </a:r>
          </a:p>
          <a:p>
            <a:r>
              <a:rPr lang="en-US" dirty="0"/>
              <a:t>Regression algorithms make numerical predictions, such as:</a:t>
            </a:r>
          </a:p>
          <a:p>
            <a:pPr lvl="1"/>
            <a:r>
              <a:rPr lang="en-US" dirty="0"/>
              <a:t>What will the temperature be next Tuesday? </a:t>
            </a:r>
          </a:p>
          <a:p>
            <a:pPr lvl="1"/>
            <a:r>
              <a:rPr lang="en-US" dirty="0"/>
              <a:t>What will my fourth quarter sales be?</a:t>
            </a:r>
          </a:p>
          <a:p>
            <a:r>
              <a:rPr lang="en-US" dirty="0"/>
              <a:t>They help answer any question </a:t>
            </a:r>
            <a:br>
              <a:rPr lang="en-US" dirty="0"/>
            </a:br>
            <a:r>
              <a:rPr lang="en-US" dirty="0"/>
              <a:t>that asks for a number</a:t>
            </a:r>
          </a:p>
          <a:p>
            <a:endParaRPr lang="en-US" dirty="0"/>
          </a:p>
        </p:txBody>
      </p:sp>
      <p:sp>
        <p:nvSpPr>
          <p:cNvPr id="2" name="Title 1"/>
          <p:cNvSpPr>
            <a:spLocks noGrp="1"/>
          </p:cNvSpPr>
          <p:nvPr>
            <p:ph type="title"/>
          </p:nvPr>
        </p:nvSpPr>
        <p:spPr/>
        <p:txBody>
          <a:bodyPr/>
          <a:lstStyle/>
          <a:p>
            <a:r>
              <a:rPr lang="en-US" dirty="0">
                <a:solidFill>
                  <a:schemeClr val="accent3"/>
                </a:solidFill>
              </a:rPr>
              <a:t>Regression Algorithms</a:t>
            </a:r>
            <a:endParaRPr lang="en-US" sz="4000" dirty="0">
              <a:solidFill>
                <a:schemeClr val="accent3"/>
              </a:solidFill>
            </a:endParaRPr>
          </a:p>
        </p:txBody>
      </p:sp>
      <p:pic>
        <p:nvPicPr>
          <p:cNvPr id="6" name="Picture 5">
            <a:extLst>
              <a:ext uri="{FF2B5EF4-FFF2-40B4-BE49-F238E27FC236}">
                <a16:creationId xmlns:a16="http://schemas.microsoft.com/office/drawing/2014/main" id="{FA5E9E3F-B623-4920-A1BA-C87CA56287BA}"/>
              </a:ext>
            </a:extLst>
          </p:cNvPr>
          <p:cNvPicPr>
            <a:picLocks noChangeAspect="1"/>
          </p:cNvPicPr>
          <p:nvPr/>
        </p:nvPicPr>
        <p:blipFill rotWithShape="1">
          <a:blip r:embed="rId3"/>
          <a:srcRect l="43260" t="30796" r="2209" b="789"/>
          <a:stretch/>
        </p:blipFill>
        <p:spPr>
          <a:xfrm>
            <a:off x="7132637" y="3497262"/>
            <a:ext cx="5029201" cy="3220949"/>
          </a:xfrm>
          <a:prstGeom prst="rect">
            <a:avLst/>
          </a:prstGeom>
        </p:spPr>
      </p:pic>
    </p:spTree>
    <p:extLst>
      <p:ext uri="{BB962C8B-B14F-4D97-AF65-F5344CB8AC3E}">
        <p14:creationId xmlns:p14="http://schemas.microsoft.com/office/powerpoint/2010/main" val="25815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5"/>
            <a:ext cx="11887200" cy="5632311"/>
          </a:xfrm>
        </p:spPr>
        <p:txBody>
          <a:bodyPr/>
          <a:lstStyle/>
          <a:p>
            <a:r>
              <a:rPr lang="en-US" dirty="0"/>
              <a:t>How is this organized?</a:t>
            </a:r>
          </a:p>
          <a:p>
            <a:r>
              <a:rPr lang="en-US" dirty="0"/>
              <a:t>Common examples of clustering questions are:</a:t>
            </a:r>
          </a:p>
          <a:p>
            <a:pPr lvl="1"/>
            <a:r>
              <a:rPr lang="en-US" dirty="0"/>
              <a:t>Which viewers like the same types of movies?</a:t>
            </a:r>
          </a:p>
          <a:p>
            <a:pPr lvl="1"/>
            <a:r>
              <a:rPr lang="en-US" dirty="0"/>
              <a:t>Which printer models fail the same way?</a:t>
            </a:r>
          </a:p>
          <a:p>
            <a:pPr lvl="1"/>
            <a:r>
              <a:rPr lang="en-US" dirty="0"/>
              <a:t>Which famous people have had similar careers?</a:t>
            </a:r>
          </a:p>
          <a:p>
            <a:pPr lvl="1"/>
            <a:r>
              <a:rPr lang="en-US" dirty="0"/>
              <a:t>Which text documents are similar to one another?</a:t>
            </a:r>
          </a:p>
          <a:p>
            <a:r>
              <a:rPr lang="en-US" dirty="0"/>
              <a:t>By understanding how data is </a:t>
            </a:r>
            <a:br>
              <a:rPr lang="en-US" dirty="0"/>
            </a:br>
            <a:r>
              <a:rPr lang="en-US" dirty="0"/>
              <a:t>organized, you can better </a:t>
            </a:r>
            <a:br>
              <a:rPr lang="en-US" dirty="0"/>
            </a:br>
            <a:r>
              <a:rPr lang="en-US" dirty="0"/>
              <a:t>understand - and predict – </a:t>
            </a:r>
            <a:br>
              <a:rPr lang="en-US" dirty="0"/>
            </a:br>
            <a:r>
              <a:rPr lang="en-US" dirty="0"/>
              <a:t>behaviors and events</a:t>
            </a:r>
          </a:p>
          <a:p>
            <a:endParaRPr lang="en-US" dirty="0"/>
          </a:p>
        </p:txBody>
      </p:sp>
      <p:sp>
        <p:nvSpPr>
          <p:cNvPr id="2" name="Title 1"/>
          <p:cNvSpPr>
            <a:spLocks noGrp="1"/>
          </p:cNvSpPr>
          <p:nvPr>
            <p:ph type="title"/>
          </p:nvPr>
        </p:nvSpPr>
        <p:spPr/>
        <p:txBody>
          <a:bodyPr/>
          <a:lstStyle/>
          <a:p>
            <a:r>
              <a:rPr lang="en-US" dirty="0">
                <a:solidFill>
                  <a:schemeClr val="accent3"/>
                </a:solidFill>
              </a:rPr>
              <a:t>Clustering Algorithms</a:t>
            </a:r>
            <a:endParaRPr lang="en-US" sz="4000" dirty="0">
              <a:solidFill>
                <a:schemeClr val="accent3"/>
              </a:solidFill>
            </a:endParaRPr>
          </a:p>
        </p:txBody>
      </p:sp>
      <p:pic>
        <p:nvPicPr>
          <p:cNvPr id="6" name="Picture 5">
            <a:extLst>
              <a:ext uri="{FF2B5EF4-FFF2-40B4-BE49-F238E27FC236}">
                <a16:creationId xmlns:a16="http://schemas.microsoft.com/office/drawing/2014/main" id="{95FC172A-DFF6-43D8-A1E5-CF92B1B6CF62}"/>
              </a:ext>
            </a:extLst>
          </p:cNvPr>
          <p:cNvPicPr>
            <a:picLocks noChangeAspect="1"/>
          </p:cNvPicPr>
          <p:nvPr/>
        </p:nvPicPr>
        <p:blipFill rotWithShape="1">
          <a:blip r:embed="rId3"/>
          <a:srcRect l="39584" t="33713" r="2821" b="1139"/>
          <a:stretch/>
        </p:blipFill>
        <p:spPr>
          <a:xfrm>
            <a:off x="7742237" y="4140908"/>
            <a:ext cx="4419600" cy="2632953"/>
          </a:xfrm>
          <a:prstGeom prst="rect">
            <a:avLst/>
          </a:prstGeom>
        </p:spPr>
      </p:pic>
    </p:spTree>
    <p:extLst>
      <p:ext uri="{BB962C8B-B14F-4D97-AF65-F5344CB8AC3E}">
        <p14:creationId xmlns:p14="http://schemas.microsoft.com/office/powerpoint/2010/main" val="4009178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Unsupervised Learning</a:t>
            </a:r>
          </a:p>
        </p:txBody>
      </p:sp>
      <p:pic>
        <p:nvPicPr>
          <p:cNvPr id="6" name="Picture 5">
            <a:extLst>
              <a:ext uri="{FF2B5EF4-FFF2-40B4-BE49-F238E27FC236}">
                <a16:creationId xmlns:a16="http://schemas.microsoft.com/office/drawing/2014/main" id="{83222A9A-EBCA-4224-81BA-855A1A48D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6837" y="1212849"/>
            <a:ext cx="7162800" cy="5600007"/>
          </a:xfrm>
          <a:prstGeom prst="rect">
            <a:avLst/>
          </a:prstGeom>
        </p:spPr>
      </p:pic>
    </p:spTree>
    <p:extLst>
      <p:ext uri="{BB962C8B-B14F-4D97-AF65-F5344CB8AC3E}">
        <p14:creationId xmlns:p14="http://schemas.microsoft.com/office/powerpoint/2010/main" val="3633275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5"/>
            <a:ext cx="11887200" cy="3933384"/>
          </a:xfrm>
        </p:spPr>
        <p:txBody>
          <a:bodyPr/>
          <a:lstStyle/>
          <a:p>
            <a:r>
              <a:rPr lang="en-US" dirty="0"/>
              <a:t>Is this weird?</a:t>
            </a:r>
          </a:p>
          <a:p>
            <a:r>
              <a:rPr lang="en-US" dirty="0"/>
              <a:t>If you have a credit card, you’ve already benefited from anomaly detection</a:t>
            </a:r>
          </a:p>
          <a:p>
            <a:pPr lvl="1"/>
            <a:r>
              <a:rPr lang="en-US" dirty="0"/>
              <a:t>Your credit card company analyzes your </a:t>
            </a:r>
            <a:br>
              <a:rPr lang="en-US" dirty="0"/>
            </a:br>
            <a:r>
              <a:rPr lang="en-US" dirty="0"/>
              <a:t>purchase patterns, so that they can alert you </a:t>
            </a:r>
            <a:br>
              <a:rPr lang="en-US" dirty="0"/>
            </a:br>
            <a:r>
              <a:rPr lang="en-US" dirty="0"/>
              <a:t>to possible fraud.</a:t>
            </a:r>
          </a:p>
          <a:p>
            <a:pPr lvl="1"/>
            <a:r>
              <a:rPr lang="en-US" dirty="0"/>
              <a:t>Charges that are "weird" might be a purchase </a:t>
            </a:r>
            <a:br>
              <a:rPr lang="en-US" dirty="0"/>
            </a:br>
            <a:r>
              <a:rPr lang="en-US" dirty="0"/>
              <a:t>at a store where you don't normally shop or </a:t>
            </a:r>
            <a:br>
              <a:rPr lang="en-US" dirty="0"/>
            </a:br>
            <a:r>
              <a:rPr lang="en-US" dirty="0"/>
              <a:t>buying an unusually pricey item</a:t>
            </a:r>
          </a:p>
        </p:txBody>
      </p:sp>
      <p:sp>
        <p:nvSpPr>
          <p:cNvPr id="2" name="Title 1"/>
          <p:cNvSpPr>
            <a:spLocks noGrp="1"/>
          </p:cNvSpPr>
          <p:nvPr>
            <p:ph type="title"/>
          </p:nvPr>
        </p:nvSpPr>
        <p:spPr/>
        <p:txBody>
          <a:bodyPr/>
          <a:lstStyle/>
          <a:p>
            <a:r>
              <a:rPr lang="en-US" dirty="0">
                <a:solidFill>
                  <a:schemeClr val="accent3"/>
                </a:solidFill>
              </a:rPr>
              <a:t>Anomaly Detection Algorithms</a:t>
            </a:r>
            <a:endParaRPr lang="en-US" sz="4000" dirty="0">
              <a:solidFill>
                <a:schemeClr val="accent3"/>
              </a:solidFill>
            </a:endParaRPr>
          </a:p>
        </p:txBody>
      </p:sp>
      <p:pic>
        <p:nvPicPr>
          <p:cNvPr id="8" name="Picture 7">
            <a:extLst>
              <a:ext uri="{FF2B5EF4-FFF2-40B4-BE49-F238E27FC236}">
                <a16:creationId xmlns:a16="http://schemas.microsoft.com/office/drawing/2014/main" id="{560DAD63-426A-4E44-AE59-6A40EBD94A96}"/>
              </a:ext>
            </a:extLst>
          </p:cNvPr>
          <p:cNvPicPr>
            <a:picLocks noChangeAspect="1"/>
          </p:cNvPicPr>
          <p:nvPr/>
        </p:nvPicPr>
        <p:blipFill rotWithShape="1">
          <a:blip r:embed="rId3"/>
          <a:srcRect l="57965" t="16627" r="4047" b="11065"/>
          <a:stretch/>
        </p:blipFill>
        <p:spPr>
          <a:xfrm>
            <a:off x="7361237" y="2735262"/>
            <a:ext cx="4724400" cy="3962401"/>
          </a:xfrm>
          <a:prstGeom prst="rect">
            <a:avLst/>
          </a:prstGeom>
        </p:spPr>
      </p:pic>
    </p:spTree>
    <p:extLst>
      <p:ext uri="{BB962C8B-B14F-4D97-AF65-F5344CB8AC3E}">
        <p14:creationId xmlns:p14="http://schemas.microsoft.com/office/powerpoint/2010/main" val="925229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5"/>
            <a:ext cx="11887200" cy="3674852"/>
          </a:xfrm>
        </p:spPr>
        <p:txBody>
          <a:bodyPr/>
          <a:lstStyle/>
          <a:p>
            <a:r>
              <a:rPr lang="en-US" dirty="0"/>
              <a:t>This question can be useful in lots of ways. For instance:</a:t>
            </a:r>
          </a:p>
          <a:p>
            <a:pPr lvl="1"/>
            <a:r>
              <a:rPr lang="en-US" dirty="0"/>
              <a:t>If you have a car with pressure gauges, you might want to know: Is this pressure gauge reading normal?</a:t>
            </a:r>
          </a:p>
          <a:p>
            <a:pPr lvl="1"/>
            <a:r>
              <a:rPr lang="en-US" dirty="0"/>
              <a:t>If you're monitoring the internet, you’d want to know: Is this message from the internet typical?</a:t>
            </a:r>
          </a:p>
          <a:p>
            <a:r>
              <a:rPr lang="en-US" dirty="0"/>
              <a:t>Anomaly detection flags unexpected or unusual events or behaviors. </a:t>
            </a:r>
          </a:p>
          <a:p>
            <a:pPr lvl="1"/>
            <a:r>
              <a:rPr lang="en-US" dirty="0"/>
              <a:t>It gives clues where to look for problems.</a:t>
            </a:r>
          </a:p>
        </p:txBody>
      </p:sp>
      <p:sp>
        <p:nvSpPr>
          <p:cNvPr id="2" name="Title 1"/>
          <p:cNvSpPr>
            <a:spLocks noGrp="1"/>
          </p:cNvSpPr>
          <p:nvPr>
            <p:ph type="title"/>
          </p:nvPr>
        </p:nvSpPr>
        <p:spPr/>
        <p:txBody>
          <a:bodyPr/>
          <a:lstStyle/>
          <a:p>
            <a:r>
              <a:rPr lang="en-US" dirty="0">
                <a:solidFill>
                  <a:schemeClr val="accent3"/>
                </a:solidFill>
              </a:rPr>
              <a:t>Anomaly Detection Algorithms</a:t>
            </a:r>
            <a:endParaRPr lang="en-US" sz="4000" dirty="0">
              <a:solidFill>
                <a:schemeClr val="accent3"/>
              </a:solidFill>
            </a:endParaRPr>
          </a:p>
        </p:txBody>
      </p:sp>
    </p:spTree>
    <p:extLst>
      <p:ext uri="{BB962C8B-B14F-4D97-AF65-F5344CB8AC3E}">
        <p14:creationId xmlns:p14="http://schemas.microsoft.com/office/powerpoint/2010/main" val="455240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5"/>
            <a:ext cx="11887200" cy="5059847"/>
          </a:xfrm>
        </p:spPr>
        <p:txBody>
          <a:bodyPr/>
          <a:lstStyle/>
          <a:p>
            <a:r>
              <a:rPr lang="en-US" dirty="0"/>
              <a:t>What should I do now?</a:t>
            </a:r>
          </a:p>
          <a:p>
            <a:r>
              <a:rPr lang="en-US" dirty="0"/>
              <a:t>Questions it answers are always about what action should be taken - usually by a machine or a robot. </a:t>
            </a:r>
          </a:p>
          <a:p>
            <a:r>
              <a:rPr lang="en-US" dirty="0"/>
              <a:t>Examples:</a:t>
            </a:r>
          </a:p>
          <a:p>
            <a:pPr lvl="1"/>
            <a:r>
              <a:rPr lang="en-US" dirty="0"/>
              <a:t>If I'm a temperature control system for a house: Adjust the temperature or leave it where it is? </a:t>
            </a:r>
          </a:p>
          <a:p>
            <a:pPr lvl="1"/>
            <a:r>
              <a:rPr lang="en-US" dirty="0"/>
              <a:t>If I'm a self-driving car: At a yellow light, brake or accelerate? </a:t>
            </a:r>
          </a:p>
          <a:p>
            <a:pPr lvl="1"/>
            <a:r>
              <a:rPr lang="en-US" dirty="0"/>
              <a:t>For a robot vacuum: Keep vacuuming, or go back to the charging station?</a:t>
            </a:r>
          </a:p>
          <a:p>
            <a:r>
              <a:rPr lang="en-US" dirty="0"/>
              <a:t>Reinforcement learning algorithms gather data as they go, learning from trial and error.</a:t>
            </a:r>
          </a:p>
        </p:txBody>
      </p:sp>
      <p:sp>
        <p:nvSpPr>
          <p:cNvPr id="2" name="Title 1"/>
          <p:cNvSpPr>
            <a:spLocks noGrp="1"/>
          </p:cNvSpPr>
          <p:nvPr>
            <p:ph type="title"/>
          </p:nvPr>
        </p:nvSpPr>
        <p:spPr/>
        <p:txBody>
          <a:bodyPr/>
          <a:lstStyle/>
          <a:p>
            <a:r>
              <a:rPr lang="en-US" dirty="0">
                <a:solidFill>
                  <a:schemeClr val="accent3"/>
                </a:solidFill>
              </a:rPr>
              <a:t>Reinforcement Learning Algorithms</a:t>
            </a:r>
            <a:endParaRPr lang="en-US" sz="4000" dirty="0">
              <a:solidFill>
                <a:schemeClr val="accent3"/>
              </a:solidFill>
            </a:endParaRPr>
          </a:p>
        </p:txBody>
      </p:sp>
    </p:spTree>
    <p:extLst>
      <p:ext uri="{BB962C8B-B14F-4D97-AF65-F5344CB8AC3E}">
        <p14:creationId xmlns:p14="http://schemas.microsoft.com/office/powerpoint/2010/main" val="3955654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6" name="Straight Connector 65"/>
          <p:cNvCxnSpPr/>
          <p:nvPr/>
        </p:nvCxnSpPr>
        <p:spPr>
          <a:xfrm>
            <a:off x="883" y="2523723"/>
            <a:ext cx="12434711" cy="0"/>
          </a:xfrm>
          <a:prstGeom prst="line">
            <a:avLst/>
          </a:prstGeom>
          <a:noFill/>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bwMode="auto">
          <a:xfrm>
            <a:off x="5569054" y="3674535"/>
            <a:ext cx="6592783" cy="33523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2400" kern="0" dirty="0">
                <a:solidFill>
                  <a:schemeClr val="tx1"/>
                </a:solidFill>
                <a:latin typeface="Segoe UI Semilight" panose="020B0402040204020203" pitchFamily="34" charset="0"/>
                <a:cs typeface="Segoe UI Semilight" panose="020B0402040204020203" pitchFamily="34" charset="0"/>
              </a:rPr>
              <a:t>Cortana</a:t>
            </a:r>
          </a:p>
        </p:txBody>
      </p:sp>
      <p:sp>
        <p:nvSpPr>
          <p:cNvPr id="67" name="Oval 66"/>
          <p:cNvSpPr/>
          <p:nvPr/>
        </p:nvSpPr>
        <p:spPr bwMode="auto">
          <a:xfrm>
            <a:off x="6155841" y="2460233"/>
            <a:ext cx="126982" cy="126982"/>
          </a:xfrm>
          <a:prstGeom prst="ellipse">
            <a:avLst/>
          </a:prstGeom>
          <a:solidFill>
            <a:schemeClr val="accent3"/>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70" name="Oval 69"/>
          <p:cNvSpPr/>
          <p:nvPr/>
        </p:nvSpPr>
        <p:spPr bwMode="auto">
          <a:xfrm>
            <a:off x="8783486" y="2460233"/>
            <a:ext cx="126982" cy="12698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81" name="Oval 80"/>
          <p:cNvSpPr/>
          <p:nvPr/>
        </p:nvSpPr>
        <p:spPr bwMode="auto">
          <a:xfrm>
            <a:off x="11424290" y="2460233"/>
            <a:ext cx="126982" cy="12698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33" name="Rectangle 132"/>
          <p:cNvSpPr/>
          <p:nvPr/>
        </p:nvSpPr>
        <p:spPr bwMode="auto">
          <a:xfrm>
            <a:off x="4339852" y="2976475"/>
            <a:ext cx="5566148" cy="38094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3999" kern="0" dirty="0">
                <a:solidFill>
                  <a:srgbClr val="FF0000"/>
                </a:solidFill>
                <a:latin typeface="+mj-lt"/>
                <a:cs typeface="Segoe UI Semilight" panose="020B0402040204020203" pitchFamily="34" charset="0"/>
              </a:rPr>
              <a:t>Use</a:t>
            </a:r>
            <a:r>
              <a:rPr lang="en-US" sz="3999" kern="0" dirty="0">
                <a:solidFill>
                  <a:schemeClr val="tx2"/>
                </a:solidFill>
                <a:latin typeface="+mj-lt"/>
                <a:cs typeface="Segoe UI Semilight" panose="020B0402040204020203" pitchFamily="34" charset="0"/>
              </a:rPr>
              <a:t> AI - Agent</a:t>
            </a:r>
          </a:p>
        </p:txBody>
      </p:sp>
      <p:grpSp>
        <p:nvGrpSpPr>
          <p:cNvPr id="144" name="Group 14"/>
          <p:cNvGrpSpPr>
            <a:grpSpLocks noChangeAspect="1"/>
          </p:cNvGrpSpPr>
          <p:nvPr/>
        </p:nvGrpSpPr>
        <p:grpSpPr bwMode="auto">
          <a:xfrm>
            <a:off x="8716589" y="1705766"/>
            <a:ext cx="260775" cy="402715"/>
            <a:chOff x="2912" y="2002"/>
            <a:chExt cx="158" cy="244"/>
          </a:xfrm>
        </p:grpSpPr>
        <p:sp>
          <p:nvSpPr>
            <p:cNvPr id="145" name="Rectangle 15"/>
            <p:cNvSpPr>
              <a:spLocks noChangeArrowheads="1"/>
            </p:cNvSpPr>
            <p:nvPr/>
          </p:nvSpPr>
          <p:spPr bwMode="auto">
            <a:xfrm>
              <a:off x="2912" y="2002"/>
              <a:ext cx="67" cy="65"/>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46" name="Rectangle 16"/>
            <p:cNvSpPr>
              <a:spLocks noChangeArrowheads="1"/>
            </p:cNvSpPr>
            <p:nvPr/>
          </p:nvSpPr>
          <p:spPr bwMode="auto">
            <a:xfrm>
              <a:off x="3004" y="2002"/>
              <a:ext cx="66" cy="65"/>
            </a:xfrm>
            <a:prstGeom prst="rect">
              <a:avLst/>
            </a:prstGeom>
            <a:solidFill>
              <a:schemeClr val="tx1"/>
            </a:solidFill>
            <a:ln w="1905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47" name="Rectangle 17"/>
            <p:cNvSpPr>
              <a:spLocks noChangeArrowheads="1"/>
            </p:cNvSpPr>
            <p:nvPr/>
          </p:nvSpPr>
          <p:spPr bwMode="auto">
            <a:xfrm>
              <a:off x="2912" y="2180"/>
              <a:ext cx="67" cy="66"/>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48" name="Rectangle 18"/>
            <p:cNvSpPr>
              <a:spLocks noChangeArrowheads="1"/>
            </p:cNvSpPr>
            <p:nvPr/>
          </p:nvSpPr>
          <p:spPr bwMode="auto">
            <a:xfrm>
              <a:off x="2912" y="2091"/>
              <a:ext cx="158" cy="66"/>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grpSp>
        <p:nvGrpSpPr>
          <p:cNvPr id="149" name="Group 27"/>
          <p:cNvGrpSpPr>
            <a:grpSpLocks noChangeAspect="1"/>
          </p:cNvGrpSpPr>
          <p:nvPr/>
        </p:nvGrpSpPr>
        <p:grpSpPr bwMode="auto">
          <a:xfrm>
            <a:off x="11273909" y="1716237"/>
            <a:ext cx="427743" cy="381772"/>
            <a:chOff x="3810" y="2105"/>
            <a:chExt cx="214" cy="191"/>
          </a:xfrm>
        </p:grpSpPr>
        <p:sp>
          <p:nvSpPr>
            <p:cNvPr id="150" name="Freeform 28"/>
            <p:cNvSpPr>
              <a:spLocks/>
            </p:cNvSpPr>
            <p:nvPr/>
          </p:nvSpPr>
          <p:spPr bwMode="auto">
            <a:xfrm>
              <a:off x="3810" y="2105"/>
              <a:ext cx="214" cy="191"/>
            </a:xfrm>
            <a:custGeom>
              <a:avLst/>
              <a:gdLst>
                <a:gd name="T0" fmla="*/ 214 w 214"/>
                <a:gd name="T1" fmla="*/ 120 h 191"/>
                <a:gd name="T2" fmla="*/ 214 w 214"/>
                <a:gd name="T3" fmla="*/ 0 h 191"/>
                <a:gd name="T4" fmla="*/ 0 w 214"/>
                <a:gd name="T5" fmla="*/ 0 h 191"/>
                <a:gd name="T6" fmla="*/ 0 w 214"/>
                <a:gd name="T7" fmla="*/ 145 h 191"/>
                <a:gd name="T8" fmla="*/ 29 w 214"/>
                <a:gd name="T9" fmla="*/ 145 h 191"/>
                <a:gd name="T10" fmla="*/ 29 w 214"/>
                <a:gd name="T11" fmla="*/ 191 h 191"/>
                <a:gd name="T12" fmla="*/ 75 w 214"/>
                <a:gd name="T13" fmla="*/ 145 h 191"/>
                <a:gd name="T14" fmla="*/ 121 w 214"/>
                <a:gd name="T15" fmla="*/ 145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91">
                  <a:moveTo>
                    <a:pt x="214" y="120"/>
                  </a:moveTo>
                  <a:lnTo>
                    <a:pt x="214" y="0"/>
                  </a:lnTo>
                  <a:lnTo>
                    <a:pt x="0" y="0"/>
                  </a:lnTo>
                  <a:lnTo>
                    <a:pt x="0" y="145"/>
                  </a:lnTo>
                  <a:lnTo>
                    <a:pt x="29" y="145"/>
                  </a:lnTo>
                  <a:lnTo>
                    <a:pt x="29" y="191"/>
                  </a:lnTo>
                  <a:lnTo>
                    <a:pt x="75" y="145"/>
                  </a:lnTo>
                  <a:lnTo>
                    <a:pt x="121" y="145"/>
                  </a:lnTo>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51" name="Line 29"/>
            <p:cNvSpPr>
              <a:spLocks noChangeShapeType="1"/>
            </p:cNvSpPr>
            <p:nvPr/>
          </p:nvSpPr>
          <p:spPr bwMode="auto">
            <a:xfrm>
              <a:off x="3931" y="2250"/>
              <a:ext cx="0" cy="0"/>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52" name="Freeform 30"/>
            <p:cNvSpPr>
              <a:spLocks/>
            </p:cNvSpPr>
            <p:nvPr/>
          </p:nvSpPr>
          <p:spPr bwMode="auto">
            <a:xfrm>
              <a:off x="3903" y="2221"/>
              <a:ext cx="121" cy="29"/>
            </a:xfrm>
            <a:custGeom>
              <a:avLst/>
              <a:gdLst>
                <a:gd name="T0" fmla="*/ 0 w 93"/>
                <a:gd name="T1" fmla="*/ 25 h 25"/>
                <a:gd name="T2" fmla="*/ 93 w 93"/>
                <a:gd name="T3" fmla="*/ 25 h 25"/>
                <a:gd name="T4" fmla="*/ 93 w 93"/>
                <a:gd name="T5" fmla="*/ 0 h 25"/>
              </a:gdLst>
              <a:ahLst/>
              <a:cxnLst>
                <a:cxn ang="0">
                  <a:pos x="T0" y="T1"/>
                </a:cxn>
                <a:cxn ang="0">
                  <a:pos x="T2" y="T3"/>
                </a:cxn>
                <a:cxn ang="0">
                  <a:pos x="T4" y="T5"/>
                </a:cxn>
              </a:cxnLst>
              <a:rect l="0" t="0" r="r" b="b"/>
              <a:pathLst>
                <a:path w="93" h="25">
                  <a:moveTo>
                    <a:pt x="0" y="25"/>
                  </a:moveTo>
                  <a:lnTo>
                    <a:pt x="93" y="25"/>
                  </a:lnTo>
                  <a:lnTo>
                    <a:pt x="93" y="0"/>
                  </a:lnTo>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53" name="Freeform 31"/>
            <p:cNvSpPr>
              <a:spLocks/>
            </p:cNvSpPr>
            <p:nvPr/>
          </p:nvSpPr>
          <p:spPr bwMode="auto">
            <a:xfrm>
              <a:off x="3865"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54" name="Freeform 32"/>
            <p:cNvSpPr>
              <a:spLocks/>
            </p:cNvSpPr>
            <p:nvPr/>
          </p:nvSpPr>
          <p:spPr bwMode="auto">
            <a:xfrm>
              <a:off x="3911"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55" name="Freeform 33"/>
            <p:cNvSpPr>
              <a:spLocks/>
            </p:cNvSpPr>
            <p:nvPr/>
          </p:nvSpPr>
          <p:spPr bwMode="auto">
            <a:xfrm>
              <a:off x="3958" y="2172"/>
              <a:ext cx="10"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sp>
        <p:nvSpPr>
          <p:cNvPr id="156" name="Rectangle 155"/>
          <p:cNvSpPr/>
          <p:nvPr/>
        </p:nvSpPr>
        <p:spPr bwMode="auto">
          <a:xfrm>
            <a:off x="8427724" y="1434631"/>
            <a:ext cx="4007870" cy="990460"/>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33" name="Group 32"/>
          <p:cNvGrpSpPr/>
          <p:nvPr/>
        </p:nvGrpSpPr>
        <p:grpSpPr>
          <a:xfrm flipV="1">
            <a:off x="5992298" y="1680737"/>
            <a:ext cx="427746" cy="427744"/>
            <a:chOff x="1990795" y="2892107"/>
            <a:chExt cx="557672" cy="557672"/>
          </a:xfrm>
          <a:noFill/>
        </p:grpSpPr>
        <p:sp>
          <p:nvSpPr>
            <p:cNvPr id="34" name="Freeform: Shape 33"/>
            <p:cNvSpPr/>
            <p:nvPr/>
          </p:nvSpPr>
          <p:spPr bwMode="auto">
            <a:xfrm>
              <a:off x="2041470" y="2942782"/>
              <a:ext cx="456322" cy="456322"/>
            </a:xfrm>
            <a:custGeom>
              <a:avLst/>
              <a:gdLst>
                <a:gd name="connsiteX0" fmla="*/ 991130 w 1982260"/>
                <a:gd name="connsiteY0" fmla="*/ 224367 h 1982260"/>
                <a:gd name="connsiteX1" fmla="*/ 224367 w 1982260"/>
                <a:gd name="connsiteY1" fmla="*/ 991130 h 1982260"/>
                <a:gd name="connsiteX2" fmla="*/ 991130 w 1982260"/>
                <a:gd name="connsiteY2" fmla="*/ 1757893 h 1982260"/>
                <a:gd name="connsiteX3" fmla="*/ 1757893 w 1982260"/>
                <a:gd name="connsiteY3" fmla="*/ 991130 h 1982260"/>
                <a:gd name="connsiteX4" fmla="*/ 991130 w 1982260"/>
                <a:gd name="connsiteY4" fmla="*/ 224367 h 1982260"/>
                <a:gd name="connsiteX5" fmla="*/ 991130 w 1982260"/>
                <a:gd name="connsiteY5" fmla="*/ 0 h 1982260"/>
                <a:gd name="connsiteX6" fmla="*/ 1982260 w 1982260"/>
                <a:gd name="connsiteY6" fmla="*/ 991130 h 1982260"/>
                <a:gd name="connsiteX7" fmla="*/ 991130 w 1982260"/>
                <a:gd name="connsiteY7" fmla="*/ 1982260 h 1982260"/>
                <a:gd name="connsiteX8" fmla="*/ 0 w 1982260"/>
                <a:gd name="connsiteY8" fmla="*/ 991130 h 1982260"/>
                <a:gd name="connsiteX9" fmla="*/ 991130 w 1982260"/>
                <a:gd name="connsiteY9" fmla="*/ 0 h 198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2260" h="1982260">
                  <a:moveTo>
                    <a:pt x="991130" y="224367"/>
                  </a:moveTo>
                  <a:cubicBezTo>
                    <a:pt x="567658" y="224367"/>
                    <a:pt x="224367" y="567658"/>
                    <a:pt x="224367" y="991130"/>
                  </a:cubicBezTo>
                  <a:cubicBezTo>
                    <a:pt x="224367" y="1414602"/>
                    <a:pt x="567658" y="1757893"/>
                    <a:pt x="991130" y="1757893"/>
                  </a:cubicBezTo>
                  <a:cubicBezTo>
                    <a:pt x="1414602" y="1757893"/>
                    <a:pt x="1757893" y="1414602"/>
                    <a:pt x="1757893" y="991130"/>
                  </a:cubicBezTo>
                  <a:cubicBezTo>
                    <a:pt x="1757893" y="567658"/>
                    <a:pt x="1414602" y="224367"/>
                    <a:pt x="991130" y="224367"/>
                  </a:cubicBezTo>
                  <a:close/>
                  <a:moveTo>
                    <a:pt x="991130" y="0"/>
                  </a:moveTo>
                  <a:cubicBezTo>
                    <a:pt x="1538516" y="0"/>
                    <a:pt x="1982260" y="443744"/>
                    <a:pt x="1982260" y="991130"/>
                  </a:cubicBezTo>
                  <a:cubicBezTo>
                    <a:pt x="1982260" y="1538516"/>
                    <a:pt x="1538516" y="1982260"/>
                    <a:pt x="991130" y="1982260"/>
                  </a:cubicBezTo>
                  <a:cubicBezTo>
                    <a:pt x="443744" y="1982260"/>
                    <a:pt x="0" y="1538516"/>
                    <a:pt x="0" y="991130"/>
                  </a:cubicBezTo>
                  <a:cubicBezTo>
                    <a:pt x="0" y="443744"/>
                    <a:pt x="443744" y="0"/>
                    <a:pt x="991130" y="0"/>
                  </a:cubicBezTo>
                  <a:close/>
                </a:path>
              </a:pathLst>
            </a:custGeom>
            <a:grp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35" name="Freeform: Shape 34"/>
            <p:cNvSpPr/>
            <p:nvPr/>
          </p:nvSpPr>
          <p:spPr bwMode="auto">
            <a:xfrm>
              <a:off x="1990795" y="2892107"/>
              <a:ext cx="557672" cy="557672"/>
            </a:xfrm>
            <a:custGeom>
              <a:avLst/>
              <a:gdLst>
                <a:gd name="connsiteX0" fmla="*/ 1211263 w 2422526"/>
                <a:gd name="connsiteY0" fmla="*/ 232833 h 2422526"/>
                <a:gd name="connsiteX1" fmla="*/ 232833 w 2422526"/>
                <a:gd name="connsiteY1" fmla="*/ 1211263 h 2422526"/>
                <a:gd name="connsiteX2" fmla="*/ 1211263 w 2422526"/>
                <a:gd name="connsiteY2" fmla="*/ 2189693 h 2422526"/>
                <a:gd name="connsiteX3" fmla="*/ 2189693 w 2422526"/>
                <a:gd name="connsiteY3" fmla="*/ 1211263 h 2422526"/>
                <a:gd name="connsiteX4" fmla="*/ 1211263 w 2422526"/>
                <a:gd name="connsiteY4" fmla="*/ 232833 h 2422526"/>
                <a:gd name="connsiteX5" fmla="*/ 1211263 w 2422526"/>
                <a:gd name="connsiteY5" fmla="*/ 0 h 2422526"/>
                <a:gd name="connsiteX6" fmla="*/ 2422526 w 2422526"/>
                <a:gd name="connsiteY6" fmla="*/ 1211263 h 2422526"/>
                <a:gd name="connsiteX7" fmla="*/ 1211263 w 2422526"/>
                <a:gd name="connsiteY7" fmla="*/ 2422526 h 2422526"/>
                <a:gd name="connsiteX8" fmla="*/ 0 w 2422526"/>
                <a:gd name="connsiteY8" fmla="*/ 1211263 h 2422526"/>
                <a:gd name="connsiteX9" fmla="*/ 1211263 w 2422526"/>
                <a:gd name="connsiteY9" fmla="*/ 0 h 242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2526" h="2422526">
                  <a:moveTo>
                    <a:pt x="1211263" y="232833"/>
                  </a:moveTo>
                  <a:cubicBezTo>
                    <a:pt x="670891" y="232833"/>
                    <a:pt x="232833" y="670891"/>
                    <a:pt x="232833" y="1211263"/>
                  </a:cubicBezTo>
                  <a:cubicBezTo>
                    <a:pt x="232833" y="1751635"/>
                    <a:pt x="670891" y="2189693"/>
                    <a:pt x="1211263" y="2189693"/>
                  </a:cubicBezTo>
                  <a:cubicBezTo>
                    <a:pt x="1751635" y="2189693"/>
                    <a:pt x="2189693" y="1751635"/>
                    <a:pt x="2189693" y="1211263"/>
                  </a:cubicBezTo>
                  <a:cubicBezTo>
                    <a:pt x="2189693" y="670891"/>
                    <a:pt x="1751635" y="232833"/>
                    <a:pt x="1211263" y="232833"/>
                  </a:cubicBezTo>
                  <a:close/>
                  <a:moveTo>
                    <a:pt x="1211263" y="0"/>
                  </a:moveTo>
                  <a:cubicBezTo>
                    <a:pt x="1880225" y="0"/>
                    <a:pt x="2422526" y="542301"/>
                    <a:pt x="2422526" y="1211263"/>
                  </a:cubicBezTo>
                  <a:cubicBezTo>
                    <a:pt x="2422526" y="1880225"/>
                    <a:pt x="1880225" y="2422526"/>
                    <a:pt x="1211263" y="2422526"/>
                  </a:cubicBezTo>
                  <a:cubicBezTo>
                    <a:pt x="542301" y="2422526"/>
                    <a:pt x="0" y="1880225"/>
                    <a:pt x="0" y="1211263"/>
                  </a:cubicBezTo>
                  <a:cubicBezTo>
                    <a:pt x="0" y="542301"/>
                    <a:pt x="542301" y="0"/>
                    <a:pt x="1211263" y="0"/>
                  </a:cubicBezTo>
                  <a:close/>
                </a:path>
              </a:pathLst>
            </a:custGeom>
            <a:grp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sp>
        <p:nvSpPr>
          <p:cNvPr id="30" name="Rectangle 29"/>
          <p:cNvSpPr/>
          <p:nvPr/>
        </p:nvSpPr>
        <p:spPr bwMode="auto">
          <a:xfrm>
            <a:off x="5608116" y="4109510"/>
            <a:ext cx="4741229" cy="78807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293" fontAlgn="base">
              <a:spcBef>
                <a:spcPct val="0"/>
              </a:spcBef>
              <a:spcAft>
                <a:spcPct val="0"/>
              </a:spcAft>
              <a:defRPr/>
            </a:pPr>
            <a:r>
              <a:rPr lang="en-US" sz="1599" kern="0" spc="50" dirty="0">
                <a:solidFill>
                  <a:schemeClr val="tx1"/>
                </a:solidFill>
                <a:latin typeface="Segoe UI Semibold" panose="020B0702040204020203" pitchFamily="34" charset="0"/>
                <a:cs typeface="Segoe UI Semibold" panose="020B0702040204020203" pitchFamily="34" charset="0"/>
              </a:rPr>
              <a:t>1,000+ </a:t>
            </a:r>
            <a:r>
              <a:rPr lang="en-US" sz="1599" kern="0" spc="50" dirty="0">
                <a:solidFill>
                  <a:schemeClr val="tx1"/>
                </a:solidFill>
                <a:cs typeface="Segoe UI Semibold" panose="020B0702040204020203" pitchFamily="34" charset="0"/>
              </a:rPr>
              <a:t>skills and knowledge, </a:t>
            </a:r>
            <a:r>
              <a:rPr lang="en-US" sz="1599" kern="0" spc="50" dirty="0">
                <a:solidFill>
                  <a:schemeClr val="tx1"/>
                </a:solidFill>
                <a:latin typeface="Segoe UI Semibold" panose="020B0702040204020203" pitchFamily="34" charset="0"/>
                <a:cs typeface="Segoe UI Semibold" panose="020B0702040204020203" pitchFamily="34" charset="0"/>
              </a:rPr>
              <a:t>133 million </a:t>
            </a:r>
            <a:r>
              <a:rPr lang="en-US" sz="1599" kern="0" spc="50" dirty="0">
                <a:solidFill>
                  <a:schemeClr val="tx1"/>
                </a:solidFill>
                <a:cs typeface="Segoe UI Semilight" panose="020B0402040204020203" pitchFamily="34" charset="0"/>
              </a:rPr>
              <a:t>users | </a:t>
            </a:r>
            <a:r>
              <a:rPr lang="en-US" sz="1599" kern="0" spc="50" dirty="0">
                <a:solidFill>
                  <a:schemeClr val="tx1"/>
                </a:solidFill>
                <a:latin typeface="Segoe UI Semibold" panose="020B0702040204020203" pitchFamily="34" charset="0"/>
                <a:cs typeface="Segoe UI Semibold" panose="020B0702040204020203" pitchFamily="34" charset="0"/>
              </a:rPr>
              <a:t>12 billion </a:t>
            </a:r>
            <a:r>
              <a:rPr lang="en-US" sz="1599" kern="0" spc="50" dirty="0">
                <a:solidFill>
                  <a:schemeClr val="tx1"/>
                </a:solidFill>
                <a:cs typeface="Segoe UI Semilight" panose="020B0402040204020203" pitchFamily="34" charset="0"/>
              </a:rPr>
              <a:t>questions</a:t>
            </a:r>
          </a:p>
          <a:p>
            <a:pPr defTabSz="932293" fontAlgn="base">
              <a:spcBef>
                <a:spcPct val="0"/>
              </a:spcBef>
              <a:spcAft>
                <a:spcPct val="0"/>
              </a:spcAft>
              <a:defRPr/>
            </a:pPr>
            <a:endParaRPr lang="en-US" sz="1599" kern="0" spc="50" dirty="0">
              <a:solidFill>
                <a:schemeClr val="tx1"/>
              </a:solidFill>
              <a:cs typeface="Segoe UI Semibold" panose="020B0702040204020203" pitchFamily="34" charset="0"/>
            </a:endParaRPr>
          </a:p>
        </p:txBody>
      </p:sp>
    </p:spTree>
    <p:extLst>
      <p:ext uri="{BB962C8B-B14F-4D97-AF65-F5344CB8AC3E}">
        <p14:creationId xmlns:p14="http://schemas.microsoft.com/office/powerpoint/2010/main" val="159495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5"/>
            <a:ext cx="11887200" cy="4542782"/>
          </a:xfrm>
        </p:spPr>
        <p:txBody>
          <a:bodyPr/>
          <a:lstStyle/>
          <a:p>
            <a:r>
              <a:rPr lang="en-US" dirty="0"/>
              <a:t>Create a Model </a:t>
            </a:r>
          </a:p>
          <a:p>
            <a:pPr lvl="1"/>
            <a:r>
              <a:rPr lang="en-US" dirty="0"/>
              <a:t>Get data	</a:t>
            </a:r>
          </a:p>
          <a:p>
            <a:pPr lvl="1"/>
            <a:r>
              <a:rPr lang="en-US" dirty="0"/>
              <a:t>Pre-process data</a:t>
            </a:r>
          </a:p>
          <a:p>
            <a:pPr lvl="1"/>
            <a:r>
              <a:rPr lang="en-US" dirty="0"/>
              <a:t>Define features</a:t>
            </a:r>
          </a:p>
          <a:p>
            <a:r>
              <a:rPr lang="en-US" dirty="0"/>
              <a:t>Train the Model</a:t>
            </a:r>
          </a:p>
          <a:p>
            <a:pPr lvl="1"/>
            <a:r>
              <a:rPr lang="en-US" dirty="0"/>
              <a:t>Choose and apply a learning algorithm</a:t>
            </a:r>
          </a:p>
          <a:p>
            <a:r>
              <a:rPr lang="en-US" dirty="0"/>
              <a:t>Score and Test the Model 	</a:t>
            </a:r>
          </a:p>
          <a:p>
            <a:pPr lvl="1"/>
            <a:r>
              <a:rPr lang="en-US" dirty="0"/>
              <a:t>Predict over new data </a:t>
            </a:r>
          </a:p>
          <a:p>
            <a:endParaRPr lang="en-US" dirty="0"/>
          </a:p>
        </p:txBody>
      </p:sp>
      <p:sp>
        <p:nvSpPr>
          <p:cNvPr id="2" name="Title 1"/>
          <p:cNvSpPr>
            <a:spLocks noGrp="1"/>
          </p:cNvSpPr>
          <p:nvPr>
            <p:ph type="title"/>
          </p:nvPr>
        </p:nvSpPr>
        <p:spPr/>
        <p:txBody>
          <a:bodyPr/>
          <a:lstStyle/>
          <a:p>
            <a:pPr lvl="0">
              <a:defRPr/>
            </a:pPr>
            <a:r>
              <a:rPr lang="en-US" dirty="0">
                <a:solidFill>
                  <a:srgbClr val="0078D7"/>
                </a:solidFill>
              </a:rPr>
              <a:t>Create Model in Azure ML Studio</a:t>
            </a:r>
            <a:endParaRPr lang="en-US" sz="4000" dirty="0">
              <a:solidFill>
                <a:srgbClr val="0078D7"/>
              </a:solidFill>
            </a:endParaRPr>
          </a:p>
        </p:txBody>
      </p:sp>
    </p:spTree>
    <p:extLst>
      <p:ext uri="{BB962C8B-B14F-4D97-AF65-F5344CB8AC3E}">
        <p14:creationId xmlns:p14="http://schemas.microsoft.com/office/powerpoint/2010/main" val="34483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5"/>
            <a:ext cx="11887200" cy="4973669"/>
          </a:xfrm>
        </p:spPr>
        <p:txBody>
          <a:bodyPr/>
          <a:lstStyle/>
          <a:p>
            <a:r>
              <a:rPr lang="en-US" dirty="0"/>
              <a:t>Ask the right question	</a:t>
            </a:r>
          </a:p>
          <a:p>
            <a:r>
              <a:rPr lang="en-US" dirty="0"/>
              <a:t>Choose the right data</a:t>
            </a:r>
          </a:p>
          <a:p>
            <a:pPr lvl="1"/>
            <a:r>
              <a:rPr lang="en-US" dirty="0"/>
              <a:t>And get the data into good shape</a:t>
            </a:r>
          </a:p>
          <a:p>
            <a:pPr lvl="2"/>
            <a:r>
              <a:rPr lang="en-US" dirty="0"/>
              <a:t>Remove duplicates, understand missing data</a:t>
            </a:r>
          </a:p>
          <a:p>
            <a:r>
              <a:rPr lang="en-US" dirty="0"/>
              <a:t>Iterate until you have a model that makes good predictions</a:t>
            </a:r>
          </a:p>
          <a:p>
            <a:r>
              <a:rPr lang="en-US" dirty="0"/>
              <a:t>Deploy the model</a:t>
            </a:r>
          </a:p>
          <a:p>
            <a:r>
              <a:rPr lang="en-US" dirty="0"/>
              <a:t>When necessary, re-build and re-deploy the model  </a:t>
            </a:r>
          </a:p>
          <a:p>
            <a:r>
              <a:rPr lang="en-US" dirty="0"/>
              <a:t>(Rinse and Repeat)</a:t>
            </a:r>
          </a:p>
        </p:txBody>
      </p:sp>
      <p:sp>
        <p:nvSpPr>
          <p:cNvPr id="2" name="Title 1"/>
          <p:cNvSpPr>
            <a:spLocks noGrp="1"/>
          </p:cNvSpPr>
          <p:nvPr>
            <p:ph type="title"/>
          </p:nvPr>
        </p:nvSpPr>
        <p:spPr/>
        <p:txBody>
          <a:bodyPr/>
          <a:lstStyle/>
          <a:p>
            <a:pPr lvl="0">
              <a:defRPr/>
            </a:pPr>
            <a:r>
              <a:rPr lang="en-US" dirty="0">
                <a:solidFill>
                  <a:srgbClr val="0078D7"/>
                </a:solidFill>
              </a:rPr>
              <a:t>Let’s put it all together…</a:t>
            </a:r>
            <a:endParaRPr lang="en-US" sz="4000" dirty="0">
              <a:solidFill>
                <a:srgbClr val="0078D7"/>
              </a:solidFill>
            </a:endParaRPr>
          </a:p>
        </p:txBody>
      </p:sp>
    </p:spTree>
    <p:extLst>
      <p:ext uri="{BB962C8B-B14F-4D97-AF65-F5344CB8AC3E}">
        <p14:creationId xmlns:p14="http://schemas.microsoft.com/office/powerpoint/2010/main" val="415005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18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882" y="0"/>
            <a:ext cx="12434711" cy="6994526"/>
            <a:chOff x="0" y="0"/>
            <a:chExt cx="12192000" cy="6858001"/>
          </a:xfrm>
        </p:grpSpPr>
        <p:pic>
          <p:nvPicPr>
            <p:cNvPr id="6" name="Picture 5"/>
            <p:cNvPicPr>
              <a:picLocks noChangeAspect="1"/>
            </p:cNvPicPr>
            <p:nvPr/>
          </p:nvPicPr>
          <p:blipFill>
            <a:blip r:embed="rId3"/>
            <a:stretch>
              <a:fillRect/>
            </a:stretch>
          </p:blipFill>
          <p:spPr>
            <a:xfrm>
              <a:off x="0" y="0"/>
              <a:ext cx="12192000" cy="6858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157383"/>
              <a:ext cx="2965938" cy="4700618"/>
            </a:xfrm>
            <a:prstGeom prst="rect">
              <a:avLst/>
            </a:prstGeom>
          </p:spPr>
        </p:pic>
      </p:grpSp>
    </p:spTree>
    <p:extLst>
      <p:ext uri="{BB962C8B-B14F-4D97-AF65-F5344CB8AC3E}">
        <p14:creationId xmlns:p14="http://schemas.microsoft.com/office/powerpoint/2010/main" val="38398691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7" name="Line"/>
          <p:cNvCxnSpPr/>
          <p:nvPr/>
        </p:nvCxnSpPr>
        <p:spPr>
          <a:xfrm>
            <a:off x="882" y="2527426"/>
            <a:ext cx="13313879" cy="0"/>
          </a:xfrm>
          <a:prstGeom prst="line">
            <a:avLst/>
          </a:prstGeom>
          <a:noFill/>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bwMode="auto">
          <a:xfrm>
            <a:off x="3715107" y="2956004"/>
            <a:ext cx="6391784" cy="38094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3999" kern="0" dirty="0">
                <a:solidFill>
                  <a:srgbClr val="FF0000"/>
                </a:solidFill>
                <a:latin typeface="+mj-lt"/>
                <a:cs typeface="Segoe UI Semilight" panose="020B0402040204020203" pitchFamily="34" charset="0"/>
              </a:rPr>
              <a:t>Use</a:t>
            </a:r>
            <a:r>
              <a:rPr lang="en-US" sz="3999" kern="0" dirty="0">
                <a:solidFill>
                  <a:schemeClr val="tx2"/>
                </a:solidFill>
                <a:latin typeface="+mj-lt"/>
                <a:cs typeface="Segoe UI Semilight" panose="020B0402040204020203" pitchFamily="34" charset="0"/>
              </a:rPr>
              <a:t> AI - Applications</a:t>
            </a:r>
          </a:p>
        </p:txBody>
      </p:sp>
      <p:grpSp>
        <p:nvGrpSpPr>
          <p:cNvPr id="94" name="Group 93"/>
          <p:cNvGrpSpPr/>
          <p:nvPr/>
        </p:nvGrpSpPr>
        <p:grpSpPr>
          <a:xfrm>
            <a:off x="3307774" y="1583541"/>
            <a:ext cx="557593" cy="557593"/>
            <a:chOff x="1990795" y="2892107"/>
            <a:chExt cx="557672" cy="557672"/>
          </a:xfrm>
          <a:noFill/>
        </p:grpSpPr>
        <p:sp>
          <p:nvSpPr>
            <p:cNvPr id="126" name="Freeform: Shape 125"/>
            <p:cNvSpPr/>
            <p:nvPr/>
          </p:nvSpPr>
          <p:spPr bwMode="auto">
            <a:xfrm>
              <a:off x="2041470" y="2942782"/>
              <a:ext cx="456322" cy="456322"/>
            </a:xfrm>
            <a:custGeom>
              <a:avLst/>
              <a:gdLst>
                <a:gd name="connsiteX0" fmla="*/ 991130 w 1982260"/>
                <a:gd name="connsiteY0" fmla="*/ 224367 h 1982260"/>
                <a:gd name="connsiteX1" fmla="*/ 224367 w 1982260"/>
                <a:gd name="connsiteY1" fmla="*/ 991130 h 1982260"/>
                <a:gd name="connsiteX2" fmla="*/ 991130 w 1982260"/>
                <a:gd name="connsiteY2" fmla="*/ 1757893 h 1982260"/>
                <a:gd name="connsiteX3" fmla="*/ 1757893 w 1982260"/>
                <a:gd name="connsiteY3" fmla="*/ 991130 h 1982260"/>
                <a:gd name="connsiteX4" fmla="*/ 991130 w 1982260"/>
                <a:gd name="connsiteY4" fmla="*/ 224367 h 1982260"/>
                <a:gd name="connsiteX5" fmla="*/ 991130 w 1982260"/>
                <a:gd name="connsiteY5" fmla="*/ 0 h 1982260"/>
                <a:gd name="connsiteX6" fmla="*/ 1982260 w 1982260"/>
                <a:gd name="connsiteY6" fmla="*/ 991130 h 1982260"/>
                <a:gd name="connsiteX7" fmla="*/ 991130 w 1982260"/>
                <a:gd name="connsiteY7" fmla="*/ 1982260 h 1982260"/>
                <a:gd name="connsiteX8" fmla="*/ 0 w 1982260"/>
                <a:gd name="connsiteY8" fmla="*/ 991130 h 1982260"/>
                <a:gd name="connsiteX9" fmla="*/ 991130 w 1982260"/>
                <a:gd name="connsiteY9" fmla="*/ 0 h 198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2260" h="1982260">
                  <a:moveTo>
                    <a:pt x="991130" y="224367"/>
                  </a:moveTo>
                  <a:cubicBezTo>
                    <a:pt x="567658" y="224367"/>
                    <a:pt x="224367" y="567658"/>
                    <a:pt x="224367" y="991130"/>
                  </a:cubicBezTo>
                  <a:cubicBezTo>
                    <a:pt x="224367" y="1414602"/>
                    <a:pt x="567658" y="1757893"/>
                    <a:pt x="991130" y="1757893"/>
                  </a:cubicBezTo>
                  <a:cubicBezTo>
                    <a:pt x="1414602" y="1757893"/>
                    <a:pt x="1757893" y="1414602"/>
                    <a:pt x="1757893" y="991130"/>
                  </a:cubicBezTo>
                  <a:cubicBezTo>
                    <a:pt x="1757893" y="567658"/>
                    <a:pt x="1414602" y="224367"/>
                    <a:pt x="991130" y="224367"/>
                  </a:cubicBezTo>
                  <a:close/>
                  <a:moveTo>
                    <a:pt x="991130" y="0"/>
                  </a:moveTo>
                  <a:cubicBezTo>
                    <a:pt x="1538516" y="0"/>
                    <a:pt x="1982260" y="443744"/>
                    <a:pt x="1982260" y="991130"/>
                  </a:cubicBezTo>
                  <a:cubicBezTo>
                    <a:pt x="1982260" y="1538516"/>
                    <a:pt x="1538516" y="1982260"/>
                    <a:pt x="991130" y="1982260"/>
                  </a:cubicBezTo>
                  <a:cubicBezTo>
                    <a:pt x="443744" y="1982260"/>
                    <a:pt x="0" y="1538516"/>
                    <a:pt x="0" y="991130"/>
                  </a:cubicBezTo>
                  <a:cubicBezTo>
                    <a:pt x="0" y="443744"/>
                    <a:pt x="443744" y="0"/>
                    <a:pt x="991130" y="0"/>
                  </a:cubicBezTo>
                  <a:close/>
                </a:path>
              </a:pathLst>
            </a:custGeom>
            <a:grpFill/>
            <a:ln>
              <a:solidFill>
                <a:schemeClr val="tx1"/>
              </a:solidFill>
            </a:ln>
          </p:spPr>
          <p:style>
            <a:lnRef idx="0">
              <a:scrgbClr r="0" g="0" b="0"/>
            </a:lnRef>
            <a:fillRef idx="0">
              <a:scrgbClr r="0" g="0" b="0"/>
            </a:fillRef>
            <a:effectRef idx="0">
              <a:scrgbClr r="0" g="0" b="0"/>
            </a:effectRef>
            <a:fontRef idx="minor">
              <a:schemeClr val="accent6"/>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ln>
                  <a:solidFill>
                    <a:schemeClr val="tx1"/>
                  </a:solidFill>
                </a:ln>
                <a:solidFill>
                  <a:schemeClr val="tx1"/>
                </a:solidFill>
              </a:endParaRPr>
            </a:p>
          </p:txBody>
        </p:sp>
        <p:sp>
          <p:nvSpPr>
            <p:cNvPr id="127" name="Freeform: Shape 126"/>
            <p:cNvSpPr/>
            <p:nvPr/>
          </p:nvSpPr>
          <p:spPr bwMode="auto">
            <a:xfrm>
              <a:off x="1990795" y="2892107"/>
              <a:ext cx="557672" cy="557672"/>
            </a:xfrm>
            <a:custGeom>
              <a:avLst/>
              <a:gdLst>
                <a:gd name="connsiteX0" fmla="*/ 1211263 w 2422526"/>
                <a:gd name="connsiteY0" fmla="*/ 232833 h 2422526"/>
                <a:gd name="connsiteX1" fmla="*/ 232833 w 2422526"/>
                <a:gd name="connsiteY1" fmla="*/ 1211263 h 2422526"/>
                <a:gd name="connsiteX2" fmla="*/ 1211263 w 2422526"/>
                <a:gd name="connsiteY2" fmla="*/ 2189693 h 2422526"/>
                <a:gd name="connsiteX3" fmla="*/ 2189693 w 2422526"/>
                <a:gd name="connsiteY3" fmla="*/ 1211263 h 2422526"/>
                <a:gd name="connsiteX4" fmla="*/ 1211263 w 2422526"/>
                <a:gd name="connsiteY4" fmla="*/ 232833 h 2422526"/>
                <a:gd name="connsiteX5" fmla="*/ 1211263 w 2422526"/>
                <a:gd name="connsiteY5" fmla="*/ 0 h 2422526"/>
                <a:gd name="connsiteX6" fmla="*/ 2422526 w 2422526"/>
                <a:gd name="connsiteY6" fmla="*/ 1211263 h 2422526"/>
                <a:gd name="connsiteX7" fmla="*/ 1211263 w 2422526"/>
                <a:gd name="connsiteY7" fmla="*/ 2422526 h 2422526"/>
                <a:gd name="connsiteX8" fmla="*/ 0 w 2422526"/>
                <a:gd name="connsiteY8" fmla="*/ 1211263 h 2422526"/>
                <a:gd name="connsiteX9" fmla="*/ 1211263 w 2422526"/>
                <a:gd name="connsiteY9" fmla="*/ 0 h 242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2526" h="2422526">
                  <a:moveTo>
                    <a:pt x="1211263" y="232833"/>
                  </a:moveTo>
                  <a:cubicBezTo>
                    <a:pt x="670891" y="232833"/>
                    <a:pt x="232833" y="670891"/>
                    <a:pt x="232833" y="1211263"/>
                  </a:cubicBezTo>
                  <a:cubicBezTo>
                    <a:pt x="232833" y="1751635"/>
                    <a:pt x="670891" y="2189693"/>
                    <a:pt x="1211263" y="2189693"/>
                  </a:cubicBezTo>
                  <a:cubicBezTo>
                    <a:pt x="1751635" y="2189693"/>
                    <a:pt x="2189693" y="1751635"/>
                    <a:pt x="2189693" y="1211263"/>
                  </a:cubicBezTo>
                  <a:cubicBezTo>
                    <a:pt x="2189693" y="670891"/>
                    <a:pt x="1751635" y="232833"/>
                    <a:pt x="1211263" y="232833"/>
                  </a:cubicBezTo>
                  <a:close/>
                  <a:moveTo>
                    <a:pt x="1211263" y="0"/>
                  </a:moveTo>
                  <a:cubicBezTo>
                    <a:pt x="1880225" y="0"/>
                    <a:pt x="2422526" y="542301"/>
                    <a:pt x="2422526" y="1211263"/>
                  </a:cubicBezTo>
                  <a:cubicBezTo>
                    <a:pt x="2422526" y="1880225"/>
                    <a:pt x="1880225" y="2422526"/>
                    <a:pt x="1211263" y="2422526"/>
                  </a:cubicBezTo>
                  <a:cubicBezTo>
                    <a:pt x="542301" y="2422526"/>
                    <a:pt x="0" y="1880225"/>
                    <a:pt x="0" y="1211263"/>
                  </a:cubicBezTo>
                  <a:cubicBezTo>
                    <a:pt x="0" y="542301"/>
                    <a:pt x="542301" y="0"/>
                    <a:pt x="1211263" y="0"/>
                  </a:cubicBezTo>
                  <a:close/>
                </a:path>
              </a:pathLst>
            </a:custGeom>
            <a:grpFill/>
            <a:ln>
              <a:solidFill>
                <a:schemeClr val="tx1"/>
              </a:solidFill>
            </a:ln>
          </p:spPr>
          <p:style>
            <a:lnRef idx="0">
              <a:scrgbClr r="0" g="0" b="0"/>
            </a:lnRef>
            <a:fillRef idx="0">
              <a:scrgbClr r="0" g="0" b="0"/>
            </a:fillRef>
            <a:effectRef idx="0">
              <a:scrgbClr r="0" g="0" b="0"/>
            </a:effectRef>
            <a:fontRef idx="minor">
              <a:schemeClr val="accent6"/>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ln>
                  <a:solidFill>
                    <a:schemeClr val="tx1"/>
                  </a:solidFill>
                </a:ln>
                <a:solidFill>
                  <a:schemeClr val="tx1"/>
                </a:solidFill>
              </a:endParaRPr>
            </a:p>
          </p:txBody>
        </p:sp>
      </p:grpSp>
      <p:sp>
        <p:nvSpPr>
          <p:cNvPr id="95" name="Oval 94"/>
          <p:cNvSpPr/>
          <p:nvPr/>
        </p:nvSpPr>
        <p:spPr bwMode="auto">
          <a:xfrm>
            <a:off x="3523080" y="2463935"/>
            <a:ext cx="126982" cy="126982"/>
          </a:xfrm>
          <a:prstGeom prst="ellipse">
            <a:avLst/>
          </a:prstGeom>
          <a:noFill/>
          <a:ln>
            <a:noFill/>
          </a:ln>
        </p:spPr>
        <p:style>
          <a:lnRef idx="0">
            <a:scrgbClr r="0" g="0" b="0"/>
          </a:lnRef>
          <a:fillRef idx="0">
            <a:scrgbClr r="0" g="0" b="0"/>
          </a:fillRef>
          <a:effectRef idx="0">
            <a:scrgbClr r="0" g="0" b="0"/>
          </a:effectRef>
          <a:fontRef idx="minor">
            <a:schemeClr val="accent6"/>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ln>
                <a:solidFill>
                  <a:schemeClr val="tx1"/>
                </a:solidFill>
              </a:ln>
              <a:solidFill>
                <a:schemeClr val="tx1"/>
              </a:solidFill>
            </a:endParaRPr>
          </a:p>
        </p:txBody>
      </p:sp>
      <p:sp>
        <p:nvSpPr>
          <p:cNvPr id="96" name="Oval 95"/>
          <p:cNvSpPr/>
          <p:nvPr/>
        </p:nvSpPr>
        <p:spPr bwMode="auto">
          <a:xfrm>
            <a:off x="6150724" y="2463935"/>
            <a:ext cx="126982" cy="126982"/>
          </a:xfrm>
          <a:prstGeom prst="ellipse">
            <a:avLst/>
          </a:prstGeom>
          <a:noFill/>
          <a:ln>
            <a:noFill/>
          </a:ln>
        </p:spPr>
        <p:style>
          <a:lnRef idx="0">
            <a:scrgbClr r="0" g="0" b="0"/>
          </a:lnRef>
          <a:fillRef idx="0">
            <a:scrgbClr r="0" g="0" b="0"/>
          </a:fillRef>
          <a:effectRef idx="0">
            <a:scrgbClr r="0" g="0" b="0"/>
          </a:effectRef>
          <a:fontRef idx="minor">
            <a:schemeClr val="accent6"/>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ln>
                <a:solidFill>
                  <a:schemeClr val="tx1"/>
                </a:solidFill>
              </a:ln>
              <a:solidFill>
                <a:schemeClr val="tx1"/>
              </a:solidFill>
            </a:endParaRPr>
          </a:p>
        </p:txBody>
      </p:sp>
      <p:sp>
        <p:nvSpPr>
          <p:cNvPr id="98" name="Oval 97"/>
          <p:cNvSpPr/>
          <p:nvPr/>
        </p:nvSpPr>
        <p:spPr bwMode="auto">
          <a:xfrm>
            <a:off x="8791528" y="2463935"/>
            <a:ext cx="126982" cy="126982"/>
          </a:xfrm>
          <a:prstGeom prst="ellipse">
            <a:avLst/>
          </a:prstGeom>
          <a:noFill/>
          <a:ln>
            <a:noFill/>
          </a:ln>
        </p:spPr>
        <p:style>
          <a:lnRef idx="0">
            <a:scrgbClr r="0" g="0" b="0"/>
          </a:lnRef>
          <a:fillRef idx="0">
            <a:scrgbClr r="0" g="0" b="0"/>
          </a:fillRef>
          <a:effectRef idx="0">
            <a:scrgbClr r="0" g="0" b="0"/>
          </a:effectRef>
          <a:fontRef idx="minor">
            <a:schemeClr val="accent6"/>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ln>
                <a:solidFill>
                  <a:schemeClr val="tx1"/>
                </a:solidFill>
              </a:ln>
              <a:solidFill>
                <a:schemeClr val="tx1"/>
              </a:solidFill>
            </a:endParaRPr>
          </a:p>
        </p:txBody>
      </p:sp>
      <p:sp>
        <p:nvSpPr>
          <p:cNvPr id="99" name="Oval 98"/>
          <p:cNvSpPr/>
          <p:nvPr/>
        </p:nvSpPr>
        <p:spPr bwMode="auto">
          <a:xfrm>
            <a:off x="11432333" y="2463935"/>
            <a:ext cx="126982" cy="126982"/>
          </a:xfrm>
          <a:prstGeom prst="ellipse">
            <a:avLst/>
          </a:prstGeom>
          <a:noFill/>
          <a:ln>
            <a:noFill/>
          </a:ln>
        </p:spPr>
        <p:style>
          <a:lnRef idx="0">
            <a:scrgbClr r="0" g="0" b="0"/>
          </a:lnRef>
          <a:fillRef idx="0">
            <a:scrgbClr r="0" g="0" b="0"/>
          </a:fillRef>
          <a:effectRef idx="0">
            <a:scrgbClr r="0" g="0" b="0"/>
          </a:effectRef>
          <a:fontRef idx="minor">
            <a:schemeClr val="accent6"/>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ln>
                <a:solidFill>
                  <a:schemeClr val="tx1"/>
                </a:solidFill>
              </a:ln>
              <a:solidFill>
                <a:schemeClr val="tx1"/>
              </a:solidFill>
            </a:endParaRPr>
          </a:p>
        </p:txBody>
      </p:sp>
      <p:grpSp>
        <p:nvGrpSpPr>
          <p:cNvPr id="100" name="Group 99"/>
          <p:cNvGrpSpPr/>
          <p:nvPr/>
        </p:nvGrpSpPr>
        <p:grpSpPr>
          <a:xfrm>
            <a:off x="11260793" y="1677612"/>
            <a:ext cx="470061" cy="438722"/>
            <a:chOff x="2028485" y="5305924"/>
            <a:chExt cx="546628" cy="510184"/>
          </a:xfrm>
          <a:noFill/>
        </p:grpSpPr>
        <p:sp>
          <p:nvSpPr>
            <p:cNvPr id="115" name="Rectangle 37"/>
            <p:cNvSpPr>
              <a:spLocks noChangeArrowheads="1"/>
            </p:cNvSpPr>
            <p:nvPr/>
          </p:nvSpPr>
          <p:spPr bwMode="auto">
            <a:xfrm>
              <a:off x="2219269" y="5305924"/>
              <a:ext cx="162917" cy="160772"/>
            </a:xfrm>
            <a:prstGeom prst="rect">
              <a:avLst/>
            </a:prstGeom>
            <a:grpFill/>
            <a:ln>
              <a:solidFill>
                <a:schemeClr val="tx1"/>
              </a:solidFill>
            </a:ln>
            <a:extLst/>
          </p:spPr>
          <p:style>
            <a:lnRef idx="0">
              <a:scrgbClr r="0" g="0" b="0"/>
            </a:lnRef>
            <a:fillRef idx="0">
              <a:scrgbClr r="0" g="0" b="0"/>
            </a:fillRef>
            <a:effectRef idx="0">
              <a:scrgbClr r="0" g="0" b="0"/>
            </a:effectRef>
            <a:fontRef idx="minor">
              <a:schemeClr val="accent6"/>
            </a:fontRef>
          </p:style>
          <p:txBody>
            <a:bodyPr vert="horz" wrap="square" lIns="91427" tIns="45713" rIns="91427" bIns="45713" numCol="1" anchor="t" anchorCtr="0" compatLnSpc="1">
              <a:prstTxWarp prst="textNoShape">
                <a:avLst/>
              </a:prstTxWarp>
            </a:bodyPr>
            <a:lstStyle/>
            <a:p>
              <a:pPr defTabSz="914224">
                <a:defRPr/>
              </a:pPr>
              <a:endParaRPr lang="en-US" kern="0">
                <a:ln w="0"/>
                <a:solidFill>
                  <a:schemeClr val="tx1"/>
                </a:solidFill>
                <a:effectLst>
                  <a:outerShdw blurRad="38100" dist="19050" dir="2700000" algn="tl" rotWithShape="0">
                    <a:schemeClr val="dk1">
                      <a:alpha val="40000"/>
                    </a:schemeClr>
                  </a:outerShdw>
                </a:effectLst>
              </a:endParaRPr>
            </a:p>
          </p:txBody>
        </p:sp>
        <p:sp>
          <p:nvSpPr>
            <p:cNvPr id="116" name="Rectangle 38"/>
            <p:cNvSpPr>
              <a:spLocks noChangeArrowheads="1"/>
            </p:cNvSpPr>
            <p:nvPr/>
          </p:nvSpPr>
          <p:spPr bwMode="auto">
            <a:xfrm>
              <a:off x="2028485" y="5657479"/>
              <a:ext cx="160773" cy="158629"/>
            </a:xfrm>
            <a:prstGeom prst="rect">
              <a:avLst/>
            </a:prstGeom>
            <a:grpFill/>
            <a:ln>
              <a:solidFill>
                <a:schemeClr val="tx1"/>
              </a:solidFill>
            </a:ln>
            <a:extLst/>
          </p:spPr>
          <p:style>
            <a:lnRef idx="0">
              <a:scrgbClr r="0" g="0" b="0"/>
            </a:lnRef>
            <a:fillRef idx="0">
              <a:scrgbClr r="0" g="0" b="0"/>
            </a:fillRef>
            <a:effectRef idx="0">
              <a:scrgbClr r="0" g="0" b="0"/>
            </a:effectRef>
            <a:fontRef idx="minor">
              <a:schemeClr val="accent6"/>
            </a:fontRef>
          </p:style>
          <p:txBody>
            <a:bodyPr vert="horz" wrap="square" lIns="91427" tIns="45713" rIns="91427" bIns="45713" numCol="1" anchor="t" anchorCtr="0" compatLnSpc="1">
              <a:prstTxWarp prst="textNoShape">
                <a:avLst/>
              </a:prstTxWarp>
            </a:bodyPr>
            <a:lstStyle/>
            <a:p>
              <a:pPr defTabSz="914224">
                <a:defRPr/>
              </a:pPr>
              <a:endParaRPr lang="en-US" kern="0">
                <a:ln w="0"/>
                <a:solidFill>
                  <a:schemeClr val="tx1"/>
                </a:solidFill>
                <a:effectLst>
                  <a:outerShdw blurRad="38100" dist="19050" dir="2700000" algn="tl" rotWithShape="0">
                    <a:schemeClr val="dk1">
                      <a:alpha val="40000"/>
                    </a:schemeClr>
                  </a:outerShdw>
                </a:effectLst>
              </a:endParaRPr>
            </a:p>
          </p:txBody>
        </p:sp>
        <p:sp>
          <p:nvSpPr>
            <p:cNvPr id="117" name="Rectangle 39"/>
            <p:cNvSpPr>
              <a:spLocks noChangeArrowheads="1"/>
            </p:cNvSpPr>
            <p:nvPr/>
          </p:nvSpPr>
          <p:spPr bwMode="auto">
            <a:xfrm>
              <a:off x="2412196" y="5657479"/>
              <a:ext cx="162917" cy="158629"/>
            </a:xfrm>
            <a:prstGeom prst="rect">
              <a:avLst/>
            </a:prstGeom>
            <a:grpFill/>
            <a:ln>
              <a:solidFill>
                <a:schemeClr val="tx1"/>
              </a:solidFill>
            </a:ln>
            <a:extLst/>
          </p:spPr>
          <p:style>
            <a:lnRef idx="0">
              <a:scrgbClr r="0" g="0" b="0"/>
            </a:lnRef>
            <a:fillRef idx="0">
              <a:scrgbClr r="0" g="0" b="0"/>
            </a:fillRef>
            <a:effectRef idx="0">
              <a:scrgbClr r="0" g="0" b="0"/>
            </a:effectRef>
            <a:fontRef idx="minor">
              <a:schemeClr val="accent6"/>
            </a:fontRef>
          </p:style>
          <p:txBody>
            <a:bodyPr vert="horz" wrap="square" lIns="91427" tIns="45713" rIns="91427" bIns="45713" numCol="1" anchor="t" anchorCtr="0" compatLnSpc="1">
              <a:prstTxWarp prst="textNoShape">
                <a:avLst/>
              </a:prstTxWarp>
            </a:bodyPr>
            <a:lstStyle/>
            <a:p>
              <a:pPr defTabSz="914224">
                <a:defRPr/>
              </a:pPr>
              <a:endParaRPr lang="en-US" kern="0">
                <a:ln w="0"/>
                <a:solidFill>
                  <a:schemeClr val="tx1"/>
                </a:solidFill>
                <a:effectLst>
                  <a:outerShdw blurRad="38100" dist="19050" dir="2700000" algn="tl" rotWithShape="0">
                    <a:schemeClr val="dk1">
                      <a:alpha val="40000"/>
                    </a:schemeClr>
                  </a:outerShdw>
                </a:effectLst>
              </a:endParaRPr>
            </a:p>
          </p:txBody>
        </p:sp>
        <p:sp>
          <p:nvSpPr>
            <p:cNvPr id="118" name="Line 40"/>
            <p:cNvSpPr>
              <a:spLocks noChangeShapeType="1"/>
            </p:cNvSpPr>
            <p:nvPr/>
          </p:nvSpPr>
          <p:spPr bwMode="auto">
            <a:xfrm flipH="1" flipV="1">
              <a:off x="2345744" y="5470984"/>
              <a:ext cx="102895" cy="182209"/>
            </a:xfrm>
            <a:prstGeom prst="line">
              <a:avLst/>
            </a:prstGeom>
            <a:grpFill/>
            <a:ln>
              <a:solidFill>
                <a:schemeClr val="tx1"/>
              </a:solidFill>
              <a:headEnd type="none"/>
              <a:tailEnd type="none"/>
            </a:ln>
            <a:extLst/>
          </p:spPr>
          <p:style>
            <a:lnRef idx="1">
              <a:schemeClr val="accent6"/>
            </a:lnRef>
            <a:fillRef idx="0">
              <a:schemeClr val="accent6"/>
            </a:fillRef>
            <a:effectRef idx="0">
              <a:schemeClr val="accent6"/>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ln w="0"/>
                <a:effectLst>
                  <a:outerShdw blurRad="38100" dist="19050" dir="2700000" algn="tl" rotWithShape="0">
                    <a:schemeClr val="dk1">
                      <a:alpha val="40000"/>
                    </a:schemeClr>
                  </a:outerShdw>
                </a:effectLst>
              </a:endParaRPr>
            </a:p>
          </p:txBody>
        </p:sp>
        <p:sp>
          <p:nvSpPr>
            <p:cNvPr id="120" name="Line 41"/>
            <p:cNvSpPr>
              <a:spLocks noChangeShapeType="1"/>
            </p:cNvSpPr>
            <p:nvPr/>
          </p:nvSpPr>
          <p:spPr bwMode="auto">
            <a:xfrm>
              <a:off x="2187114" y="5734650"/>
              <a:ext cx="225082" cy="0"/>
            </a:xfrm>
            <a:prstGeom prst="line">
              <a:avLst/>
            </a:prstGeom>
            <a:grpFill/>
            <a:ln>
              <a:solidFill>
                <a:schemeClr val="tx1"/>
              </a:solidFill>
              <a:headEnd type="none"/>
              <a:tailEnd type="none"/>
            </a:ln>
            <a:extLst/>
          </p:spPr>
          <p:style>
            <a:lnRef idx="1">
              <a:schemeClr val="accent6"/>
            </a:lnRef>
            <a:fillRef idx="0">
              <a:schemeClr val="accent6"/>
            </a:fillRef>
            <a:effectRef idx="0">
              <a:schemeClr val="accent6"/>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ln w="0"/>
                <a:effectLst>
                  <a:outerShdw blurRad="38100" dist="19050" dir="2700000" algn="tl" rotWithShape="0">
                    <a:schemeClr val="dk1">
                      <a:alpha val="40000"/>
                    </a:schemeClr>
                  </a:outerShdw>
                </a:effectLst>
              </a:endParaRPr>
            </a:p>
          </p:txBody>
        </p:sp>
        <p:sp>
          <p:nvSpPr>
            <p:cNvPr id="124" name="Line 42"/>
            <p:cNvSpPr>
              <a:spLocks noChangeShapeType="1"/>
            </p:cNvSpPr>
            <p:nvPr/>
          </p:nvSpPr>
          <p:spPr bwMode="auto">
            <a:xfrm flipH="1">
              <a:off x="2152816" y="5470984"/>
              <a:ext cx="102895" cy="182209"/>
            </a:xfrm>
            <a:prstGeom prst="line">
              <a:avLst/>
            </a:prstGeom>
            <a:grpFill/>
            <a:ln>
              <a:solidFill>
                <a:schemeClr val="tx1"/>
              </a:solidFill>
              <a:headEnd type="none"/>
              <a:tailEnd type="none"/>
            </a:ln>
            <a:extLst/>
          </p:spPr>
          <p:style>
            <a:lnRef idx="1">
              <a:schemeClr val="accent6"/>
            </a:lnRef>
            <a:fillRef idx="0">
              <a:schemeClr val="accent6"/>
            </a:fillRef>
            <a:effectRef idx="0">
              <a:schemeClr val="accent6"/>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ln w="0"/>
                <a:effectLst>
                  <a:outerShdw blurRad="38100" dist="19050" dir="2700000" algn="tl" rotWithShape="0">
                    <a:schemeClr val="dk1">
                      <a:alpha val="40000"/>
                    </a:schemeClr>
                  </a:outerShdw>
                </a:effectLst>
              </a:endParaRPr>
            </a:p>
          </p:txBody>
        </p:sp>
      </p:grpSp>
      <p:grpSp>
        <p:nvGrpSpPr>
          <p:cNvPr id="101" name="Group 14"/>
          <p:cNvGrpSpPr>
            <a:grpSpLocks noChangeAspect="1"/>
          </p:cNvGrpSpPr>
          <p:nvPr/>
        </p:nvGrpSpPr>
        <p:grpSpPr bwMode="auto">
          <a:xfrm>
            <a:off x="6054420" y="1622494"/>
            <a:ext cx="319592" cy="493542"/>
            <a:chOff x="2912" y="2002"/>
            <a:chExt cx="158" cy="244"/>
          </a:xfrm>
          <a:noFill/>
        </p:grpSpPr>
        <p:sp>
          <p:nvSpPr>
            <p:cNvPr id="111" name="Rectangle 15"/>
            <p:cNvSpPr>
              <a:spLocks noChangeArrowheads="1"/>
            </p:cNvSpPr>
            <p:nvPr/>
          </p:nvSpPr>
          <p:spPr bwMode="auto">
            <a:xfrm>
              <a:off x="2912" y="2002"/>
              <a:ext cx="67" cy="65"/>
            </a:xfrm>
            <a:prstGeom prst="rect">
              <a:avLst/>
            </a:prstGeom>
            <a:ln/>
            <a:extLst/>
          </p:spPr>
          <p:style>
            <a:lnRef idx="2">
              <a:schemeClr val="accent3"/>
            </a:lnRef>
            <a:fillRef idx="1">
              <a:schemeClr val="lt1"/>
            </a:fillRef>
            <a:effectRef idx="0">
              <a:schemeClr val="accent3"/>
            </a:effectRef>
            <a:fontRef idx="minor">
              <a:schemeClr val="dk1"/>
            </a:fontRef>
          </p:style>
          <p:txBody>
            <a:bodyPr vert="horz" wrap="square" lIns="91427" tIns="45713" rIns="91427" bIns="45713" numCol="1" anchor="t" anchorCtr="0" compatLnSpc="1">
              <a:prstTxWarp prst="textNoShape">
                <a:avLst/>
              </a:prstTxWarp>
            </a:bodyPr>
            <a:lstStyle/>
            <a:p>
              <a:pPr defTabSz="914224">
                <a:defRPr/>
              </a:pPr>
              <a:endParaRPr lang="en-US" kern="0">
                <a:ln>
                  <a:solidFill>
                    <a:schemeClr val="tx1"/>
                  </a:solidFill>
                </a:ln>
                <a:solidFill>
                  <a:schemeClr val="tx1"/>
                </a:solidFill>
              </a:endParaRPr>
            </a:p>
          </p:txBody>
        </p:sp>
        <p:sp>
          <p:nvSpPr>
            <p:cNvPr id="112" name="Rectangle 16"/>
            <p:cNvSpPr>
              <a:spLocks noChangeArrowheads="1"/>
            </p:cNvSpPr>
            <p:nvPr/>
          </p:nvSpPr>
          <p:spPr bwMode="auto">
            <a:xfrm>
              <a:off x="3004" y="2002"/>
              <a:ext cx="66" cy="65"/>
            </a:xfrm>
            <a:prstGeom prst="rect">
              <a:avLst/>
            </a:prstGeom>
            <a:ln/>
          </p:spPr>
          <p:style>
            <a:lnRef idx="2">
              <a:schemeClr val="accent3"/>
            </a:lnRef>
            <a:fillRef idx="1">
              <a:schemeClr val="lt1"/>
            </a:fillRef>
            <a:effectRef idx="0">
              <a:schemeClr val="accent3"/>
            </a:effectRef>
            <a:fontRef idx="minor">
              <a:schemeClr val="dk1"/>
            </a:fontRef>
          </p:style>
          <p:txBody>
            <a:bodyPr vert="horz" wrap="square" lIns="91427" tIns="45713" rIns="91427" bIns="45713" numCol="1" anchor="t" anchorCtr="0" compatLnSpc="1">
              <a:prstTxWarp prst="textNoShape">
                <a:avLst/>
              </a:prstTxWarp>
            </a:bodyPr>
            <a:lstStyle/>
            <a:p>
              <a:pPr defTabSz="914224">
                <a:defRPr/>
              </a:pPr>
              <a:endParaRPr lang="en-US" kern="0">
                <a:ln>
                  <a:solidFill>
                    <a:schemeClr val="tx1"/>
                  </a:solidFill>
                </a:ln>
                <a:solidFill>
                  <a:schemeClr val="tx1"/>
                </a:solidFill>
              </a:endParaRPr>
            </a:p>
          </p:txBody>
        </p:sp>
        <p:sp>
          <p:nvSpPr>
            <p:cNvPr id="113" name="Rectangle 17"/>
            <p:cNvSpPr>
              <a:spLocks noChangeArrowheads="1"/>
            </p:cNvSpPr>
            <p:nvPr/>
          </p:nvSpPr>
          <p:spPr bwMode="auto">
            <a:xfrm>
              <a:off x="2912" y="2180"/>
              <a:ext cx="67" cy="66"/>
            </a:xfrm>
            <a:prstGeom prst="rect">
              <a:avLst/>
            </a:prstGeom>
            <a:ln/>
            <a:extLst/>
          </p:spPr>
          <p:style>
            <a:lnRef idx="2">
              <a:schemeClr val="accent3"/>
            </a:lnRef>
            <a:fillRef idx="1">
              <a:schemeClr val="lt1"/>
            </a:fillRef>
            <a:effectRef idx="0">
              <a:schemeClr val="accent3"/>
            </a:effectRef>
            <a:fontRef idx="minor">
              <a:schemeClr val="dk1"/>
            </a:fontRef>
          </p:style>
          <p:txBody>
            <a:bodyPr vert="horz" wrap="square" lIns="91427" tIns="45713" rIns="91427" bIns="45713" numCol="1" anchor="t" anchorCtr="0" compatLnSpc="1">
              <a:prstTxWarp prst="textNoShape">
                <a:avLst/>
              </a:prstTxWarp>
            </a:bodyPr>
            <a:lstStyle/>
            <a:p>
              <a:pPr defTabSz="914224">
                <a:defRPr/>
              </a:pPr>
              <a:endParaRPr lang="en-US" kern="0">
                <a:ln>
                  <a:solidFill>
                    <a:schemeClr val="tx1"/>
                  </a:solidFill>
                </a:ln>
                <a:solidFill>
                  <a:schemeClr val="tx1"/>
                </a:solidFill>
              </a:endParaRPr>
            </a:p>
          </p:txBody>
        </p:sp>
        <p:sp>
          <p:nvSpPr>
            <p:cNvPr id="114" name="Rectangle 18"/>
            <p:cNvSpPr>
              <a:spLocks noChangeArrowheads="1"/>
            </p:cNvSpPr>
            <p:nvPr/>
          </p:nvSpPr>
          <p:spPr bwMode="auto">
            <a:xfrm>
              <a:off x="2912" y="2091"/>
              <a:ext cx="158" cy="66"/>
            </a:xfrm>
            <a:prstGeom prst="rect">
              <a:avLst/>
            </a:prstGeom>
            <a:ln/>
            <a:extLst/>
          </p:spPr>
          <p:style>
            <a:lnRef idx="2">
              <a:schemeClr val="accent3"/>
            </a:lnRef>
            <a:fillRef idx="1">
              <a:schemeClr val="lt1"/>
            </a:fillRef>
            <a:effectRef idx="0">
              <a:schemeClr val="accent3"/>
            </a:effectRef>
            <a:fontRef idx="minor">
              <a:schemeClr val="dk1"/>
            </a:fontRef>
          </p:style>
          <p:txBody>
            <a:bodyPr vert="horz" wrap="square" lIns="91427" tIns="45713" rIns="91427" bIns="45713" numCol="1" anchor="t" anchorCtr="0" compatLnSpc="1">
              <a:prstTxWarp prst="textNoShape">
                <a:avLst/>
              </a:prstTxWarp>
            </a:bodyPr>
            <a:lstStyle/>
            <a:p>
              <a:pPr defTabSz="914224">
                <a:defRPr/>
              </a:pPr>
              <a:endParaRPr lang="en-US" kern="0">
                <a:ln>
                  <a:solidFill>
                    <a:schemeClr val="tx1"/>
                  </a:solidFill>
                </a:ln>
                <a:solidFill>
                  <a:schemeClr val="tx1"/>
                </a:solidFill>
              </a:endParaRPr>
            </a:p>
          </p:txBody>
        </p:sp>
      </p:grpSp>
      <p:grpSp>
        <p:nvGrpSpPr>
          <p:cNvPr id="102" name="Group 27"/>
          <p:cNvGrpSpPr>
            <a:grpSpLocks noChangeAspect="1"/>
          </p:cNvGrpSpPr>
          <p:nvPr/>
        </p:nvGrpSpPr>
        <p:grpSpPr bwMode="auto">
          <a:xfrm>
            <a:off x="8641148" y="1719941"/>
            <a:ext cx="427743" cy="381772"/>
            <a:chOff x="3810" y="2105"/>
            <a:chExt cx="214" cy="191"/>
          </a:xfrm>
          <a:noFill/>
        </p:grpSpPr>
        <p:sp>
          <p:nvSpPr>
            <p:cNvPr id="105" name="Freeform 28"/>
            <p:cNvSpPr>
              <a:spLocks/>
            </p:cNvSpPr>
            <p:nvPr/>
          </p:nvSpPr>
          <p:spPr bwMode="auto">
            <a:xfrm>
              <a:off x="3810" y="2105"/>
              <a:ext cx="214" cy="191"/>
            </a:xfrm>
            <a:custGeom>
              <a:avLst/>
              <a:gdLst>
                <a:gd name="T0" fmla="*/ 214 w 214"/>
                <a:gd name="T1" fmla="*/ 120 h 191"/>
                <a:gd name="T2" fmla="*/ 214 w 214"/>
                <a:gd name="T3" fmla="*/ 0 h 191"/>
                <a:gd name="T4" fmla="*/ 0 w 214"/>
                <a:gd name="T5" fmla="*/ 0 h 191"/>
                <a:gd name="T6" fmla="*/ 0 w 214"/>
                <a:gd name="T7" fmla="*/ 145 h 191"/>
                <a:gd name="T8" fmla="*/ 29 w 214"/>
                <a:gd name="T9" fmla="*/ 145 h 191"/>
                <a:gd name="T10" fmla="*/ 29 w 214"/>
                <a:gd name="T11" fmla="*/ 191 h 191"/>
                <a:gd name="T12" fmla="*/ 75 w 214"/>
                <a:gd name="T13" fmla="*/ 145 h 191"/>
                <a:gd name="T14" fmla="*/ 121 w 214"/>
                <a:gd name="T15" fmla="*/ 145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91">
                  <a:moveTo>
                    <a:pt x="214" y="120"/>
                  </a:moveTo>
                  <a:lnTo>
                    <a:pt x="214" y="0"/>
                  </a:lnTo>
                  <a:lnTo>
                    <a:pt x="0" y="0"/>
                  </a:lnTo>
                  <a:lnTo>
                    <a:pt x="0" y="145"/>
                  </a:lnTo>
                  <a:lnTo>
                    <a:pt x="29" y="145"/>
                  </a:lnTo>
                  <a:lnTo>
                    <a:pt x="29" y="191"/>
                  </a:lnTo>
                  <a:lnTo>
                    <a:pt x="75" y="145"/>
                  </a:lnTo>
                  <a:lnTo>
                    <a:pt x="121" y="145"/>
                  </a:lnTo>
                </a:path>
              </a:pathLst>
            </a:custGeom>
            <a:grpFill/>
            <a:ln>
              <a:solidFill>
                <a:schemeClr val="tx1"/>
              </a:solidFill>
              <a:headEnd type="none"/>
              <a:tailEnd type="none"/>
            </a:ln>
            <a:extLst/>
          </p:spPr>
          <p:style>
            <a:lnRef idx="1">
              <a:schemeClr val="accent6"/>
            </a:lnRef>
            <a:fillRef idx="0">
              <a:schemeClr val="accent6"/>
            </a:fillRef>
            <a:effectRef idx="0">
              <a:schemeClr val="accent6"/>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ln>
                  <a:solidFill>
                    <a:schemeClr val="tx1"/>
                  </a:solidFill>
                </a:ln>
              </a:endParaRPr>
            </a:p>
          </p:txBody>
        </p:sp>
        <p:sp>
          <p:nvSpPr>
            <p:cNvPr id="106" name="Line 29"/>
            <p:cNvSpPr>
              <a:spLocks noChangeShapeType="1"/>
            </p:cNvSpPr>
            <p:nvPr/>
          </p:nvSpPr>
          <p:spPr bwMode="auto">
            <a:xfrm>
              <a:off x="3931" y="2250"/>
              <a:ext cx="0" cy="0"/>
            </a:xfrm>
            <a:prstGeom prst="line">
              <a:avLst/>
            </a:prstGeom>
            <a:grpFill/>
            <a:ln>
              <a:solidFill>
                <a:schemeClr val="tx1"/>
              </a:solidFill>
              <a:headEnd type="none"/>
              <a:tailEnd type="none"/>
            </a:ln>
            <a:extLst/>
          </p:spPr>
          <p:style>
            <a:lnRef idx="1">
              <a:schemeClr val="accent6"/>
            </a:lnRef>
            <a:fillRef idx="0">
              <a:schemeClr val="accent6"/>
            </a:fillRef>
            <a:effectRef idx="0">
              <a:schemeClr val="accent6"/>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ln>
                  <a:solidFill>
                    <a:schemeClr val="tx1"/>
                  </a:solidFill>
                </a:ln>
              </a:endParaRPr>
            </a:p>
          </p:txBody>
        </p:sp>
        <p:sp>
          <p:nvSpPr>
            <p:cNvPr id="107" name="Freeform 30"/>
            <p:cNvSpPr>
              <a:spLocks/>
            </p:cNvSpPr>
            <p:nvPr/>
          </p:nvSpPr>
          <p:spPr bwMode="auto">
            <a:xfrm>
              <a:off x="3903" y="2221"/>
              <a:ext cx="121" cy="29"/>
            </a:xfrm>
            <a:custGeom>
              <a:avLst/>
              <a:gdLst>
                <a:gd name="T0" fmla="*/ 0 w 93"/>
                <a:gd name="T1" fmla="*/ 25 h 25"/>
                <a:gd name="T2" fmla="*/ 93 w 93"/>
                <a:gd name="T3" fmla="*/ 25 h 25"/>
                <a:gd name="T4" fmla="*/ 93 w 93"/>
                <a:gd name="T5" fmla="*/ 0 h 25"/>
              </a:gdLst>
              <a:ahLst/>
              <a:cxnLst>
                <a:cxn ang="0">
                  <a:pos x="T0" y="T1"/>
                </a:cxn>
                <a:cxn ang="0">
                  <a:pos x="T2" y="T3"/>
                </a:cxn>
                <a:cxn ang="0">
                  <a:pos x="T4" y="T5"/>
                </a:cxn>
              </a:cxnLst>
              <a:rect l="0" t="0" r="r" b="b"/>
              <a:pathLst>
                <a:path w="93" h="25">
                  <a:moveTo>
                    <a:pt x="0" y="25"/>
                  </a:moveTo>
                  <a:lnTo>
                    <a:pt x="93" y="25"/>
                  </a:lnTo>
                  <a:lnTo>
                    <a:pt x="93" y="0"/>
                  </a:lnTo>
                </a:path>
              </a:pathLst>
            </a:custGeom>
            <a:grpFill/>
            <a:ln>
              <a:solidFill>
                <a:schemeClr val="tx1"/>
              </a:solidFill>
              <a:headEnd type="none"/>
              <a:tailEnd type="none"/>
            </a:ln>
            <a:extLst/>
          </p:spPr>
          <p:style>
            <a:lnRef idx="1">
              <a:schemeClr val="accent6"/>
            </a:lnRef>
            <a:fillRef idx="0">
              <a:schemeClr val="accent6"/>
            </a:fillRef>
            <a:effectRef idx="0">
              <a:schemeClr val="accent6"/>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ln>
                  <a:solidFill>
                    <a:schemeClr val="tx1"/>
                  </a:solidFill>
                </a:ln>
              </a:endParaRPr>
            </a:p>
          </p:txBody>
        </p:sp>
        <p:sp>
          <p:nvSpPr>
            <p:cNvPr id="108" name="Freeform 31"/>
            <p:cNvSpPr>
              <a:spLocks/>
            </p:cNvSpPr>
            <p:nvPr/>
          </p:nvSpPr>
          <p:spPr bwMode="auto">
            <a:xfrm>
              <a:off x="3865"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grpFill/>
            <a:ln>
              <a:solidFill>
                <a:schemeClr val="tx1"/>
              </a:solidFill>
            </a:ln>
            <a:extLst/>
          </p:spPr>
          <p:style>
            <a:lnRef idx="0">
              <a:scrgbClr r="0" g="0" b="0"/>
            </a:lnRef>
            <a:fillRef idx="0">
              <a:scrgbClr r="0" g="0" b="0"/>
            </a:fillRef>
            <a:effectRef idx="0">
              <a:scrgbClr r="0" g="0" b="0"/>
            </a:effectRef>
            <a:fontRef idx="minor">
              <a:schemeClr val="accent6"/>
            </a:fontRef>
          </p:style>
          <p:txBody>
            <a:bodyPr vert="horz" wrap="square" lIns="91427" tIns="45713" rIns="91427" bIns="45713" numCol="1" anchor="t" anchorCtr="0" compatLnSpc="1">
              <a:prstTxWarp prst="textNoShape">
                <a:avLst/>
              </a:prstTxWarp>
            </a:bodyPr>
            <a:lstStyle/>
            <a:p>
              <a:pPr defTabSz="914224">
                <a:defRPr/>
              </a:pPr>
              <a:endParaRPr lang="en-US" kern="0">
                <a:ln>
                  <a:solidFill>
                    <a:schemeClr val="tx1"/>
                  </a:solidFill>
                </a:ln>
                <a:solidFill>
                  <a:schemeClr val="tx1"/>
                </a:solidFill>
              </a:endParaRPr>
            </a:p>
          </p:txBody>
        </p:sp>
        <p:sp>
          <p:nvSpPr>
            <p:cNvPr id="109" name="Freeform 32"/>
            <p:cNvSpPr>
              <a:spLocks/>
            </p:cNvSpPr>
            <p:nvPr/>
          </p:nvSpPr>
          <p:spPr bwMode="auto">
            <a:xfrm>
              <a:off x="3911"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grpFill/>
            <a:ln>
              <a:solidFill>
                <a:schemeClr val="tx1"/>
              </a:solidFill>
            </a:ln>
            <a:extLst/>
          </p:spPr>
          <p:style>
            <a:lnRef idx="0">
              <a:scrgbClr r="0" g="0" b="0"/>
            </a:lnRef>
            <a:fillRef idx="0">
              <a:scrgbClr r="0" g="0" b="0"/>
            </a:fillRef>
            <a:effectRef idx="0">
              <a:scrgbClr r="0" g="0" b="0"/>
            </a:effectRef>
            <a:fontRef idx="minor">
              <a:schemeClr val="accent6"/>
            </a:fontRef>
          </p:style>
          <p:txBody>
            <a:bodyPr vert="horz" wrap="square" lIns="91427" tIns="45713" rIns="91427" bIns="45713" numCol="1" anchor="t" anchorCtr="0" compatLnSpc="1">
              <a:prstTxWarp prst="textNoShape">
                <a:avLst/>
              </a:prstTxWarp>
            </a:bodyPr>
            <a:lstStyle/>
            <a:p>
              <a:pPr defTabSz="914224">
                <a:defRPr/>
              </a:pPr>
              <a:endParaRPr lang="en-US" kern="0">
                <a:ln>
                  <a:solidFill>
                    <a:schemeClr val="tx1"/>
                  </a:solidFill>
                </a:ln>
                <a:solidFill>
                  <a:schemeClr val="tx1"/>
                </a:solidFill>
              </a:endParaRPr>
            </a:p>
          </p:txBody>
        </p:sp>
        <p:sp>
          <p:nvSpPr>
            <p:cNvPr id="110" name="Freeform 33"/>
            <p:cNvSpPr>
              <a:spLocks/>
            </p:cNvSpPr>
            <p:nvPr/>
          </p:nvSpPr>
          <p:spPr bwMode="auto">
            <a:xfrm>
              <a:off x="3958" y="2172"/>
              <a:ext cx="10"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grpFill/>
            <a:ln>
              <a:solidFill>
                <a:schemeClr val="tx1"/>
              </a:solidFill>
            </a:ln>
            <a:extLst/>
          </p:spPr>
          <p:style>
            <a:lnRef idx="0">
              <a:scrgbClr r="0" g="0" b="0"/>
            </a:lnRef>
            <a:fillRef idx="0">
              <a:scrgbClr r="0" g="0" b="0"/>
            </a:fillRef>
            <a:effectRef idx="0">
              <a:scrgbClr r="0" g="0" b="0"/>
            </a:effectRef>
            <a:fontRef idx="minor">
              <a:schemeClr val="accent6"/>
            </a:fontRef>
          </p:style>
          <p:txBody>
            <a:bodyPr vert="horz" wrap="square" lIns="91427" tIns="45713" rIns="91427" bIns="45713" numCol="1" anchor="t" anchorCtr="0" compatLnSpc="1">
              <a:prstTxWarp prst="textNoShape">
                <a:avLst/>
              </a:prstTxWarp>
            </a:bodyPr>
            <a:lstStyle/>
            <a:p>
              <a:pPr defTabSz="914224">
                <a:defRPr/>
              </a:pPr>
              <a:endParaRPr lang="en-US" kern="0">
                <a:ln>
                  <a:solidFill>
                    <a:schemeClr val="tx1"/>
                  </a:solidFill>
                </a:ln>
                <a:solidFill>
                  <a:schemeClr val="tx1"/>
                </a:solidFill>
              </a:endParaRPr>
            </a:p>
          </p:txBody>
        </p:sp>
      </p:grpSp>
      <p:sp>
        <p:nvSpPr>
          <p:cNvPr id="103" name="Rectangle 102"/>
          <p:cNvSpPr/>
          <p:nvPr/>
        </p:nvSpPr>
        <p:spPr bwMode="auto">
          <a:xfrm>
            <a:off x="6772725" y="1326884"/>
            <a:ext cx="5356842" cy="990459"/>
          </a:xfrm>
          <a:prstGeom prst="rect">
            <a:avLst/>
          </a:prstGeom>
          <a:noFill/>
          <a:ln>
            <a:noFill/>
          </a:ln>
        </p:spPr>
        <p:style>
          <a:lnRef idx="0">
            <a:scrgbClr r="0" g="0" b="0"/>
          </a:lnRef>
          <a:fillRef idx="0">
            <a:scrgbClr r="0" g="0" b="0"/>
          </a:fillRef>
          <a:effectRef idx="0">
            <a:scrgbClr r="0" g="0" b="0"/>
          </a:effectRef>
          <a:fontRef idx="minor">
            <a:schemeClr val="accent6"/>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ln>
                <a:solidFill>
                  <a:schemeClr val="tx1"/>
                </a:solidFill>
              </a:ln>
              <a:solidFill>
                <a:schemeClr val="tx1"/>
              </a:solidFill>
            </a:endParaRPr>
          </a:p>
        </p:txBody>
      </p:sp>
      <p:sp>
        <p:nvSpPr>
          <p:cNvPr id="104" name="Rectangle 103"/>
          <p:cNvSpPr/>
          <p:nvPr/>
        </p:nvSpPr>
        <p:spPr bwMode="auto">
          <a:xfrm>
            <a:off x="2640625" y="1360757"/>
            <a:ext cx="1833282" cy="990459"/>
          </a:xfrm>
          <a:prstGeom prst="rect">
            <a:avLst/>
          </a:prstGeom>
          <a:noFill/>
          <a:ln>
            <a:noFill/>
          </a:ln>
        </p:spPr>
        <p:style>
          <a:lnRef idx="0">
            <a:scrgbClr r="0" g="0" b="0"/>
          </a:lnRef>
          <a:fillRef idx="0">
            <a:scrgbClr r="0" g="0" b="0"/>
          </a:fillRef>
          <a:effectRef idx="0">
            <a:scrgbClr r="0" g="0" b="0"/>
          </a:effectRef>
          <a:fontRef idx="minor">
            <a:schemeClr val="accent6"/>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ln>
                <a:solidFill>
                  <a:schemeClr val="tx1"/>
                </a:solidFill>
              </a:ln>
              <a:solidFill>
                <a:schemeClr val="tx1"/>
              </a:solidFill>
            </a:endParaRPr>
          </a:p>
        </p:txBody>
      </p:sp>
      <p:sp>
        <p:nvSpPr>
          <p:cNvPr id="69" name="Rectangle 68"/>
          <p:cNvSpPr/>
          <p:nvPr/>
        </p:nvSpPr>
        <p:spPr bwMode="auto">
          <a:xfrm>
            <a:off x="5519217" y="4003349"/>
            <a:ext cx="5303520" cy="40233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2400" kern="0">
                <a:solidFill>
                  <a:schemeClr val="tx1"/>
                </a:solidFill>
                <a:latin typeface="Segoe UI Semilight" panose="020B0402040204020203" pitchFamily="34" charset="0"/>
                <a:cs typeface="Segoe UI Semilight" panose="020B0402040204020203" pitchFamily="34" charset="0"/>
              </a:rPr>
              <a:t>Office 365  </a:t>
            </a:r>
          </a:p>
        </p:txBody>
      </p:sp>
      <p:sp>
        <p:nvSpPr>
          <p:cNvPr id="37" name="Rectangle 36"/>
          <p:cNvSpPr/>
          <p:nvPr/>
        </p:nvSpPr>
        <p:spPr bwMode="auto">
          <a:xfrm>
            <a:off x="5519217" y="5055470"/>
            <a:ext cx="5303520" cy="40233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2400" kern="0">
                <a:solidFill>
                  <a:schemeClr val="tx1"/>
                </a:solidFill>
                <a:latin typeface="Segoe UI Semilight" panose="020B0402040204020203" pitchFamily="34" charset="0"/>
                <a:cs typeface="Segoe UI Semilight" panose="020B0402040204020203" pitchFamily="34" charset="0"/>
              </a:rPr>
              <a:t>SwiftKey</a:t>
            </a:r>
          </a:p>
        </p:txBody>
      </p:sp>
      <p:sp>
        <p:nvSpPr>
          <p:cNvPr id="38" name="Rectangle 37"/>
          <p:cNvSpPr/>
          <p:nvPr/>
        </p:nvSpPr>
        <p:spPr bwMode="auto">
          <a:xfrm>
            <a:off x="5519217" y="5551866"/>
            <a:ext cx="5303520" cy="40233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2400" kern="0">
                <a:solidFill>
                  <a:schemeClr val="tx1"/>
                </a:solidFill>
                <a:latin typeface="Segoe UI Semilight" panose="020B0402040204020203" pitchFamily="34" charset="0"/>
                <a:cs typeface="Segoe UI Semilight" panose="020B0402040204020203" pitchFamily="34" charset="0"/>
              </a:rPr>
              <a:t>Pix</a:t>
            </a:r>
          </a:p>
        </p:txBody>
      </p:sp>
      <p:sp>
        <p:nvSpPr>
          <p:cNvPr id="42" name="Rectangle 41"/>
          <p:cNvSpPr/>
          <p:nvPr/>
        </p:nvSpPr>
        <p:spPr bwMode="auto">
          <a:xfrm>
            <a:off x="5519217" y="6048260"/>
            <a:ext cx="5303520" cy="40233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2400" kern="0">
                <a:solidFill>
                  <a:schemeClr val="tx1"/>
                </a:solidFill>
                <a:latin typeface="Segoe UI Semilight" panose="020B0402040204020203" pitchFamily="34" charset="0"/>
                <a:cs typeface="Segoe UI Semilight" panose="020B0402040204020203" pitchFamily="34" charset="0"/>
              </a:rPr>
              <a:t>Customer Service and Support</a:t>
            </a:r>
          </a:p>
        </p:txBody>
      </p:sp>
      <p:sp>
        <p:nvSpPr>
          <p:cNvPr id="2" name="Rectangle 1"/>
          <p:cNvSpPr/>
          <p:nvPr/>
        </p:nvSpPr>
        <p:spPr>
          <a:xfrm>
            <a:off x="5519217" y="4499745"/>
            <a:ext cx="5303520" cy="461665"/>
          </a:xfrm>
          <a:prstGeom prst="rect">
            <a:avLst/>
          </a:prstGeom>
        </p:spPr>
        <p:txBody>
          <a:bodyPr wrap="square" lIns="0" tIns="45720" rIns="0" bIns="45720">
            <a:spAutoFit/>
          </a:bodyPr>
          <a:lstStyle/>
          <a:p>
            <a:r>
              <a:rPr lang="en-US" sz="2400" kern="0">
                <a:latin typeface="Segoe UI Semilight" panose="020B0402040204020203" pitchFamily="34" charset="0"/>
                <a:cs typeface="Segoe UI Semilight" panose="020B0402040204020203" pitchFamily="34" charset="0"/>
              </a:rPr>
              <a:t>Dynamics 365</a:t>
            </a:r>
          </a:p>
        </p:txBody>
      </p:sp>
      <p:sp>
        <p:nvSpPr>
          <p:cNvPr id="39" name="Rectangle 38"/>
          <p:cNvSpPr/>
          <p:nvPr/>
        </p:nvSpPr>
        <p:spPr bwMode="auto">
          <a:xfrm>
            <a:off x="8469498" y="4010589"/>
            <a:ext cx="5303520" cy="40233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2400" kern="0">
                <a:solidFill>
                  <a:schemeClr val="tx1"/>
                </a:solidFill>
                <a:latin typeface="Segoe UI Semilight" panose="020B0402040204020203" pitchFamily="34" charset="0"/>
                <a:cs typeface="Segoe UI Semilight" panose="020B0402040204020203" pitchFamily="34" charset="0"/>
              </a:rPr>
              <a:t>Skype</a:t>
            </a:r>
          </a:p>
        </p:txBody>
      </p:sp>
      <p:sp>
        <p:nvSpPr>
          <p:cNvPr id="41" name="Rectangle 40"/>
          <p:cNvSpPr/>
          <p:nvPr/>
        </p:nvSpPr>
        <p:spPr bwMode="auto">
          <a:xfrm>
            <a:off x="8469498" y="5559106"/>
            <a:ext cx="5303520" cy="40233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defTabSz="932293" fontAlgn="base">
              <a:spcBef>
                <a:spcPct val="0"/>
              </a:spcBef>
              <a:spcAft>
                <a:spcPct val="0"/>
              </a:spcAft>
              <a:defRPr/>
            </a:pPr>
            <a:endParaRPr lang="en-US" sz="2400" kern="0">
              <a:solidFill>
                <a:schemeClr val="tx1"/>
              </a:solidFill>
              <a:latin typeface="Segoe UI Semilight" panose="020B0402040204020203" pitchFamily="34" charset="0"/>
              <a:cs typeface="Segoe UI Semilight" panose="020B0402040204020203" pitchFamily="34" charset="0"/>
            </a:endParaRPr>
          </a:p>
        </p:txBody>
      </p:sp>
      <p:sp>
        <p:nvSpPr>
          <p:cNvPr id="43" name="Rectangle 42"/>
          <p:cNvSpPr/>
          <p:nvPr/>
        </p:nvSpPr>
        <p:spPr bwMode="auto">
          <a:xfrm>
            <a:off x="8270603" y="4999098"/>
            <a:ext cx="5303520" cy="40233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defTabSz="932293" fontAlgn="base">
              <a:spcBef>
                <a:spcPct val="0"/>
              </a:spcBef>
              <a:spcAft>
                <a:spcPct val="0"/>
              </a:spcAft>
              <a:defRPr/>
            </a:pPr>
            <a:endParaRPr lang="en-US" sz="2400" kern="0">
              <a:solidFill>
                <a:schemeClr val="tx1"/>
              </a:solidFill>
              <a:latin typeface="Segoe UI Semilight" panose="020B0402040204020203" pitchFamily="34" charset="0"/>
              <a:cs typeface="Segoe UI Semilight" panose="020B0402040204020203" pitchFamily="34" charset="0"/>
            </a:endParaRPr>
          </a:p>
        </p:txBody>
      </p:sp>
      <p:sp>
        <p:nvSpPr>
          <p:cNvPr id="44" name="Rectangle 43"/>
          <p:cNvSpPr/>
          <p:nvPr/>
        </p:nvSpPr>
        <p:spPr>
          <a:xfrm>
            <a:off x="8469498" y="4506985"/>
            <a:ext cx="5303520" cy="461665"/>
          </a:xfrm>
          <a:prstGeom prst="rect">
            <a:avLst/>
          </a:prstGeom>
        </p:spPr>
        <p:txBody>
          <a:bodyPr wrap="square" lIns="0" tIns="45720" rIns="0" bIns="45720">
            <a:spAutoFit/>
          </a:bodyPr>
          <a:lstStyle/>
          <a:p>
            <a:r>
              <a:rPr lang="en-US" sz="2400" kern="0">
                <a:latin typeface="Segoe UI Semilight" panose="020B0402040204020203" pitchFamily="34" charset="0"/>
                <a:cs typeface="Segoe UI Semilight" panose="020B0402040204020203" pitchFamily="34" charset="0"/>
              </a:rPr>
              <a:t>Teams</a:t>
            </a:r>
          </a:p>
        </p:txBody>
      </p:sp>
      <p:sp>
        <p:nvSpPr>
          <p:cNvPr id="45" name="Rectangle 44"/>
          <p:cNvSpPr/>
          <p:nvPr/>
        </p:nvSpPr>
        <p:spPr>
          <a:xfrm>
            <a:off x="8469498" y="4989123"/>
            <a:ext cx="5303520" cy="461665"/>
          </a:xfrm>
          <a:prstGeom prst="rect">
            <a:avLst/>
          </a:prstGeom>
        </p:spPr>
        <p:txBody>
          <a:bodyPr wrap="square" lIns="0" tIns="45720" rIns="0" bIns="45720">
            <a:spAutoFit/>
          </a:bodyPr>
          <a:lstStyle/>
          <a:p>
            <a:r>
              <a:rPr lang="en-US" sz="2400" kern="0" dirty="0" err="1">
                <a:latin typeface="Segoe UI Semilight" panose="020B0402040204020203" pitchFamily="34" charset="0"/>
                <a:cs typeface="Segoe UI Semilight" panose="020B0402040204020203" pitchFamily="34" charset="0"/>
              </a:rPr>
              <a:t>Calendar.help</a:t>
            </a:r>
            <a:endParaRPr lang="en-US" sz="2400" kern="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72898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3AEBD4-09DF-4BD3-8086-143CCE5DC895}"/>
              </a:ext>
            </a:extLst>
          </p:cNvPr>
          <p:cNvSpPr/>
          <p:nvPr/>
        </p:nvSpPr>
        <p:spPr bwMode="auto">
          <a:xfrm>
            <a:off x="-1" y="1490397"/>
            <a:ext cx="12436475" cy="830997"/>
          </a:xfrm>
          <a:prstGeom prst="rect">
            <a:avLst/>
          </a:prstGeom>
        </p:spPr>
        <p:txBody>
          <a:bodyPr vert="horz" wrap="square" lIns="0" tIns="0" rIns="0" bIns="0" rtlCol="0" anchor="t">
            <a:spAutoFit/>
          </a:bodyPr>
          <a:lstStyle/>
          <a:p>
            <a:pPr algn="ctr" defTabSz="951304">
              <a:spcBef>
                <a:spcPct val="0"/>
              </a:spcBef>
            </a:pPr>
            <a:r>
              <a:rPr lang="en-US" sz="5400" spc="-51" dirty="0">
                <a:ln w="3175">
                  <a:noFill/>
                </a:ln>
                <a:solidFill>
                  <a:schemeClr val="tx1"/>
                </a:solidFill>
                <a:cs typeface="Segoe UI" pitchFamily="34" charset="0"/>
              </a:rPr>
              <a:t>Resource: Flash-Fill and more</a:t>
            </a:r>
          </a:p>
        </p:txBody>
      </p:sp>
      <p:sp>
        <p:nvSpPr>
          <p:cNvPr id="3" name="Rectangle 2">
            <a:extLst>
              <a:ext uri="{FF2B5EF4-FFF2-40B4-BE49-F238E27FC236}">
                <a16:creationId xmlns:a16="http://schemas.microsoft.com/office/drawing/2014/main" id="{73994780-34E0-4BA4-9A1C-8DC49EBF33F4}"/>
              </a:ext>
            </a:extLst>
          </p:cNvPr>
          <p:cNvSpPr/>
          <p:nvPr/>
        </p:nvSpPr>
        <p:spPr bwMode="auto">
          <a:xfrm>
            <a:off x="-36535" y="4301106"/>
            <a:ext cx="8679767" cy="1661993"/>
          </a:xfrm>
          <a:prstGeom prst="rect">
            <a:avLst/>
          </a:prstGeom>
        </p:spPr>
        <p:txBody>
          <a:bodyPr vert="horz" wrap="square" lIns="0" tIns="0" rIns="0" bIns="0" rtlCol="0" anchor="t">
            <a:spAutoFit/>
          </a:bodyPr>
          <a:lstStyle/>
          <a:p>
            <a:pPr algn="r" defTabSz="951304">
              <a:spcBef>
                <a:spcPct val="0"/>
              </a:spcBef>
            </a:pPr>
            <a:r>
              <a:rPr lang="en-US" sz="3600" dirty="0">
                <a:solidFill>
                  <a:schemeClr val="accent3"/>
                </a:solidFill>
              </a:rPr>
              <a:t>https://tinyurl.com/LearnAI-FlashFill</a:t>
            </a:r>
          </a:p>
          <a:p>
            <a:pPr algn="r" defTabSz="951304">
              <a:spcBef>
                <a:spcPct val="0"/>
              </a:spcBef>
            </a:pPr>
            <a:endParaRPr lang="en-US" sz="3600" dirty="0">
              <a:solidFill>
                <a:schemeClr val="accent3"/>
              </a:solidFill>
            </a:endParaRPr>
          </a:p>
          <a:p>
            <a:pPr algn="r" defTabSz="951304">
              <a:spcBef>
                <a:spcPct val="0"/>
              </a:spcBef>
            </a:pPr>
            <a:r>
              <a:rPr lang="en-US" sz="3600" dirty="0">
                <a:solidFill>
                  <a:schemeClr val="accent3"/>
                </a:solidFill>
              </a:rPr>
              <a:t>https://tinyurl.com/LearnAI-OfficeAI</a:t>
            </a:r>
            <a:endParaRPr lang="en-US" sz="3600" dirty="0">
              <a:solidFill>
                <a:schemeClr val="accent3"/>
              </a:solidFill>
              <a:cs typeface="Segoe UI"/>
            </a:endParaRPr>
          </a:p>
        </p:txBody>
      </p:sp>
    </p:spTree>
    <p:extLst>
      <p:ext uri="{BB962C8B-B14F-4D97-AF65-F5344CB8AC3E}">
        <p14:creationId xmlns:p14="http://schemas.microsoft.com/office/powerpoint/2010/main" val="2199930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odul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ule template.potx" id="{06F64AA5-B311-46CA-9A7F-6879C8AFC6E7}" vid="{B5388544-77B1-46F4-B524-3BEFD08D5D9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230e9df3-be65-4c73-a93b-d1236ebd677e">CPS089-1298205246-249</_dlc_DocId>
    <_dlc_DocIdUrl xmlns="230e9df3-be65-4c73-a93b-d1236ebd677e">
      <Url>https://microsoft.sharepoint.com/teams/CampusProjectSites089/hahzsakosd/ipdev/_layouts/15/DocIdRedir.aspx?ID=CPS089-1298205246-249</Url>
      <Description>CPS089-1298205246-249</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BEC392C76375A0419BB176B64D432C7E" ma:contentTypeVersion="2" ma:contentTypeDescription="Create a new document." ma:contentTypeScope="" ma:versionID="c856bd90b8f13d104f0374d6629b0fa8">
  <xsd:schema xmlns:xsd="http://www.w3.org/2001/XMLSchema" xmlns:xs="http://www.w3.org/2001/XMLSchema" xmlns:p="http://schemas.microsoft.com/office/2006/metadata/properties" xmlns:ns2="230e9df3-be65-4c73-a93b-d1236ebd677e" xmlns:ns3="03b39c0c-d712-4635-b219-dd68812faf0b" targetNamespace="http://schemas.microsoft.com/office/2006/metadata/properties" ma:root="true" ma:fieldsID="14a51465ee600c4129dd6a114ab78124" ns2:_="" ns3:_="">
    <xsd:import namespace="230e9df3-be65-4c73-a93b-d1236ebd677e"/>
    <xsd:import namespace="03b39c0c-d712-4635-b219-dd68812faf0b"/>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03b39c0c-d712-4635-b219-dd68812faf0b"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dcmitype/"/>
    <ds:schemaRef ds:uri="http://www.w3.org/XML/1998/namespace"/>
    <ds:schemaRef ds:uri="230e9df3-be65-4c73-a93b-d1236ebd677e"/>
    <ds:schemaRef ds:uri="03b39c0c-d712-4635-b219-dd68812faf0b"/>
    <ds:schemaRef ds:uri="http://schemas.microsoft.com/office/2006/metadata/properties"/>
    <ds:schemaRef ds:uri="http://schemas.microsoft.com/office/infopath/2007/PartnerControls"/>
    <ds:schemaRef ds:uri="http://schemas.microsoft.com/office/2006/documentManagement/types"/>
    <ds:schemaRef ds:uri="http://schemas.openxmlformats.org/package/2006/metadata/core-properties"/>
    <ds:schemaRef ds:uri="http://purl.org/dc/terms/"/>
    <ds:schemaRef ds:uri="http://purl.org/dc/elements/1.1/"/>
  </ds:schemaRefs>
</ds:datastoreItem>
</file>

<file path=customXml/itemProps2.xml><?xml version="1.0" encoding="utf-8"?>
<ds:datastoreItem xmlns:ds="http://schemas.openxmlformats.org/officeDocument/2006/customXml" ds:itemID="{687E2DAA-0742-4752-BD59-4C9FA71CB0D4}">
  <ds:schemaRefs>
    <ds:schemaRef ds:uri="http://schemas.microsoft.com/sharepoint/events"/>
  </ds:schemaRefs>
</ds:datastoreItem>
</file>

<file path=customXml/itemProps3.xml><?xml version="1.0" encoding="utf-8"?>
<ds:datastoreItem xmlns:ds="http://schemas.openxmlformats.org/officeDocument/2006/customXml" ds:itemID="{A727ADD9-7599-45B5-86BC-33D7F33F3D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03b39c0c-d712-4635-b219-dd68812faf0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 Data AI Azure Machine Learning Module 1</Template>
  <TotalTime>1474</TotalTime>
  <Words>6081</Words>
  <Application>Microsoft Office PowerPoint</Application>
  <PresentationFormat>Custom</PresentationFormat>
  <Paragraphs>850</Paragraphs>
  <Slides>62</Slides>
  <Notes>47</Notes>
  <HiddenSlides>1</HiddenSlides>
  <MMClips>1</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62</vt:i4>
      </vt:variant>
    </vt:vector>
  </HeadingPairs>
  <TitlesOfParts>
    <vt:vector size="73" baseType="lpstr">
      <vt:lpstr>Arial</vt:lpstr>
      <vt:lpstr>Calibri</vt:lpstr>
      <vt:lpstr>Consolas</vt:lpstr>
      <vt:lpstr>Segoe UI</vt:lpstr>
      <vt:lpstr>Segoe UI Light</vt:lpstr>
      <vt:lpstr>Segoe UI Semibold</vt:lpstr>
      <vt:lpstr>Segoe UI Semilight</vt:lpstr>
      <vt:lpstr>Symbol</vt:lpstr>
      <vt:lpstr>Wingdings</vt:lpstr>
      <vt:lpstr>Module Template</vt:lpstr>
      <vt:lpstr>think-cell Slide</vt:lpstr>
      <vt:lpstr>Introduction to Data Science </vt:lpstr>
      <vt:lpstr>PowerPoint Presentation</vt:lpstr>
      <vt:lpstr>PowerPoint Presentation</vt:lpstr>
      <vt:lpstr>The Azure AI Landscape</vt:lpstr>
      <vt:lpstr>PowerPoint Presentation</vt:lpstr>
      <vt:lpstr>PowerPoint Presentation</vt:lpstr>
      <vt:lpstr>PowerPoint Presentation</vt:lpstr>
      <vt:lpstr>PowerPoint Presentation</vt:lpstr>
      <vt:lpstr>PowerPoint Presentation</vt:lpstr>
      <vt:lpstr>PowerPoint Presentation</vt:lpstr>
      <vt:lpstr>Microsoft Cognitive Services Give your apps a human side</vt:lpstr>
      <vt:lpstr>Microsoft Cognitive Services</vt:lpstr>
      <vt:lpstr>PowerPoint Presentation</vt:lpstr>
      <vt:lpstr>Knowledge Mining with Azure Search</vt:lpstr>
      <vt:lpstr>PowerPoint Presentation</vt:lpstr>
      <vt:lpstr>Bot Framework - Engage with your users</vt:lpstr>
      <vt:lpstr>Combining Services for real-world applications</vt:lpstr>
      <vt:lpstr>PowerPoint Presentation</vt:lpstr>
      <vt:lpstr>PowerPoint Presentation</vt:lpstr>
      <vt:lpstr>The Data Science Process </vt:lpstr>
      <vt:lpstr>Machine Learning on Azure</vt:lpstr>
      <vt:lpstr>Popular Frameworks</vt:lpstr>
      <vt:lpstr>Azure ML/AI Infrastructure</vt:lpstr>
      <vt:lpstr>PowerPoint Presentation</vt:lpstr>
      <vt:lpstr>Flexible deployment Deploy and manage models on intelligent cloud and edge </vt:lpstr>
      <vt:lpstr>PowerPoint Presentation</vt:lpstr>
      <vt:lpstr>PowerPoint Presentation</vt:lpstr>
      <vt:lpstr>PowerPoint Presentation</vt:lpstr>
      <vt:lpstr>PowerPoint Presentation</vt:lpstr>
      <vt:lpstr>PowerPoint Presentation</vt:lpstr>
      <vt:lpstr>Overview of Machine Learning</vt:lpstr>
      <vt:lpstr>PowerPoint Presentation</vt:lpstr>
      <vt:lpstr>What is Machine Learning?</vt:lpstr>
      <vt:lpstr>Overview of Machine Learning</vt:lpstr>
      <vt:lpstr>Basic Azure Machine Learning Workflow</vt:lpstr>
      <vt:lpstr>Machine Learning on Microsoft Azure</vt:lpstr>
      <vt:lpstr>Azure Machine Learning Studio</vt:lpstr>
      <vt:lpstr>Main Azure ML Algorithms</vt:lpstr>
      <vt:lpstr>Types of Analytics</vt:lpstr>
      <vt:lpstr>What is Data Science</vt:lpstr>
      <vt:lpstr>What is Data Science</vt:lpstr>
      <vt:lpstr>What is Data Science</vt:lpstr>
      <vt:lpstr>PowerPoint Presentation</vt:lpstr>
      <vt:lpstr>The Two Types of Data Scientist</vt:lpstr>
      <vt:lpstr>The Two Types of Data Scientist</vt:lpstr>
      <vt:lpstr>PowerPoint Presentation</vt:lpstr>
      <vt:lpstr>Data Science Team Roles</vt:lpstr>
      <vt:lpstr>Data Science Process Walk Through</vt:lpstr>
      <vt:lpstr>Key Concepts of Machine Learning</vt:lpstr>
      <vt:lpstr>Azure Machine Learning Studio</vt:lpstr>
      <vt:lpstr>Main Azure ML Algorithms</vt:lpstr>
      <vt:lpstr>Common Classes of Problems</vt:lpstr>
      <vt:lpstr>Classification Algorithms</vt:lpstr>
      <vt:lpstr>Regression Algorithms</vt:lpstr>
      <vt:lpstr>Clustering Algorithms</vt:lpstr>
      <vt:lpstr>Unsupervised Learning</vt:lpstr>
      <vt:lpstr>Anomaly Detection Algorithms</vt:lpstr>
      <vt:lpstr>Anomaly Detection Algorithms</vt:lpstr>
      <vt:lpstr>Reinforcement Learning Algorithms</vt:lpstr>
      <vt:lpstr>Create Model in Azure ML Studio</vt:lpstr>
      <vt:lpstr>Let’s put it all together…</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Data AI: Azure Machine Learning    Module 1</dc:title>
  <dc:subject>&lt;Speech title here&gt;</dc:subject>
  <dc:creator>Lisa Jackson-Neblett</dc:creator>
  <cp:keywords>MSVID, Brand Guidelines, Branding, Visual Identity, grid</cp:keywords>
  <dc:description>Template: Maryfj_x000d_
Formatting: _x000d_
Audience Type:</dc:description>
  <cp:lastModifiedBy>Bradley Ball (MICROSOFT)</cp:lastModifiedBy>
  <cp:revision>20</cp:revision>
  <dcterms:created xsi:type="dcterms:W3CDTF">2018-01-12T03:20:14Z</dcterms:created>
  <dcterms:modified xsi:type="dcterms:W3CDTF">2019-01-10T15:14:17Z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0x010100BEC392C76375A0419BB176B64D432C7E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dlc_DocIdItemGuid">
    <vt:lpwstr>b5b5541e-f957-4826-939a-550e14e8ec9b</vt:lpwstr>
  </property>
  <property fmtid="{D5CDD505-2E9C-101B-9397-08002B2CF9AE}" pid="12" name="MSIP_Label_f42aa342-8706-4288-bd11-ebb85995028c_Enabled">
    <vt:lpwstr>True</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Ref">
    <vt:lpwstr>https://api.informationprotection.azure.com/api/72f988bf-86f1-41af-91ab-2d7cd011db47</vt:lpwstr>
  </property>
  <property fmtid="{D5CDD505-2E9C-101B-9397-08002B2CF9AE}" pid="15" name="MSIP_Label_f42aa342-8706-4288-bd11-ebb85995028c_Owner">
    <vt:lpwstr>sanair@microsoft.com</vt:lpwstr>
  </property>
  <property fmtid="{D5CDD505-2E9C-101B-9397-08002B2CF9AE}" pid="16" name="MSIP_Label_f42aa342-8706-4288-bd11-ebb85995028c_SetDate">
    <vt:lpwstr>2017-10-04T13:15:56.0607831-07:00</vt:lpwstr>
  </property>
  <property fmtid="{D5CDD505-2E9C-101B-9397-08002B2CF9AE}" pid="17" name="MSIP_Label_f42aa342-8706-4288-bd11-ebb85995028c_Name">
    <vt:lpwstr>General</vt:lpwstr>
  </property>
  <property fmtid="{D5CDD505-2E9C-101B-9397-08002B2CF9AE}" pid="18" name="MSIP_Label_f42aa342-8706-4288-bd11-ebb85995028c_Application">
    <vt:lpwstr>Microsoft Azure Information Protection</vt:lpwstr>
  </property>
  <property fmtid="{D5CDD505-2E9C-101B-9397-08002B2CF9AE}" pid="19" name="MSIP_Label_f42aa342-8706-4288-bd11-ebb85995028c_Extended_MSFT_Method">
    <vt:lpwstr>Automatic</vt:lpwstr>
  </property>
  <property fmtid="{D5CDD505-2E9C-101B-9397-08002B2CF9AE}" pid="20" name="Sensitivity">
    <vt:lpwstr>General</vt:lpwstr>
  </property>
</Properties>
</file>